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60" r:id="rId5"/>
    <p:sldId id="261" r:id="rId6"/>
    <p:sldId id="258" r:id="rId7"/>
    <p:sldId id="269" r:id="rId8"/>
    <p:sldId id="262" r:id="rId9"/>
    <p:sldId id="271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955A72-ACA4-43A1-AE5C-0793B677C590}" type="datetimeFigureOut">
              <a:rPr lang="sk-SK" smtClean="0"/>
              <a:t>26. 10. 2020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55AD0A-EBA0-4BAC-88E8-1712461602A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651" y="1590660"/>
            <a:ext cx="11798595" cy="1779861"/>
          </a:xfrm>
        </p:spPr>
        <p:txBody>
          <a:bodyPr>
            <a:noAutofit/>
          </a:bodyPr>
          <a:lstStyle/>
          <a:p>
            <a:pPr marL="182880" indent="0" algn="ctr">
              <a:lnSpc>
                <a:spcPct val="150000"/>
              </a:lnSpc>
              <a:buNone/>
            </a:pPr>
            <a:r>
              <a:rPr lang="sk-SK" sz="6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Stupňovanie</a:t>
            </a:r>
            <a:r>
              <a:rPr lang="sk-SK" sz="6000" b="1" dirty="0">
                <a:latin typeface="Comic Sans MS" panose="030F0702030302020204" pitchFamily="66" charset="0"/>
              </a:rPr>
              <a:t> </a:t>
            </a:r>
            <a:r>
              <a:rPr lang="sk-SK" sz="6000" b="1" dirty="0">
                <a:solidFill>
                  <a:srgbClr val="FFC000"/>
                </a:solidFill>
                <a:latin typeface="Comic Sans MS" panose="030F0702030302020204" pitchFamily="66" charset="0"/>
              </a:rPr>
              <a:t>prídavných</a:t>
            </a:r>
            <a:r>
              <a:rPr lang="sk-SK" sz="6000" b="1" dirty="0">
                <a:latin typeface="Comic Sans MS" panose="030F0702030302020204" pitchFamily="66" charset="0"/>
              </a:rPr>
              <a:t> </a:t>
            </a:r>
            <a:r>
              <a:rPr lang="sk-SK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mien</a:t>
            </a:r>
          </a:p>
        </p:txBody>
      </p:sp>
      <p:pic>
        <p:nvPicPr>
          <p:cNvPr id="1026" name="Picture 2" descr="Stupňování přídavných jmen v angličtině - Help for English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15"/>
          <a:stretch/>
        </p:blipFill>
        <p:spPr bwMode="auto">
          <a:xfrm>
            <a:off x="3793557" y="3493605"/>
            <a:ext cx="4447083" cy="30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37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5400" b="1" dirty="0">
                <a:latin typeface="Comic Sans MS" panose="030F0702030302020204" pitchFamily="66" charset="0"/>
              </a:rPr>
              <a:t>Opakujeme!</a:t>
            </a:r>
            <a:endParaRPr lang="sk-SK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3500" b="1" u="sng" dirty="0">
                <a:latin typeface="Comic Sans MS" panose="030F0702030302020204" pitchFamily="66" charset="0"/>
              </a:rPr>
              <a:t>PRÍDAVNÉ MENÁ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prídavné mená sú slová, ktoré pomenúvajú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vlastnosti</a:t>
            </a:r>
            <a:r>
              <a:rPr lang="sk-SK" dirty="0">
                <a:latin typeface="Comic Sans MS" panose="030F0702030302020204" pitchFamily="66" charset="0"/>
              </a:rPr>
              <a:t> osôb, zvierat a vecí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pýtame sa na ne otázkami: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Aký? Aká? Aké?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sú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ohybné</a:t>
            </a:r>
            <a:r>
              <a:rPr lang="sk-SK" dirty="0">
                <a:latin typeface="Comic Sans MS" panose="030F0702030302020204" pitchFamily="66" charset="0"/>
              </a:rPr>
              <a:t> (skloňujeme ich a stupňujeme)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sú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plnovýznamové</a:t>
            </a:r>
          </a:p>
        </p:txBody>
      </p:sp>
    </p:spTree>
    <p:extLst>
      <p:ext uri="{BB962C8B-B14F-4D97-AF65-F5344CB8AC3E}">
        <p14:creationId xmlns:p14="http://schemas.microsoft.com/office/powerpoint/2010/main" val="336364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7469517" y="2498833"/>
            <a:ext cx="3342290" cy="1466193"/>
          </a:xfrm>
          <a:prstGeom prst="rect">
            <a:avLst/>
          </a:prstGeom>
          <a:gradFill flip="none" rotWithShape="1">
            <a:gsLst>
              <a:gs pos="0">
                <a:srgbClr val="FFB767">
                  <a:tint val="66000"/>
                  <a:satMod val="160000"/>
                </a:srgbClr>
              </a:gs>
              <a:gs pos="50000">
                <a:srgbClr val="FFB767">
                  <a:tint val="44500"/>
                  <a:satMod val="160000"/>
                </a:srgbClr>
              </a:gs>
              <a:gs pos="100000">
                <a:srgbClr val="FFB76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élník 11"/>
          <p:cNvSpPr/>
          <p:nvPr/>
        </p:nvSpPr>
        <p:spPr>
          <a:xfrm>
            <a:off x="903886" y="2498834"/>
            <a:ext cx="3342290" cy="146619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3647151" y="428554"/>
            <a:ext cx="4634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Prídavné mená</a:t>
            </a:r>
          </a:p>
          <a:p>
            <a:pPr algn="ctr"/>
            <a:r>
              <a:rPr lang="sk-SK" sz="3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delíme na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427922" y="2979034"/>
            <a:ext cx="2294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>
                <a:solidFill>
                  <a:srgbClr val="0066CC"/>
                </a:solidFill>
                <a:latin typeface="Comic Sans MS" panose="030F0702030302020204" pitchFamily="66" charset="0"/>
              </a:rPr>
              <a:t>1. akostné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7640811" y="2979034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>
                <a:solidFill>
                  <a:srgbClr val="0066CC"/>
                </a:solidFill>
                <a:latin typeface="Comic Sans MS" panose="030F0702030302020204" pitchFamily="66" charset="0"/>
              </a:rPr>
              <a:t>2. vzťahové</a:t>
            </a:r>
          </a:p>
        </p:txBody>
      </p:sp>
      <p:cxnSp>
        <p:nvCxnSpPr>
          <p:cNvPr id="13" name="Rovná spojovacia šípka 12"/>
          <p:cNvCxnSpPr/>
          <p:nvPr/>
        </p:nvCxnSpPr>
        <p:spPr>
          <a:xfrm flipH="1">
            <a:off x="4125433" y="1857495"/>
            <a:ext cx="919523" cy="49230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7049068" y="1857495"/>
            <a:ext cx="840899" cy="457429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903886" y="4093535"/>
            <a:ext cx="33422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sú neodvodené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pomenúvajú vlastnosť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dajú sa stupňovať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dajú sa vytvoriť protiklady (dobrý – zlý)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69516" y="4093535"/>
            <a:ext cx="35032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sú odvodené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nedajú sa stupňovať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nedajú sa vytvoriť protiklady</a:t>
            </a:r>
          </a:p>
          <a:p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(láskavý, veterný, drôtený)</a:t>
            </a:r>
          </a:p>
        </p:txBody>
      </p:sp>
    </p:spTree>
    <p:extLst>
      <p:ext uri="{BB962C8B-B14F-4D97-AF65-F5344CB8AC3E}">
        <p14:creationId xmlns:p14="http://schemas.microsoft.com/office/powerpoint/2010/main" val="4379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Chlapec Dítě Školní Věk - Vektorová grafika zdarma na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159" y="2623282"/>
            <a:ext cx="2240871" cy="423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Boy Black Child - Free vector graphic on Pixa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491" y="1389829"/>
            <a:ext cx="2734085" cy="546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Girl Child Young - Free vector graphic o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576" y="2360544"/>
            <a:ext cx="3285641" cy="449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913143" y="2119629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Comic Sans MS" panose="030F0702030302020204" pitchFamily="66" charset="0"/>
              </a:rPr>
              <a:t>Riško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6539160" y="727047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Comic Sans MS" panose="030F0702030302020204" pitchFamily="66" charset="0"/>
              </a:rPr>
              <a:t>Miško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9588585" y="1744945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Comic Sans MS" panose="030F0702030302020204" pitchFamily="66" charset="0"/>
              </a:rPr>
              <a:t>Marika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5060" y="21265"/>
            <a:ext cx="545731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Riško, Marika a Miško sú súrodenci. Porovnaj ich výšku (použi prídavné mená </a:t>
            </a:r>
            <a:r>
              <a:rPr lang="sk-SK" sz="2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vysoký - nízky). </a:t>
            </a:r>
            <a:endParaRPr lang="sk-SK" sz="2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0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4821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sk-SK" sz="5400" b="1" dirty="0">
                <a:latin typeface="Comic Sans MS" panose="030F0702030302020204" pitchFamily="66" charset="0"/>
              </a:rPr>
              <a:t>Porovnávame!</a:t>
            </a:r>
            <a:endParaRPr lang="sk-SK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23045" y="1510383"/>
            <a:ext cx="10515600" cy="47229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Riško je ......... ako Marika.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Miško je ........... ako Marika.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Miško je ............ 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Marika je .......... ako Riško.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Marika je ........ ako Miško.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sz="2800" b="1" dirty="0">
                <a:latin typeface="Comic Sans MS" panose="030F0702030302020204" pitchFamily="66" charset="0"/>
              </a:rPr>
              <a:t>Riško je ........... 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199120" y="1594792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nižší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408350" y="2374282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vyšší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348738" y="3107679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najvyšší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491405" y="3914083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vyššia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2348738" y="4667577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nižšia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175613" y="5396312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najnižší</a:t>
            </a:r>
          </a:p>
        </p:txBody>
      </p:sp>
      <p:pic>
        <p:nvPicPr>
          <p:cNvPr id="11" name="Picture 12" descr="Chlapec Dítě Školní Věk - Vektorová grafika zdarma na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69" y="2865345"/>
            <a:ext cx="1598509" cy="302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Boy Black Child - Free vector graphic on Pixa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867" y="1918952"/>
            <a:ext cx="1968663" cy="39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Girl Child Young - Free vector graphic on Pixa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326" y="2541439"/>
            <a:ext cx="2421674" cy="331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lokTextu 13"/>
          <p:cNvSpPr txBox="1"/>
          <p:nvPr/>
        </p:nvSpPr>
        <p:spPr>
          <a:xfrm>
            <a:off x="6861392" y="2435837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>
                <a:latin typeface="Comic Sans MS" panose="030F0702030302020204" pitchFamily="66" charset="0"/>
              </a:rPr>
              <a:t>Riško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06608" y="1488971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>
                <a:latin typeface="Comic Sans MS" panose="030F0702030302020204" pitchFamily="66" charset="0"/>
              </a:rPr>
              <a:t>Miško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10573611" y="2132871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>
                <a:latin typeface="Comic Sans MS" panose="030F0702030302020204" pitchFamily="66" charset="0"/>
              </a:rPr>
              <a:t>Marika</a:t>
            </a:r>
          </a:p>
        </p:txBody>
      </p:sp>
    </p:spTree>
    <p:extLst>
      <p:ext uri="{BB962C8B-B14F-4D97-AF65-F5344CB8AC3E}">
        <p14:creationId xmlns:p14="http://schemas.microsoft.com/office/powerpoint/2010/main" val="36806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0"/>
            <a:ext cx="10515600" cy="1325563"/>
          </a:xfrm>
        </p:spPr>
        <p:txBody>
          <a:bodyPr/>
          <a:lstStyle/>
          <a:p>
            <a:pPr marL="0" indent="0" algn="ctr">
              <a:buNone/>
            </a:pPr>
            <a:r>
              <a:rPr lang="sk-SK" sz="5400" b="1" dirty="0">
                <a:latin typeface="Comic Sans MS" panose="030F0702030302020204" pitchFamily="66" charset="0"/>
              </a:rPr>
              <a:t>Stupňovanie</a:t>
            </a:r>
            <a:endParaRPr lang="sk-SK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13197" y="143370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slúži na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porovnávanie vlastností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stupňovaním vyjadrujeme vyšší (nižší) stupeň vlastnosti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stupňujeme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len</a:t>
            </a: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AKOSTNÉ</a:t>
            </a:r>
            <a:r>
              <a:rPr lang="sk-SK" dirty="0">
                <a:latin typeface="Comic Sans MS" panose="030F0702030302020204" pitchFamily="66" charset="0"/>
              </a:rPr>
              <a:t> prídavné mená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stupňujeme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v troch stupňoch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poznáme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pravidelné</a:t>
            </a:r>
            <a:r>
              <a:rPr lang="sk-SK" dirty="0">
                <a:latin typeface="Comic Sans MS" panose="030F0702030302020204" pitchFamily="66" charset="0"/>
              </a:rPr>
              <a:t> a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nepravidelné</a:t>
            </a:r>
            <a:r>
              <a:rPr lang="sk-SK" dirty="0">
                <a:latin typeface="Comic Sans MS" panose="030F0702030302020204" pitchFamily="66" charset="0"/>
              </a:rPr>
              <a:t> stupňovanie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pri stupňovaní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platí pravidlo o rytmickom krátení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531770" y="5785041"/>
            <a:ext cx="8397027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000" b="1" dirty="0">
                <a:latin typeface="Comic Sans MS" panose="030F0702030302020204" pitchFamily="66" charset="0"/>
              </a:rPr>
              <a:t>Prídavné mená, ktoré pomenúvajú FARBY </a:t>
            </a:r>
            <a:r>
              <a:rPr lang="sk-SK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NESTUPŇUJEME!!!!</a:t>
            </a:r>
          </a:p>
        </p:txBody>
      </p:sp>
      <p:pic>
        <p:nvPicPr>
          <p:cNvPr id="1026" name="Picture 2" descr="Pen silhouette png, Picture #796780 pen silhouette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24744" y="0"/>
            <a:ext cx="1667256" cy="166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4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181" y="611069"/>
            <a:ext cx="10515600" cy="132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>
                <a:latin typeface="Comic Sans MS" panose="030F0702030302020204" pitchFamily="66" charset="0"/>
              </a:rPr>
              <a:t>Stupňovanie prídavných mien</a:t>
            </a:r>
            <a:endParaRPr lang="sk-SK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946299" y="2003523"/>
            <a:ext cx="10494334" cy="43513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stupeň (pozitív)</a:t>
            </a:r>
            <a:r>
              <a:rPr lang="sk-SK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: </a:t>
            </a:r>
            <a:r>
              <a:rPr lang="sk-SK" sz="2400" dirty="0">
                <a:latin typeface="Comic Sans MS" panose="030F0702030302020204" pitchFamily="66" charset="0"/>
              </a:rPr>
              <a:t>základný tvar, napr. smutný, múdry, mäkký, tvrdý.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k-SK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stupeň (komparatív)</a:t>
            </a:r>
            <a:r>
              <a:rPr lang="sk-SK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: </a:t>
            </a:r>
            <a:r>
              <a:rPr lang="sk-SK" sz="2400" dirty="0">
                <a:latin typeface="Comic Sans MS" panose="030F0702030302020204" pitchFamily="66" charset="0"/>
              </a:rPr>
              <a:t>tvoríme ho </a:t>
            </a:r>
            <a:r>
              <a:rPr lang="sk-SK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príponou</a:t>
            </a:r>
            <a:r>
              <a:rPr lang="sk-SK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sk-SK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–</a:t>
            </a:r>
            <a:r>
              <a:rPr lang="sk-SK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ší</a:t>
            </a:r>
            <a:r>
              <a:rPr lang="sk-SK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/ -</a:t>
            </a:r>
            <a:r>
              <a:rPr lang="sk-SK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ejší</a:t>
            </a:r>
            <a:r>
              <a:rPr lang="sk-SK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  </a:t>
            </a:r>
            <a:r>
              <a:rPr lang="sk-SK" sz="2400" dirty="0">
                <a:latin typeface="Comic Sans MS" panose="030F0702030302020204" pitchFamily="66" charset="0"/>
              </a:rPr>
              <a:t>napr. </a:t>
            </a:r>
            <a:r>
              <a:rPr lang="sk-SK" sz="2400" dirty="0" err="1">
                <a:latin typeface="Comic Sans MS" panose="030F0702030302020204" pitchFamily="66" charset="0"/>
              </a:rPr>
              <a:t>smutn-</a:t>
            </a:r>
            <a:r>
              <a:rPr lang="sk-SK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ejší</a:t>
            </a:r>
            <a:r>
              <a:rPr lang="sk-SK" sz="2400" dirty="0">
                <a:latin typeface="Comic Sans MS" panose="030F0702030302020204" pitchFamily="66" charset="0"/>
              </a:rPr>
              <a:t>, </a:t>
            </a:r>
            <a:r>
              <a:rPr lang="sk-SK" sz="2400" dirty="0" err="1">
                <a:latin typeface="Comic Sans MS" panose="030F0702030302020204" pitchFamily="66" charset="0"/>
              </a:rPr>
              <a:t>mäk-</a:t>
            </a:r>
            <a:r>
              <a:rPr lang="sk-SK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ší</a:t>
            </a:r>
            <a:r>
              <a:rPr lang="sk-SK" sz="2400" dirty="0">
                <a:latin typeface="Comic Sans MS" panose="030F0702030302020204" pitchFamily="66" charset="0"/>
              </a:rPr>
              <a:t>, </a:t>
            </a:r>
            <a:r>
              <a:rPr lang="sk-SK" sz="2400" dirty="0" err="1">
                <a:latin typeface="Comic Sans MS" panose="030F0702030302020204" pitchFamily="66" charset="0"/>
              </a:rPr>
              <a:t>múdr-</a:t>
            </a:r>
            <a:r>
              <a:rPr lang="sk-SK" sz="2400" b="1" dirty="0" err="1">
                <a:solidFill>
                  <a:srgbClr val="FFC000"/>
                </a:solidFill>
                <a:latin typeface="Comic Sans MS" panose="030F0702030302020204" pitchFamily="66" charset="0"/>
              </a:rPr>
              <a:t>ejší</a:t>
            </a:r>
            <a:r>
              <a:rPr lang="sk-SK" sz="2400" dirty="0">
                <a:latin typeface="Comic Sans MS" panose="030F0702030302020204" pitchFamily="66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3.</a:t>
            </a:r>
            <a:r>
              <a:rPr lang="sk-SK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stupeň (superlatív)</a:t>
            </a:r>
            <a:r>
              <a:rPr lang="sk-SK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sk-SK" sz="2400" dirty="0">
                <a:latin typeface="Comic Sans MS" panose="030F0702030302020204" pitchFamily="66" charset="0"/>
              </a:rPr>
              <a:t>tvoríme ho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predponou</a:t>
            </a:r>
            <a:r>
              <a:rPr lang="sk-SK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naj- k druhému stupňu</a:t>
            </a:r>
            <a:r>
              <a:rPr lang="sk-SK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k-SK" sz="2400" dirty="0">
                <a:latin typeface="Comic Sans MS" panose="030F0702030302020204" pitchFamily="66" charset="0"/>
              </a:rPr>
              <a:t>prídavného mena: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</a:t>
            </a:r>
            <a:r>
              <a:rPr lang="sk-SK" sz="2400" dirty="0">
                <a:latin typeface="Comic Sans MS" panose="030F0702030302020204" pitchFamily="66" charset="0"/>
              </a:rPr>
              <a:t>-smutnejší,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</a:t>
            </a:r>
            <a:r>
              <a:rPr lang="sk-SK" sz="2400" dirty="0">
                <a:latin typeface="Comic Sans MS" panose="030F0702030302020204" pitchFamily="66" charset="0"/>
              </a:rPr>
              <a:t>-mäkší, </a:t>
            </a:r>
            <a:r>
              <a:rPr lang="sk-SK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naj</a:t>
            </a:r>
            <a:r>
              <a:rPr lang="sk-SK" sz="2400" dirty="0">
                <a:latin typeface="Comic Sans MS" panose="030F0702030302020204" pitchFamily="66" charset="0"/>
              </a:rPr>
              <a:t>-múdrejší. </a:t>
            </a:r>
          </a:p>
        </p:txBody>
      </p:sp>
      <p:pic>
        <p:nvPicPr>
          <p:cNvPr id="4" name="Picture 2" descr="Pen silhouette png, Picture #796780 pen silhouette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24744" y="0"/>
            <a:ext cx="1667256" cy="166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6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n silhouette png, Picture #796780 pen silhouette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24744" y="0"/>
            <a:ext cx="1667256" cy="166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9730" y="127591"/>
            <a:ext cx="9367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rgbClr val="00B050"/>
                </a:solidFill>
              </a:rPr>
              <a:t>Všimni si</a:t>
            </a:r>
          </a:p>
          <a:p>
            <a:r>
              <a:rPr lang="sk-SK" sz="2800" dirty="0"/>
              <a:t>Stupňovanie môže byť </a:t>
            </a:r>
            <a:r>
              <a:rPr lang="sk-SK" sz="2800" u="sng" dirty="0"/>
              <a:t>pravidelné</a:t>
            </a:r>
            <a:r>
              <a:rPr lang="sk-SK" sz="2800" dirty="0"/>
              <a:t> a </a:t>
            </a:r>
            <a:r>
              <a:rPr lang="sk-SK" sz="2800" u="sng" dirty="0"/>
              <a:t>nepravidelné.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842772" y="1410954"/>
            <a:ext cx="10515600" cy="53300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sk-SK" dirty="0">
                <a:latin typeface="Comic Sans MS" panose="030F0702030302020204" pitchFamily="66" charset="0"/>
              </a:rPr>
              <a:t>Pri</a:t>
            </a:r>
            <a:r>
              <a:rPr lang="sk-SK" b="1" dirty="0">
                <a:latin typeface="Comic Sans MS" panose="030F0702030302020204" pitchFamily="66" charset="0"/>
              </a:rPr>
              <a:t> pravidelnom </a:t>
            </a:r>
            <a:r>
              <a:rPr lang="sk-SK" dirty="0">
                <a:latin typeface="Comic Sans MS" panose="030F0702030302020204" pitchFamily="66" charset="0"/>
              </a:rPr>
              <a:t>stupňovaní sa tvaroslovný základ nemení: </a:t>
            </a:r>
            <a:br>
              <a:rPr lang="sk-SK" dirty="0">
                <a:latin typeface="Comic Sans MS" panose="030F0702030302020204" pitchFamily="66" charset="0"/>
              </a:rPr>
            </a:b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dlh</a:t>
            </a:r>
            <a:r>
              <a:rPr lang="sk-SK" dirty="0">
                <a:latin typeface="Comic Sans MS" panose="030F0702030302020204" pitchFamily="66" charset="0"/>
              </a:rPr>
              <a:t>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dlh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dlh</a:t>
            </a:r>
            <a:r>
              <a:rPr lang="sk-SK" dirty="0">
                <a:latin typeface="Comic Sans MS" panose="030F0702030302020204" pitchFamily="66" charset="0"/>
              </a:rPr>
              <a:t>ší</a:t>
            </a:r>
          </a:p>
          <a:p>
            <a:pPr marL="0" indent="0">
              <a:buNone/>
            </a:pPr>
            <a:endParaRPr lang="sk-SK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k-SK" dirty="0">
                <a:latin typeface="Comic Sans MS" panose="030F0702030302020204" pitchFamily="66" charset="0"/>
              </a:rPr>
              <a:t>Pri </a:t>
            </a:r>
            <a:r>
              <a:rPr lang="sk-SK" b="1" dirty="0">
                <a:latin typeface="Comic Sans MS" panose="030F0702030302020204" pitchFamily="66" charset="0"/>
              </a:rPr>
              <a:t>nepravidelnom</a:t>
            </a:r>
            <a:r>
              <a:rPr lang="sk-SK" dirty="0">
                <a:latin typeface="Comic Sans MS" panose="030F0702030302020204" pitchFamily="66" charset="0"/>
              </a:rPr>
              <a:t> stupňovaní sa tvaroslovný základ </a:t>
            </a:r>
            <a:r>
              <a:rPr lang="sk-SK" b="1" dirty="0">
                <a:latin typeface="Comic Sans MS" panose="030F0702030302020204" pitchFamily="66" charset="0"/>
              </a:rPr>
              <a:t>mení</a:t>
            </a:r>
            <a:r>
              <a:rPr lang="sk-SK" dirty="0">
                <a:latin typeface="Comic Sans MS" panose="030F0702030302020204" pitchFamily="66" charset="0"/>
              </a:rPr>
              <a:t>:</a:t>
            </a:r>
            <a:br>
              <a:rPr lang="sk-SK" dirty="0">
                <a:latin typeface="Comic Sans MS" panose="030F0702030302020204" pitchFamily="66" charset="0"/>
              </a:rPr>
            </a:br>
            <a:endParaRPr lang="sk-SK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pek</a:t>
            </a:r>
            <a:r>
              <a:rPr lang="sk-SK" dirty="0">
                <a:latin typeface="Comic Sans MS" panose="030F0702030302020204" pitchFamily="66" charset="0"/>
              </a:rPr>
              <a:t>ný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kraj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kraj</a:t>
            </a:r>
            <a:r>
              <a:rPr lang="sk-SK" dirty="0">
                <a:latin typeface="Comic Sans MS" panose="030F0702030302020204" pitchFamily="66" charset="0"/>
              </a:rPr>
              <a:t>ší</a:t>
            </a:r>
          </a:p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dobr</a:t>
            </a:r>
            <a:r>
              <a:rPr lang="sk-SK" dirty="0">
                <a:latin typeface="Comic Sans MS" panose="030F0702030302020204" pitchFamily="66" charset="0"/>
              </a:rPr>
              <a:t>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lep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lep</a:t>
            </a:r>
            <a:r>
              <a:rPr lang="sk-SK" dirty="0">
                <a:latin typeface="Comic Sans MS" panose="030F0702030302020204" pitchFamily="66" charset="0"/>
              </a:rPr>
              <a:t>ší </a:t>
            </a:r>
          </a:p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zl</a:t>
            </a:r>
            <a:r>
              <a:rPr lang="sk-SK" dirty="0">
                <a:latin typeface="Comic Sans MS" panose="030F0702030302020204" pitchFamily="66" charset="0"/>
              </a:rPr>
              <a:t>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hor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hor</a:t>
            </a:r>
            <a:r>
              <a:rPr lang="sk-SK" dirty="0">
                <a:latin typeface="Comic Sans MS" panose="030F0702030302020204" pitchFamily="66" charset="0"/>
              </a:rPr>
              <a:t>ší </a:t>
            </a:r>
          </a:p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veľk</a:t>
            </a:r>
            <a:r>
              <a:rPr lang="sk-SK" dirty="0">
                <a:latin typeface="Comic Sans MS" panose="030F0702030302020204" pitchFamily="66" charset="0"/>
              </a:rPr>
              <a:t>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väč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väč</a:t>
            </a:r>
            <a:r>
              <a:rPr lang="sk-SK" dirty="0">
                <a:latin typeface="Comic Sans MS" panose="030F0702030302020204" pitchFamily="66" charset="0"/>
              </a:rPr>
              <a:t>ší </a:t>
            </a:r>
          </a:p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mal</a:t>
            </a:r>
            <a:r>
              <a:rPr lang="sk-SK" dirty="0">
                <a:latin typeface="Comic Sans MS" panose="030F0702030302020204" pitchFamily="66" charset="0"/>
              </a:rPr>
              <a:t>ý –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men</a:t>
            </a:r>
            <a:r>
              <a:rPr lang="sk-SK" dirty="0">
                <a:latin typeface="Comic Sans MS" panose="030F0702030302020204" pitchFamily="66" charset="0"/>
              </a:rPr>
              <a:t>ší – naj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men</a:t>
            </a:r>
            <a:r>
              <a:rPr lang="sk-SK" dirty="0">
                <a:latin typeface="Comic Sans MS" panose="030F0702030302020204" pitchFamily="66" charset="0"/>
              </a:rPr>
              <a:t>ší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292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842744" cy="45315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1800" dirty="0">
                <a:solidFill>
                  <a:srgbClr val="FF0000"/>
                </a:solidFill>
              </a:rPr>
              <a:t>Poznámky do zošita:</a:t>
            </a:r>
          </a:p>
          <a:p>
            <a:pPr marL="45720" indent="0">
              <a:buNone/>
            </a:pPr>
            <a:endParaRPr lang="sk-SK" dirty="0"/>
          </a:p>
          <a:p>
            <a:pPr marL="45720" indent="0" algn="ctr">
              <a:buNone/>
            </a:pPr>
            <a:r>
              <a:rPr lang="sk-SK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Stupňovanie prídavných mien</a:t>
            </a:r>
          </a:p>
          <a:p>
            <a:pPr marL="45720" indent="0" algn="ctr">
              <a:buNone/>
            </a:pPr>
            <a:endParaRPr lang="sk-SK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 slúži na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porovnávanie vlastností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 stupňujeme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len AKOSTNÉ </a:t>
            </a:r>
            <a:r>
              <a:rPr lang="sk-SK" dirty="0">
                <a:latin typeface="Comic Sans MS" panose="030F0702030302020204" pitchFamily="66" charset="0"/>
              </a:rPr>
              <a:t>prídavné mená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latin typeface="Comic Sans MS" panose="030F0702030302020204" pitchFamily="66" charset="0"/>
              </a:rPr>
              <a:t>  stupňujeme 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v troch stupňoch (</a:t>
            </a:r>
            <a:r>
              <a:rPr lang="sk-SK" dirty="0">
                <a:latin typeface="Comic Sans MS" panose="030F0702030302020204" pitchFamily="66" charset="0"/>
              </a:rPr>
              <a:t>hladký – hladší – najhladší, veselý – veselší – najveselší, nový – novší – najnovší</a:t>
            </a:r>
            <a:r>
              <a:rPr lang="sk-SK" dirty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783778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</TotalTime>
  <Words>364</Words>
  <Application>Microsoft Office PowerPoint</Application>
  <PresentationFormat>Širokouhlá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Georgia</vt:lpstr>
      <vt:lpstr>Trebuchet MS</vt:lpstr>
      <vt:lpstr>Wingdings</vt:lpstr>
      <vt:lpstr>Aerodynamika</vt:lpstr>
      <vt:lpstr>Stupňovanie prídavných mien</vt:lpstr>
      <vt:lpstr>Opakujeme!</vt:lpstr>
      <vt:lpstr>Prezentácia programu PowerPoint</vt:lpstr>
      <vt:lpstr>Prezentácia programu PowerPoint</vt:lpstr>
      <vt:lpstr>Porovnávame!</vt:lpstr>
      <vt:lpstr>Stupňovanie</vt:lpstr>
      <vt:lpstr>Stupňovanie prídavných mien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Stupňovanie prídavných mien</dc:title>
  <dc:creator>ziak</dc:creator>
  <cp:lastModifiedBy>vikic</cp:lastModifiedBy>
  <cp:revision>90</cp:revision>
  <dcterms:created xsi:type="dcterms:W3CDTF">2020-04-09T14:49:14Z</dcterms:created>
  <dcterms:modified xsi:type="dcterms:W3CDTF">2020-10-26T16:52:05Z</dcterms:modified>
</cp:coreProperties>
</file>