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2" r:id="rId3"/>
    <p:sldId id="284" r:id="rId4"/>
    <p:sldId id="283" r:id="rId5"/>
    <p:sldId id="260" r:id="rId6"/>
    <p:sldId id="270" r:id="rId7"/>
    <p:sldId id="273" r:id="rId8"/>
    <p:sldId id="274" r:id="rId9"/>
    <p:sldId id="277" r:id="rId10"/>
    <p:sldId id="275" r:id="rId11"/>
    <p:sldId id="276" r:id="rId12"/>
    <p:sldId id="279" r:id="rId13"/>
    <p:sldId id="269" r:id="rId14"/>
    <p:sldId id="280" r:id="rId1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6086"/>
          </a:xfrm>
          <a:prstGeom prst="rect">
            <a:avLst/>
          </a:prstGeom>
          <a:noFill/>
          <a:ln>
            <a:noFill/>
          </a:ln>
        </p:spPr>
        <p:txBody>
          <a:bodyPr vert="horz" wrap="none" lIns="82476" tIns="41238" rIns="82476" bIns="41238" anchorCtr="0" compatLnSpc="0"/>
          <a:lstStyle/>
          <a:p>
            <a:pPr hangingPunct="0">
              <a:defRPr sz="1400"/>
            </a:pPr>
            <a:endParaRPr lang="pl-PL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3847649" y="0"/>
            <a:ext cx="2949994" cy="496086"/>
          </a:xfrm>
          <a:prstGeom prst="rect">
            <a:avLst/>
          </a:prstGeom>
          <a:noFill/>
          <a:ln>
            <a:noFill/>
          </a:ln>
        </p:spPr>
        <p:txBody>
          <a:bodyPr vert="horz" wrap="none" lIns="82476" tIns="41238" rIns="82476" bIns="41238" anchorCtr="0" compatLnSpc="0"/>
          <a:lstStyle/>
          <a:p>
            <a:pPr algn="r" hangingPunct="0">
              <a:defRPr sz="1400"/>
            </a:pPr>
            <a:endParaRPr lang="pl-PL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9431979"/>
            <a:ext cx="2949994" cy="496086"/>
          </a:xfrm>
          <a:prstGeom prst="rect">
            <a:avLst/>
          </a:prstGeom>
          <a:noFill/>
          <a:ln>
            <a:noFill/>
          </a:ln>
        </p:spPr>
        <p:txBody>
          <a:bodyPr vert="horz" wrap="none" lIns="82476" tIns="41238" rIns="82476" bIns="41238" anchor="b" anchorCtr="0" compatLnSpc="0"/>
          <a:lstStyle/>
          <a:p>
            <a:pPr hangingPunct="0">
              <a:defRPr sz="1400"/>
            </a:pPr>
            <a:endParaRPr lang="pl-PL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  <a:ln>
            <a:noFill/>
          </a:ln>
        </p:spPr>
        <p:txBody>
          <a:bodyPr vert="horz" wrap="none" lIns="82476" tIns="41238" rIns="82476" bIns="41238" anchor="b" anchorCtr="0" compatLnSpc="0"/>
          <a:lstStyle/>
          <a:p>
            <a:pPr algn="r" hangingPunct="0">
              <a:defRPr sz="1400"/>
            </a:pPr>
            <a:fld id="{5F2889B9-13A0-4D6F-92B8-FE57779D52C7}" type="slidenum">
              <a:t>‹#›</a:t>
            </a:fld>
            <a:endParaRPr lang="pl-PL" sz="13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88621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D8CD7AE-6D19-43F0-8F47-A2E4A5A33FD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29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51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56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CA45C6-E803-42F6-96A9-061C4DC7C419}" type="datetime1">
              <a:rPr lang="pl-PL" smtClean="0"/>
              <a:pPr lvl="0"/>
              <a:t>12.02.2024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 lvl="0"/>
            <a:fld id="{A1EA063B-4A05-4277-9503-5B1EE138F620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83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CA45C6-E803-42F6-96A9-061C4DC7C419}" type="datetime1">
              <a:rPr lang="pl-PL" smtClean="0"/>
              <a:pPr lvl="0"/>
              <a:t>12.02.2024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30D3A2-AD84-47FB-8315-448A4ABE81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208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CA45C6-E803-42F6-96A9-061C4DC7C419}" type="datetime1">
              <a:rPr lang="pl-PL" smtClean="0"/>
              <a:pPr lvl="0"/>
              <a:t>12.02.2024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BB0F9F-A36E-434A-B7D2-92150E280BE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89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CA45C6-E803-42F6-96A9-061C4DC7C419}" type="datetime1">
              <a:rPr lang="pl-PL" smtClean="0"/>
              <a:pPr lvl="0"/>
              <a:t>12.02.2024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F10FAF-A1DA-432D-8565-0DE9837D6997}" type="slidenum">
              <a:rPr lang="pl-PL" smtClean="0"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11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CA45C6-E803-42F6-96A9-061C4DC7C419}" type="datetime1">
              <a:rPr lang="pl-PL" smtClean="0"/>
              <a:pPr lvl="0"/>
              <a:t>12.02.2024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3B3489-9308-4DDD-B41B-E47AB7549B9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65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CA45C6-E803-42F6-96A9-061C4DC7C419}" type="datetime1">
              <a:rPr lang="pl-PL" smtClean="0"/>
              <a:pPr lvl="0"/>
              <a:t>12.02.2024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C9F755-09C5-45FC-B473-C5B85E8FBF67}" type="slidenum">
              <a:rPr lang="pl-PL" smtClean="0"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01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CA45C6-E803-42F6-96A9-061C4DC7C419}" type="datetime1">
              <a:rPr lang="pl-PL" smtClean="0"/>
              <a:pPr lvl="0"/>
              <a:t>12.02.2024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C9F755-09C5-45FC-B473-C5B85E8FBF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85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CA45C6-E803-42F6-96A9-061C4DC7C419}" type="datetime1">
              <a:rPr lang="pl-PL" smtClean="0"/>
              <a:pPr lvl="0"/>
              <a:t>12.02.2024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51343F-3FAD-46AF-81CA-EA823DF676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64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CA45C6-E803-42F6-96A9-061C4DC7C419}" type="datetime1">
              <a:rPr lang="pl-PL" smtClean="0"/>
              <a:pPr lvl="0"/>
              <a:t>12.02.2024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ADA52F-8DE2-4DA7-B5DF-70384BE3D8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88277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CA45C6-E803-42F6-96A9-061C4DC7C419}" type="datetime1">
              <a:rPr lang="pl-PL" smtClean="0"/>
              <a:pPr lvl="0"/>
              <a:t>12.02.2024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2DDFA4-9AB1-4262-9FB6-49F719A6C0C6}" type="slidenum">
              <a:rPr lang="pl-PL" smtClean="0"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44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 lvl="0"/>
            <a:fld id="{DFCA45C6-E803-42F6-96A9-061C4DC7C419}" type="datetime1">
              <a:rPr lang="pl-PL" smtClean="0"/>
              <a:pPr lvl="0"/>
              <a:t>12.02.2024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262139-E4A8-4A5C-A769-6E1D5C2A895F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57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DFCA45C6-E803-42F6-96A9-061C4DC7C419}" type="datetime1">
              <a:rPr lang="pl-PL" smtClean="0"/>
              <a:pPr lvl="0"/>
              <a:t>12.02.2024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fld id="{38C9F755-09C5-45FC-B473-C5B85E8FBF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51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4F6621CF-F493-40D5-98AE-24A9D3AD4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83" y="0"/>
            <a:ext cx="914615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>
          <a:xfrm>
            <a:off x="3809172" y="643467"/>
            <a:ext cx="4481967" cy="4127545"/>
          </a:xfrm>
        </p:spPr>
        <p:txBody>
          <a:bodyPr vert="horz" lIns="91440" tIns="45720" rIns="9144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buSzPct val="128000"/>
              <a:buNone/>
            </a:pPr>
            <a:r>
              <a:rPr lang="en-US" sz="4200" dirty="0" err="1"/>
              <a:t>Egzamin</a:t>
            </a:r>
            <a:r>
              <a:rPr lang="en-US" sz="4200" dirty="0"/>
              <a:t> </a:t>
            </a:r>
            <a:r>
              <a:rPr lang="en-US" sz="4200" dirty="0" err="1"/>
              <a:t>ósmoklasisty</a:t>
            </a:r>
            <a:r>
              <a:rPr lang="en-US" sz="4200" dirty="0"/>
              <a:t> </a:t>
            </a:r>
            <a:r>
              <a:rPr lang="en-US" sz="4200" dirty="0" smtClean="0"/>
              <a:t>202</a:t>
            </a:r>
            <a:r>
              <a:rPr lang="pl-PL" sz="4200" dirty="0" smtClean="0"/>
              <a:t>4 r.</a:t>
            </a: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/>
              <a:t/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DEE02A-D296-42EA-88F5-7803F69CE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" y="4950269"/>
            <a:ext cx="9143772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iurka w pustej klasie">
            <a:extLst>
              <a:ext uri="{FF2B5EF4-FFF2-40B4-BE49-F238E27FC236}">
                <a16:creationId xmlns:a16="http://schemas.microsoft.com/office/drawing/2014/main" xmlns="" id="{28B9408F-F1CE-A14E-42AC-5A98F167A7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14" r="29238"/>
          <a:stretch/>
        </p:blipFill>
        <p:spPr>
          <a:xfrm>
            <a:off x="2384" y="-2"/>
            <a:ext cx="3488338" cy="6858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3490" y="1052736"/>
            <a:ext cx="6571343" cy="536247"/>
          </a:xfrm>
        </p:spPr>
        <p:txBody>
          <a:bodyPr/>
          <a:lstStyle/>
          <a:p>
            <a:r>
              <a:rPr lang="pl-PL" sz="2400" b="1" dirty="0">
                <a:solidFill>
                  <a:srgbClr val="0070C0"/>
                </a:solidFill>
                <a:latin typeface="+mn-lt"/>
              </a:rPr>
              <a:t>Organizacja i przebieg egzaminu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C28990CA-D0D3-31D3-3B9E-27F8881EC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583" y="1876032"/>
            <a:ext cx="6572250" cy="34247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6972BE3-640F-3548-16A2-891316BC0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583" y="2234437"/>
            <a:ext cx="6572250" cy="30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3945" y="980728"/>
            <a:ext cx="6571343" cy="596449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0070C0"/>
                </a:solidFill>
                <a:latin typeface="+mn-lt"/>
              </a:rPr>
              <a:t>Organizacja i przebieg egzaminu</a:t>
            </a:r>
            <a:endParaRPr lang="pl-PL" sz="24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D48E8B6B-26C9-36CA-3484-0A7435E48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038" y="2024856"/>
            <a:ext cx="6572250" cy="34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11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908721"/>
            <a:ext cx="6965245" cy="648072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0070C0"/>
                </a:solidFill>
                <a:latin typeface="+mn-lt"/>
              </a:rPr>
              <a:t>Organizacja i przebieg egzaminu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3797" y="1988840"/>
            <a:ext cx="6554587" cy="3384376"/>
          </a:xfrm>
        </p:spPr>
        <p:txBody>
          <a:bodyPr>
            <a:normAutofit fontScale="92500"/>
          </a:bodyPr>
          <a:lstStyle/>
          <a:p>
            <a:r>
              <a:rPr lang="pl-PL" sz="2000" cap="small" dirty="0"/>
              <a:t>Uczeń rozwiązuje zadania </a:t>
            </a:r>
            <a:r>
              <a:rPr lang="pl-PL" sz="2000" u="sng" cap="small" dirty="0"/>
              <a:t>samodzielnie</a:t>
            </a:r>
            <a:r>
              <a:rPr lang="pl-PL" sz="2000" cap="small" dirty="0"/>
              <a:t>.</a:t>
            </a:r>
          </a:p>
          <a:p>
            <a:r>
              <a:rPr lang="pl-PL" sz="2000" cap="small" dirty="0"/>
              <a:t>Każdego dnia egzaminu uczeń ma wylosowany numer stolika, przy którym będzie pracował.</a:t>
            </a:r>
          </a:p>
          <a:p>
            <a:r>
              <a:rPr lang="pl-PL" sz="2000" cap="small" dirty="0"/>
              <a:t>Pracę rozpoczynamy po otrzymaniu pozwolenia od nauczyciela.</a:t>
            </a:r>
          </a:p>
          <a:p>
            <a:r>
              <a:rPr lang="pl-PL" sz="2000" cap="small" dirty="0"/>
              <a:t>Ukończenie pracy uczeń sygnalizuje podniesieniem ręki, salę może opuścić dopiero po sprawdzeniu kompletności zakodowania odpowiedzi przez nauczyciela.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124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2224" y="980728"/>
            <a:ext cx="6965245" cy="648072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+mn-lt"/>
              </a:rPr>
              <a:t>Termin ogłoszenia wyników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988841"/>
            <a:ext cx="8136904" cy="26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3797" y="1916832"/>
            <a:ext cx="6196405" cy="36038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Na stronie internetowej CKE (www.cke.gov.pl, w zakładce poświęconej egzaminowi ósmoklasisty) dostępne są̨: </a:t>
            </a:r>
          </a:p>
          <a:p>
            <a:r>
              <a:rPr lang="pl-PL" dirty="0"/>
              <a:t>informatory o egzaminie ósmoklasisty od roku szkolnego 2018/2019 oraz aneksy do tych </a:t>
            </a:r>
            <a:r>
              <a:rPr lang="pl-PL" dirty="0" smtClean="0"/>
              <a:t>informatorów,</a:t>
            </a:r>
            <a:endParaRPr lang="pl-PL" dirty="0"/>
          </a:p>
          <a:p>
            <a:r>
              <a:rPr lang="pl-PL" dirty="0"/>
              <a:t>arkusze egzaminu </a:t>
            </a:r>
            <a:r>
              <a:rPr lang="pl-PL" dirty="0" smtClean="0"/>
              <a:t>próbnego, </a:t>
            </a:r>
            <a:endParaRPr lang="pl-PL" dirty="0"/>
          </a:p>
          <a:p>
            <a:r>
              <a:rPr lang="pl-PL" dirty="0"/>
              <a:t>zestawy powtórzeniowe zadań́ </a:t>
            </a:r>
            <a:r>
              <a:rPr lang="pl-PL" dirty="0" smtClean="0"/>
              <a:t>egzaminacyjnych, </a:t>
            </a:r>
            <a:endParaRPr lang="pl-PL" dirty="0"/>
          </a:p>
          <a:p>
            <a:r>
              <a:rPr lang="pl-PL" dirty="0"/>
              <a:t>arkusze wykorzystane do przeprowadzenia egzaminu ósmoklasisty w latach 2019 - 2022. </a:t>
            </a:r>
          </a:p>
        </p:txBody>
      </p:sp>
    </p:spTree>
    <p:extLst>
      <p:ext uri="{BB962C8B-B14F-4D97-AF65-F5344CB8AC3E}">
        <p14:creationId xmlns:p14="http://schemas.microsoft.com/office/powerpoint/2010/main" val="76397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5B321B-C50B-4695-E518-1B211AD9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908720"/>
            <a:ext cx="6571343" cy="576064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rgbClr val="0070C0"/>
                </a:solidFill>
              </a:rPr>
              <a:t>Terminy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1" y="1844824"/>
            <a:ext cx="4380428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2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62050"/>
            <a:ext cx="8458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2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92F57F-C9C2-ABC3-A26F-08FA9298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1078459"/>
            <a:ext cx="6571343" cy="524618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rgbClr val="0070C0"/>
                </a:solidFill>
              </a:rPr>
              <a:t>Informacje ogólne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B4A3C3A-54AA-10D8-6284-9E2BE478B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350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b="0" cap="small" dirty="0">
                <a:latin typeface="+mn-lt"/>
              </a:rPr>
              <a:t>Egzamin ósmoklasisty jest egzaminem </a:t>
            </a:r>
            <a:r>
              <a:rPr lang="pl-PL" sz="2000" b="1" u="sng" cap="small" dirty="0">
                <a:latin typeface="+mn-lt"/>
              </a:rPr>
              <a:t>obowiązkowym</a:t>
            </a:r>
            <a:r>
              <a:rPr lang="pl-PL" sz="2000" b="0" cap="small" dirty="0">
                <a:latin typeface="+mn-lt"/>
              </a:rPr>
              <a:t>, co oznacza, że każdy uczeń musi do niego przystąpić, aby ukończyć szkołę. </a:t>
            </a:r>
            <a:br>
              <a:rPr lang="pl-PL" sz="2000" b="0" cap="small" dirty="0">
                <a:latin typeface="+mn-lt"/>
              </a:rPr>
            </a:br>
            <a:r>
              <a:rPr lang="pl-PL" sz="2000" b="0" cap="small" dirty="0">
                <a:latin typeface="+mn-lt"/>
              </a:rPr>
              <a:t/>
            </a:r>
            <a:br>
              <a:rPr lang="pl-PL" sz="2000" b="0" cap="small" dirty="0">
                <a:latin typeface="+mn-lt"/>
              </a:rPr>
            </a:br>
            <a:r>
              <a:rPr lang="pl-PL" sz="2000" b="0" cap="small" dirty="0">
                <a:latin typeface="+mn-lt"/>
              </a:rPr>
              <a:t>Nie jest określony minimalny wynik, jaki uczeń powinien uzyskać, dlatego egzaminu ósmoklasisty nie można nie zdać.</a:t>
            </a:r>
            <a:br>
              <a:rPr lang="pl-PL" sz="2000" b="0" cap="small" dirty="0">
                <a:latin typeface="+mn-lt"/>
              </a:rPr>
            </a:br>
            <a:r>
              <a:rPr lang="pl-PL" sz="2000" b="0" cap="small" dirty="0">
                <a:latin typeface="+mn-lt"/>
              </a:rPr>
              <a:t/>
            </a:r>
            <a:br>
              <a:rPr lang="pl-PL" sz="2000" b="0" cap="small" dirty="0">
                <a:latin typeface="+mn-lt"/>
              </a:rPr>
            </a:br>
            <a:r>
              <a:rPr lang="pl-PL" sz="2000" b="0" cap="small" dirty="0">
                <a:latin typeface="+mn-lt"/>
              </a:rPr>
              <a:t>Egzamin ósmoklasisty jest przeprowadzany w formie pisemnej.</a:t>
            </a:r>
            <a:endParaRPr lang="pl-PL" cap="small" dirty="0"/>
          </a:p>
        </p:txBody>
      </p:sp>
    </p:spTree>
    <p:extLst>
      <p:ext uri="{BB962C8B-B14F-4D97-AF65-F5344CB8AC3E}">
        <p14:creationId xmlns:p14="http://schemas.microsoft.com/office/powerpoint/2010/main" val="159742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/>
          <p:nvPr/>
        </p:nvSpPr>
        <p:spPr>
          <a:xfrm>
            <a:off x="899592" y="908720"/>
            <a:ext cx="7344816" cy="450554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000" i="0" u="none" strike="noStrike" kern="1200" cap="small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Calibri" pitchFamily="34"/>
              </a:rPr>
              <a:t>Do egzaminu ósmoklasisty </a:t>
            </a:r>
            <a:r>
              <a:rPr lang="pl-PL" sz="2000" b="1" i="0" u="none" strike="noStrike" kern="1200" cap="small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Calibri" pitchFamily="34"/>
              </a:rPr>
              <a:t>w terminie dodatkowym </a:t>
            </a:r>
            <a:r>
              <a:rPr lang="pl-PL" sz="2000" i="0" u="none" strike="noStrike" kern="1200" cap="small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Calibri" pitchFamily="34"/>
              </a:rPr>
              <a:t>przystępuje uczeń, który:</a:t>
            </a:r>
          </a:p>
          <a:p>
            <a:pPr marL="285750" marR="0" lvl="0" indent="-28575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ü"/>
              <a:tabLst/>
              <a:defRPr sz="1800"/>
            </a:pPr>
            <a:r>
              <a:rPr lang="pl-PL" sz="2000" i="0" u="none" strike="noStrike" kern="1200" cap="small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Calibri" pitchFamily="34"/>
              </a:rPr>
              <a:t>z przyczyn losowych lub zdrowotnych nie przystąpił do egzaminu ósmoklasisty z danego przedmiotu lub przedmiotów w terminie głównym ALBO</a:t>
            </a:r>
          </a:p>
          <a:p>
            <a:pPr marL="285750" marR="0" lvl="0" indent="-28575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ü"/>
              <a:tabLst/>
              <a:defRPr sz="1800"/>
            </a:pPr>
            <a:r>
              <a:rPr lang="pl-PL" sz="2000" i="0" u="none" strike="noStrike" kern="1200" cap="small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Calibri" pitchFamily="34"/>
              </a:rPr>
              <a:t>przerwał lub któremu przerwano i unieważniono egzamin ósmoklasisty z danego przedmiotu lub przedmiotów w terminie głównym (również z przyczyn losowych lub zdrowotnych).</a:t>
            </a:r>
          </a:p>
          <a:p>
            <a:pPr marL="285750" marR="0" lvl="0" indent="-28575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ü"/>
              <a:tabLst/>
              <a:defRPr sz="1800"/>
            </a:pPr>
            <a:r>
              <a:rPr lang="pl-PL" sz="2000" i="0" u="none" strike="noStrike" kern="1200" cap="small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Calibri" pitchFamily="34"/>
              </a:rPr>
              <a:t>do egzaminu ósmoklasisty w terminie dodatkowym przystępuje również uczeń, któremu dyrektor OKE lub dyrektor CKE unieważnił egzamin z danego przedmiotu lub przedmiotów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800" b="1" i="0" u="none" strike="noStrike" kern="1200" spc="0" dirty="0">
              <a:ln>
                <a:noFill/>
              </a:ln>
              <a:solidFill>
                <a:srgbClr val="000000"/>
              </a:solidFill>
              <a:ea typeface="Microsoft YaHei" pitchFamily="2"/>
              <a:cs typeface="Calibri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800" b="1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Calibri" pitchFamily="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solidFill>
                  <a:srgbClr val="0070C0"/>
                </a:solidFill>
                <a:latin typeface="+mn-lt"/>
              </a:rPr>
              <a:t>Wytyczne dotyczące organizowania egzaminu ósmoklasisty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5596" y="1952836"/>
            <a:ext cx="7272808" cy="3420380"/>
          </a:xfrm>
        </p:spPr>
        <p:txBody>
          <a:bodyPr>
            <a:noAutofit/>
          </a:bodyPr>
          <a:lstStyle/>
          <a:p>
            <a:r>
              <a:rPr lang="pl-PL" sz="1800" cap="small" dirty="0"/>
              <a:t>Nie wolno wnosić na teren szkoły żadnych zbędnych rzeczy – np. telefonów komórkowych, maskotek…</a:t>
            </a:r>
          </a:p>
          <a:p>
            <a:r>
              <a:rPr lang="pl-PL" sz="1800" u="sng" cap="small" dirty="0"/>
              <a:t>Na egzamin należy przynieść:</a:t>
            </a:r>
          </a:p>
          <a:p>
            <a:r>
              <a:rPr lang="pl-PL" sz="1800" cap="small" dirty="0"/>
              <a:t>legitymację, własne przybory piśmiennicze (długopis z czarnym tuszem lub pióro z czarnym atramentem, na egzamin z </a:t>
            </a:r>
            <a:r>
              <a:rPr lang="pl-PL" sz="1800" u="sng" cap="small" dirty="0"/>
              <a:t>matematyki - także linijkę</a:t>
            </a:r>
            <a:r>
              <a:rPr lang="pl-PL" sz="1800" cap="small" dirty="0"/>
              <a:t>),</a:t>
            </a:r>
          </a:p>
          <a:p>
            <a:r>
              <a:rPr lang="pl-PL" sz="1800" cap="small" dirty="0"/>
              <a:t>własny słownik w przypadku cudzoziemców (na egzamin z języka polskiego i matematyki),</a:t>
            </a:r>
          </a:p>
          <a:p>
            <a:r>
              <a:rPr lang="pl-PL" sz="1800" cap="small" dirty="0"/>
              <a:t>małą butelkę wody.</a:t>
            </a:r>
            <a:endParaRPr lang="pl-PL" sz="1800" u="sng" cap="small" dirty="0"/>
          </a:p>
        </p:txBody>
      </p:sp>
    </p:spTree>
    <p:extLst>
      <p:ext uri="{BB962C8B-B14F-4D97-AF65-F5344CB8AC3E}">
        <p14:creationId xmlns:p14="http://schemas.microsoft.com/office/powerpoint/2010/main" val="189308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804521"/>
            <a:ext cx="6467170" cy="752272"/>
          </a:xfrm>
        </p:spPr>
        <p:txBody>
          <a:bodyPr/>
          <a:lstStyle/>
          <a:p>
            <a:r>
              <a:rPr lang="pl-PL" dirty="0" smtClean="0"/>
              <a:t>Arkusze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853755"/>
            <a:ext cx="7344816" cy="395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3"/>
            <a:ext cx="698477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75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3"/>
            <a:ext cx="6984775" cy="488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07511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{11E78AFD-ABA6-344C-83DA-29A0DC016EF5}tf10001119</Template>
  <TotalTime>259</TotalTime>
  <Words>273</Words>
  <Application>Microsoft Office PowerPoint</Application>
  <PresentationFormat>Pokaz na ekranie (4:3)</PresentationFormat>
  <Paragraphs>28</Paragraphs>
  <Slides>14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5" baseType="lpstr">
      <vt:lpstr>Arial Unicode MS</vt:lpstr>
      <vt:lpstr>Microsoft YaHei</vt:lpstr>
      <vt:lpstr>Arial</vt:lpstr>
      <vt:lpstr>Calibri</vt:lpstr>
      <vt:lpstr>Gill Sans MT</vt:lpstr>
      <vt:lpstr>Mangal</vt:lpstr>
      <vt:lpstr>StarSymbol</vt:lpstr>
      <vt:lpstr>Tahoma</vt:lpstr>
      <vt:lpstr>Times New Roman</vt:lpstr>
      <vt:lpstr>Wingdings</vt:lpstr>
      <vt:lpstr>Galeria</vt:lpstr>
      <vt:lpstr>Egzamin ósmoklasisty 2024 r.  </vt:lpstr>
      <vt:lpstr>Terminy</vt:lpstr>
      <vt:lpstr>Prezentacja programu PowerPoint</vt:lpstr>
      <vt:lpstr>Informacje ogólne</vt:lpstr>
      <vt:lpstr>Prezentacja programu PowerPoint</vt:lpstr>
      <vt:lpstr>Wytyczne dotyczące organizowania egzaminu ósmoklasisty</vt:lpstr>
      <vt:lpstr>Arkusze</vt:lpstr>
      <vt:lpstr>Prezentacja programu PowerPoint</vt:lpstr>
      <vt:lpstr>Prezentacja programu PowerPoint</vt:lpstr>
      <vt:lpstr>Organizacja i przebieg egzaminu</vt:lpstr>
      <vt:lpstr>Organizacja i przebieg egzaminu</vt:lpstr>
      <vt:lpstr>Organizacja i przebieg egzaminu</vt:lpstr>
      <vt:lpstr>Termin ogłoszenia wyników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Egzamin ósmoklasisty 2019/2020</dc:title>
  <dc:creator>GIMNAZJUM 4</dc:creator>
  <cp:lastModifiedBy>dyrek</cp:lastModifiedBy>
  <cp:revision>29</cp:revision>
  <dcterms:modified xsi:type="dcterms:W3CDTF">2024-02-12T09:24:10Z</dcterms:modified>
</cp:coreProperties>
</file>