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36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3" r:id="rId22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3378C"/>
    <a:srgbClr val="DF042C"/>
    <a:srgbClr val="ECECEC"/>
    <a:srgbClr val="090607"/>
    <a:srgbClr val="000099"/>
    <a:srgbClr val="A7BADC"/>
    <a:srgbClr val="A7B9DA"/>
    <a:srgbClr val="7F8D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200" autoAdjust="0"/>
    <p:restoredTop sz="94652" autoAdjust="0"/>
  </p:normalViewPr>
  <p:slideViewPr>
    <p:cSldViewPr>
      <p:cViewPr varScale="1">
        <p:scale>
          <a:sx n="125" d="100"/>
          <a:sy n="125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E8122E28-8147-4F33-96BF-43F463A87C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3C99C7A-80C0-46F2-92F7-D8C666B74BD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4A56CB5-49E9-415B-B9AB-BE710A369497}" type="datetimeFigureOut">
              <a:rPr lang="pl-PL"/>
              <a:pPr>
                <a:defRPr/>
              </a:pPr>
              <a:t>02.09.2019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xmlns="" id="{F7ECE841-71F8-485C-9241-9D0EE8E38D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xmlns="" id="{0ACC797D-5DDC-47EC-88B6-6A1BE982E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25AA365-F489-4B43-A9DE-77B6476EB5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5D5FA9E-D891-4586-85C3-D600997545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F77654-2E2E-40AE-A3E1-68BC07A5D9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81061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51376DA-F151-4B4C-9584-3E573C6C2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4228C23-B73E-4D5B-A13A-D90BFD7D6D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D16DF5C-38CF-43AA-883A-9FCB87A50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B5FE-779D-4CD0-BFC2-6D2BB64F5FF3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403254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A3B0A8F-C31D-4956-B30E-5F77B7097E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BB0B641-9A6F-4D80-B7CA-D7082210E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5729615-E75A-47C5-A0EA-467CD0993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785B9-5342-493E-950E-919538AED236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397254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FFFDD57-5008-484D-9843-D6E86B6305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0A9DDAF-E9FF-4114-A543-93764C7EF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44D4D5F-FB7A-44B1-A127-CA752DEAB8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1AFD7-C2FE-4625-B924-6BF5E2204EAF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139674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796860F-103E-4E47-A20D-C4C7FE1E2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9963A50-284D-4AFB-87B9-5F17C17A5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4037E1D-EE84-45C4-99D4-5BAEA7F14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FCB4F-52C2-4BE3-A2B2-73CB29183180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47968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EDF0B6-542E-4CA4-855F-74C652A37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7ACD939-E218-4422-BF7A-44D005A74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23E679-484D-41B1-A2CB-334D6FED2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3ACA4-61E4-4255-AD8F-85F0CE557A12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118476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5FC8454-215E-4087-8A8E-A00FC8D152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9468D7-F338-454A-9D03-D97EB03C8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5931AEE-CC52-48C2-810C-7B561D86A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6D845-581B-4923-81BA-FB2749CDEECB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27907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B224C4A-3DE1-463A-ACDF-D48AFA4B7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B13A866-186A-4395-A0BA-6794EE4F61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1C6DFC-E839-46F4-8DDA-B597F2D84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EA033-2336-46D4-A89D-0B738D449AA3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182835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D571B22-9FA1-4E35-94D1-F489BC600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4D01DA4-B86E-43F8-A534-54D4276A3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7076F47-C086-4BC0-BFD3-F0B5D5074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D0E0-B026-4A19-B768-A869719AB49F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111256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23556E0-D9BF-447A-A9CB-DC206D8FD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8928B92-73C9-40EC-8F90-6D0B66146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B27DDB1-B0AA-40B7-9B7C-5E79BDD35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5DA45-0ECF-40B1-B63C-285014066ECE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161215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76BF9A9-C611-4AA7-8185-CA4BFFC248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8E4A5C3-E0DD-447B-962D-BC80C7FA7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D006799-55D8-42D6-BB4B-3B59CA5C7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4D53B-0827-484E-AE49-7523093794F0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361603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65077B-EB30-46C0-9421-BCC7567EB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4F94FA9-023D-4BF1-B79E-F99F534CD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5CDCBD-C1CE-4378-B8D7-A2576E4D6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7E4B0-E859-4471-A3F6-40CA433EDE65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210045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F477401-C9C0-422F-B5F0-940A7DF72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36EB21-2386-40B9-93BF-FE9D1BB23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851E7-6CBA-4EF3-B213-6FB4A0FA9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8423A-1F7F-4EA0-A120-F2A91F5E0278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xmlns="" val="334238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334266-CE58-4620-8065-B413FE175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CF2B6618-1659-4DA4-8372-E82392CAB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/>
              <a:t>Haga clic para modificar el estilo de texto del patrón</a:t>
            </a:r>
          </a:p>
          <a:p>
            <a:pPr lvl="1"/>
            <a:r>
              <a:rPr lang="es-ES" altLang="pl-PL"/>
              <a:t>Segundo nivel</a:t>
            </a:r>
          </a:p>
          <a:p>
            <a:pPr lvl="2"/>
            <a:r>
              <a:rPr lang="es-ES" altLang="pl-PL"/>
              <a:t>Tercer nivel</a:t>
            </a:r>
          </a:p>
          <a:p>
            <a:pPr lvl="3"/>
            <a:r>
              <a:rPr lang="es-ES" altLang="pl-PL"/>
              <a:t>Cuarto nivel</a:t>
            </a:r>
          </a:p>
          <a:p>
            <a:pPr lvl="4"/>
            <a:r>
              <a:rPr lang="es-ES" altLang="pl-PL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03CAF54B-C276-4A64-8BE4-228312C048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BD052C0-3FB7-4692-989A-7C41B6DFBD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B8F4B1F-ED03-43AA-B95F-F64150D650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DAA8743-FF2B-482E-9807-F6D83295CA75}" type="slidenum">
              <a:rPr lang="es-ES" altLang="pl-PL"/>
              <a:pPr>
                <a:defRPr/>
              </a:pPr>
              <a:t>‹#›</a:t>
            </a:fld>
            <a:endParaRPr lang="es-E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>
            <a:extLst>
              <a:ext uri="{FF2B5EF4-FFF2-40B4-BE49-F238E27FC236}">
                <a16:creationId xmlns:a16="http://schemas.microsoft.com/office/drawing/2014/main" xmlns="" id="{0D8F09DA-C2C2-464D-A81B-5075B6B55E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68538" y="2960688"/>
            <a:ext cx="5975350" cy="900112"/>
          </a:xfrm>
        </p:spPr>
        <p:txBody>
          <a:bodyPr/>
          <a:lstStyle/>
          <a:p>
            <a:pPr algn="l" eaLnBrk="1" hangingPunct="1"/>
            <a:r>
              <a:rPr lang="es-ES" altLang="pl-PL" sz="4000" dirty="0">
                <a:solidFill>
                  <a:srgbClr val="23378C"/>
                </a:solidFill>
                <a:latin typeface="Cambria" panose="02040503050406030204" pitchFamily="18" charset="0"/>
              </a:rPr>
              <a:t>UBEZPIECZENIE </a:t>
            </a:r>
            <a:r>
              <a:rPr lang="pl-PL" altLang="pl-PL" sz="4000" dirty="0" smtClean="0">
                <a:solidFill>
                  <a:srgbClr val="23378C"/>
                </a:solidFill>
                <a:latin typeface="Cambria" panose="02040503050406030204" pitchFamily="18" charset="0"/>
              </a:rPr>
              <a:t>NNW DZIECI I MŁODZIEŻY SZKOLNEJ</a:t>
            </a:r>
            <a:endParaRPr lang="es-ES" altLang="pl-PL" sz="4000" dirty="0">
              <a:solidFill>
                <a:srgbClr val="23378C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119">
            <a:extLst>
              <a:ext uri="{FF2B5EF4-FFF2-40B4-BE49-F238E27FC236}">
                <a16:creationId xmlns:a16="http://schemas.microsoft.com/office/drawing/2014/main" xmlns="" id="{6CE0103E-6C13-4F6D-8CF2-2621F5CFF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3752850"/>
            <a:ext cx="5975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6" name="Picture 6" descr="IB_logo_wybrane">
            <a:extLst>
              <a:ext uri="{FF2B5EF4-FFF2-40B4-BE49-F238E27FC236}">
                <a16:creationId xmlns:a16="http://schemas.microsoft.com/office/drawing/2014/main" xmlns="" id="{B93B9181-9BB4-49D8-9C52-908FD431F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2300"/>
            <a:ext cx="3211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754032"/>
            <a:ext cx="6786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Cena ubezpieczenia przy określonych sumach ubezpieczenia</a:t>
            </a:r>
            <a:endParaRPr lang="pl-PL" altLang="pl-PL" sz="20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9979003"/>
              </p:ext>
            </p:extLst>
          </p:nvPr>
        </p:nvGraphicFramePr>
        <p:xfrm>
          <a:off x="1115616" y="1379731"/>
          <a:ext cx="8028385" cy="4641559"/>
        </p:xfrm>
        <a:graphic>
          <a:graphicData uri="http://schemas.openxmlformats.org/drawingml/2006/table">
            <a:tbl>
              <a:tblPr firstRow="1" firstCol="1" bandRow="1"/>
              <a:tblGrid>
                <a:gridCol w="1275863"/>
                <a:gridCol w="1130952"/>
                <a:gridCol w="1042710"/>
                <a:gridCol w="1042710"/>
                <a:gridCol w="908324"/>
                <a:gridCol w="803082"/>
                <a:gridCol w="912372"/>
                <a:gridCol w="912372"/>
              </a:tblGrid>
              <a:tr h="53875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Składki dla szkół podstawowych i ponadpodstawowych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586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ubezpieczenia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Towarzystwa ubezpieczeniowe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117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Colonnade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InterRisk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Compensa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Wiener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Signal Iduna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Aviva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8527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4988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Przedstawienie złożonych ofert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58888" y="1556792"/>
            <a:ext cx="74895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AVIVA Towarzystwo Ubezpieczeń S.A.</a:t>
            </a:r>
          </a:p>
          <a:p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Wysokie świadczenia za śmierć ubezpieczonego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Szeroka tabela uszczerbkowa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Wysokie świadczenie za pobyt w szpitalu w wyniku NNW (50 zł- 60 zł)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Zwrot kosztów rehabilitacji w ramach zwrotu kosztów leczenia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B050"/>
                </a:solidFill>
                <a:latin typeface="Cambria" panose="02040503050406030204" pitchFamily="18" charset="0"/>
              </a:rPr>
              <a:t>Wyczynowe uprawianie sportu w zakresie ubezpieczenia</a:t>
            </a:r>
          </a:p>
          <a:p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Brak świadczenia </a:t>
            </a:r>
            <a:r>
              <a:rPr lang="pl-PL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bezuszczerbkowego</a:t>
            </a:r>
            <a:endParaRPr lang="pl-PL" dirty="0" smtClean="0">
              <a:solidFill>
                <a:srgbClr val="FF0000"/>
              </a:solidFill>
              <a:latin typeface="Cambria" panose="020405030504060302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Świadczenie za pobyt w szpitalu wypłacane max do 30 dni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oferty na wszystkie sumy ubezpieczenia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Wysokie składki w relacji do sumy ubezpieczenia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świadczenia za pobyt w szpitalu w wyniku choroby (jedynie nagłe zachorowanie)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możliwości zwolnienia 10% uczniów z opłaty składki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oferty na ubezpieczenie OC nauczyciela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2447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4988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Przedstawienie złożonych ofert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58888" y="1556792"/>
            <a:ext cx="74895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solidFill>
                  <a:srgbClr val="23378C"/>
                </a:solidFill>
                <a:latin typeface="Cambria" panose="02040503050406030204" pitchFamily="18" charset="0"/>
              </a:rPr>
              <a:t>Signal</a:t>
            </a:r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 </a:t>
            </a:r>
            <a:r>
              <a:rPr lang="pl-PL" b="1" dirty="0" err="1" smtClean="0">
                <a:solidFill>
                  <a:srgbClr val="23378C"/>
                </a:solidFill>
                <a:latin typeface="Cambria" panose="02040503050406030204" pitchFamily="18" charset="0"/>
              </a:rPr>
              <a:t>Iduna</a:t>
            </a:r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 Polska Towarzystwo Ubezpieczeń S.A.</a:t>
            </a:r>
          </a:p>
          <a:p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Szeroka tabela uszczerbkowa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</a:t>
            </a:r>
            <a:r>
              <a:rPr lang="pl-PL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bezuszczerbkowe</a:t>
            </a: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 w wysokości 1% SU wypłacane tylko po interwencji lekarskiej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za pobyt w szpitalu w wyniku NNW płatne od pierwszego dnia przy min 2 dniach pobytu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Szeroki katalog rozszerzeń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B050"/>
                </a:solidFill>
                <a:latin typeface="Cambria" panose="02040503050406030204" pitchFamily="18" charset="0"/>
              </a:rPr>
              <a:t>Wyczynowe uprawianie sportu w zakresie </a:t>
            </a: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Wysoka cena ubezpieczenia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świadczenia za pobyt w szpitalu w wyniku choroby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oferty na wszystkie sumy ubezpieczenia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Wysokie składki w relacji do sumy ubezpieczenia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Możliwość zwolnienia 10% pod warunkiem ubezpieczenia 80% uczniów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oferty na ubezpieczenie OC nauczyciela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8415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4988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Przedstawienie złożonych ofert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58888" y="1556792"/>
            <a:ext cx="74895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Generali Towarzystwo Ubezpieczeń S.A.</a:t>
            </a:r>
          </a:p>
          <a:p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Szeroka tabela uszczerbkowa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szpitalne w wyniku NW wypłacane od pierwszego dnia bez limitu minimalnego pobytu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W ramach kosztów leczenia objęte zwrot kosztów rehabilitacji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świadczenia </a:t>
            </a:r>
            <a:r>
              <a:rPr lang="pl-PL" dirty="0" err="1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bezuszczerbkowego</a:t>
            </a:r>
            <a:endParaRPr lang="pl-PL" dirty="0" smtClean="0">
              <a:solidFill>
                <a:srgbClr val="FF0000"/>
              </a:solidFill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świadczenia za pobyt w szpitalu w wyniku choroby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Świadczenie za ukąszenia i pogryzienie wymaga 2 dni pobytu w </a:t>
            </a: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szpitalu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możliwości zwolnienia 10% uczniów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ochrony za wyczynowe uprawianie sportu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oferty na ubezpieczenie OC nauczyciela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2325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4988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Przedstawienie złożonych ofert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58888" y="1556792"/>
            <a:ext cx="74895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Colonnade Towarzystwo Ubezpieczeń S.A.</a:t>
            </a:r>
          </a:p>
          <a:p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Szeroka tabela uszczerbkowa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szpitalne w wyniku NW wypłacane od pierwszego dnia przy pobycie min 2 dni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W ramach kosztów leczenia objęte zwrot kosztów rehabilitacji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Wyczynowe uprawianie sportu w zakresie 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za pobyt w szpitalu w wyniku NNW wypłacane przy min. 2 dniowym pobycie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</a:t>
            </a:r>
            <a:r>
              <a:rPr lang="pl-PL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bezuszczerbkowe</a:t>
            </a: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 wymagana tylko jedna wizyta kontrolna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Możliwość zwolnienia 10% uczniów z opłaty składki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Oferta OC dla nauczycieli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Wysoka cena ubezpieczenia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świadczenia za pobyt w szpitalu w wyniku choroby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Niskie świadczenia za pobyty w szpitalu w wyniku NNW przy niższych SU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0625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754032"/>
            <a:ext cx="361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Przedstawienie złożonych ofert</a:t>
            </a:r>
            <a:endParaRPr lang="pl-PL" altLang="pl-PL" sz="20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87724" y="1383766"/>
            <a:ext cx="74895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Wiener Towarzystwo Ubezpieczeń S.A. </a:t>
            </a: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(wcześniej </a:t>
            </a:r>
            <a:r>
              <a:rPr lang="pl-PL" dirty="0" err="1" smtClean="0">
                <a:solidFill>
                  <a:srgbClr val="23378C"/>
                </a:solidFill>
                <a:latin typeface="Cambria" panose="02040503050406030204" pitchFamily="18" charset="0"/>
              </a:rPr>
              <a:t>Gothaer</a:t>
            </a: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)</a:t>
            </a:r>
          </a:p>
          <a:p>
            <a:endParaRPr lang="pl-PL" sz="9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Szeroka tabela uszczerbkowa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Wysoki limit na koszty leczenia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Zwrot kosztów rehabilitacji w ramach kosztów leczenia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Wyczynowe uprawianie sportu w zakresie 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za pobyt w szpitalu w wyniku NNW oraz choroby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Możliwość zwolnienia 12% uczniów z opłaty składki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Możliwość zastosowanie 50% zniżki dla drugiego i kolejnego dziecka z rodziny wielodzietnej w jednej szkole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Oferta OC dla nauczycieli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9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Wysoka cena ubezpieczenia szczególnie dla szkół podstawowych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świadczenia </a:t>
            </a:r>
            <a:r>
              <a:rPr lang="pl-PL" dirty="0" err="1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bezuszczerbkowego</a:t>
            </a:r>
            <a:endParaRPr lang="pl-PL" dirty="0" smtClean="0">
              <a:solidFill>
                <a:srgbClr val="FF0000"/>
              </a:solidFill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Świadczenie za pobyt w szpitalu wypłacane od 3 dnia w przypadku NNW i od 5 dnia w przypadku choroby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Niskie świadczenia za pobyty w szpitalu w wyniku NNW przy niższych SU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Świadczenie za ukąszenia i pogryzienie wymaga 2 dni pobytu w szpitalu</a:t>
            </a:r>
          </a:p>
          <a:p>
            <a:endParaRPr lang="pl-PL" dirty="0" smtClean="0">
              <a:solidFill>
                <a:srgbClr val="FF0000"/>
              </a:solidFill>
              <a:latin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4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4988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Przedstawienie złożonych ofert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8250" y="1228273"/>
            <a:ext cx="74895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InterRisk Towarzystwo Ubezpieczeń S.A. </a:t>
            </a:r>
            <a:endParaRPr lang="pl-PL" sz="9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Najszerszy katalog rozszerzeń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Dobra relacja ceny do wysokości sumy 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Wysokie dzienne świadczenia za pobyt w szpitalu od 50 zł do 100 zł w zależności od wybranej sumy 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za pobyt w szpitalu w wyniku NW (płatne od 1 dnia przy pobycie min. 3 dni) oraz choroby (płatne od 2 dnia przy pobycie min. 3 dni)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Wysokie świadczenie za śmierć w wyniku wypadku komunikacyjnego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operacje w wyniku NW i choroby (zamknięty katalog)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Zwrot kosztów rehabilitacji do 500 zł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</a:t>
            </a:r>
            <a:r>
              <a:rPr lang="pl-PL" sz="16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bezuszczerbkowe</a:t>
            </a:r>
            <a:endParaRPr lang="pl-PL" sz="1600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za pogryzienie i ukąszenie wymaga jedynie pomocy ambulatoryjnej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B050"/>
                </a:solidFill>
                <a:latin typeface="Cambria" panose="02040503050406030204" pitchFamily="18" charset="0"/>
              </a:rPr>
              <a:t>Wyczynowe uprawianie sportu w zakresie </a:t>
            </a: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Możliwość zwolnienia 10% uczniów z opłaty składki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  <a:latin typeface="Cambria" panose="02040503050406030204" pitchFamily="18" charset="0"/>
              </a:rPr>
              <a:t>Oferta OC dla nauczycieli</a:t>
            </a:r>
            <a:endParaRPr lang="pl-PL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sz="1600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Do wypłaty świadczenia </a:t>
            </a:r>
            <a:r>
              <a:rPr lang="pl-PL" sz="1600" dirty="0" err="1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bezuszczerbkowego</a:t>
            </a:r>
            <a:r>
              <a:rPr lang="pl-PL" sz="1600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wymagana jest interwencja lekarska oraz dwie wizyty kontrolne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sz="1600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Węższa tabela uszczerbkowa</a:t>
            </a:r>
          </a:p>
        </p:txBody>
      </p:sp>
    </p:spTree>
    <p:extLst>
      <p:ext uri="{BB962C8B-B14F-4D97-AF65-F5344CB8AC3E}">
        <p14:creationId xmlns:p14="http://schemas.microsoft.com/office/powerpoint/2010/main" xmlns="" val="3400921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382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Rekomendowana oferta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8250" y="1228273"/>
            <a:ext cx="748957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Compensa Towarzystwo Ubezpieczeń S.A. </a:t>
            </a:r>
            <a:endParaRPr lang="pl-PL" sz="9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Najniższa cena we wszystkich sumach 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Szeroka tabela uszczerbkowa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Szeroki zakres podstawowy 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Przyjęte zostały wszystkie warunki obligatoryjne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Najszersza definicja nieszczęśliwego wypadku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za pobyt w szpitalu w wyniku NW i choroby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Wysokie świadczenie za śmierć w wyniku wypadku komunikacyjnego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</a:t>
            </a:r>
            <a:r>
              <a:rPr lang="pl-PL" sz="16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bezuszczerbkowe</a:t>
            </a: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wypłacane tylko na podstawie dokumentacji medycznej potwierdzającej NW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Najwyższe limity na zwrot kosztów leczenia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Świadczenie za pogryzienie i ukąszenie wymaga jedynie pomocy ambulatoryjnej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B050"/>
                </a:solidFill>
                <a:latin typeface="Cambria" panose="02040503050406030204" pitchFamily="18" charset="0"/>
              </a:rPr>
              <a:t>Wyczynowe uprawianie sportu w zakresie </a:t>
            </a: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ubezpieczenia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Bezpieczne dziecko w sieci (wsparcie rodziców w kontroli dzieci przez dział IT)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Możliwość zwolnienia 10% uczniów z opłaty składki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Oferta OC dla nauczycieli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sz="1600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Świadczenie za pobyt w szpitalu w wyniku choroby wypłacany za każdy dzień przy min. 5 dniach pobytu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pl-PL" sz="1600" dirty="0" smtClean="0">
                <a:solidFill>
                  <a:srgbClr val="FF000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Brak zwrotu kosztów rehabilitacji</a:t>
            </a:r>
          </a:p>
        </p:txBody>
      </p:sp>
    </p:spTree>
    <p:extLst>
      <p:ext uri="{BB962C8B-B14F-4D97-AF65-F5344CB8AC3E}">
        <p14:creationId xmlns:p14="http://schemas.microsoft.com/office/powerpoint/2010/main" xmlns="" val="2180325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6529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Ubezpieczenie OC nauczyciela i dyrektora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8250" y="1419763"/>
            <a:ext cx="74895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Ofertę w zakresie ubezpieczenia OC nauczyciela i dyrektora złożyli :</a:t>
            </a:r>
          </a:p>
          <a:p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Colonnade S.A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InterRisk S.A.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Compensa S.A.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Wiener S.A.</a:t>
            </a:r>
          </a:p>
          <a:p>
            <a:pPr>
              <a:spcAft>
                <a:spcPts val="1200"/>
              </a:spcAft>
            </a:pP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Pozostali oferenci nie złożyli w tym zakresie ofert.</a:t>
            </a:r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Najkorzystniejsze warunki pod względem wysokości sumy gwarancyjnej i składki zaoferowała Compensa S.A.</a:t>
            </a:r>
          </a:p>
          <a:p>
            <a:pPr algn="just">
              <a:spcAft>
                <a:spcPts val="1200"/>
              </a:spcAft>
            </a:pPr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UWAGA: </a:t>
            </a: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nie ma możliwości zawarcia ubezpieczenia OC na przedstawionych warunkach bez ubezpieczenia NNW uczniów u danego Ubezpieczyciela</a:t>
            </a:r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975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6529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Ubezpieczenie OC nauczyciela i dyrektora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8250" y="1419763"/>
            <a:ext cx="7489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>
                <a:solidFill>
                  <a:srgbClr val="23378C"/>
                </a:solidFill>
                <a:latin typeface="Cambria" panose="02040503050406030204" pitchFamily="18" charset="0"/>
              </a:rPr>
              <a:t>Compensa Towarzystwo Ubezpieczeń S.A. </a:t>
            </a:r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50 000 na jednego ubezpieczonego</a:t>
            </a:r>
          </a:p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Składka: 2,00 zł od pracownika</a:t>
            </a:r>
          </a:p>
          <a:p>
            <a:pPr lvl="0"/>
            <a:endParaRPr lang="pl-PL" b="1" dirty="0" smtClean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Colonnade </a:t>
            </a:r>
            <a:r>
              <a:rPr lang="pl-PL" b="1" dirty="0">
                <a:solidFill>
                  <a:srgbClr val="23378C"/>
                </a:solidFill>
                <a:latin typeface="Cambria" panose="02040503050406030204" pitchFamily="18" charset="0"/>
              </a:rPr>
              <a:t>Towarzystwo Ubezpieczeń </a:t>
            </a:r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S.A.</a:t>
            </a: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Wariant I:</a:t>
            </a: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50 000 zł dla wszystkich </a:t>
            </a: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łącznie</a:t>
            </a: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</a:t>
            </a:r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60 zł za wszystkich </a:t>
            </a: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pracowników</a:t>
            </a: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Wariant II:</a:t>
            </a: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200 000 zł dla wszystkich łącznie</a:t>
            </a:r>
          </a:p>
          <a:p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Składka: 150 zł za wszystkich pracowników</a:t>
            </a:r>
            <a:r>
              <a:rPr lang="pl-PL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endParaRPr lang="pl-PL" b="1" dirty="0" smtClean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lvl="0"/>
            <a:endParaRPr lang="pl-PL" b="1" dirty="0" smtClean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Wiener </a:t>
            </a:r>
            <a:r>
              <a:rPr lang="pl-PL" b="1" dirty="0">
                <a:solidFill>
                  <a:srgbClr val="23378C"/>
                </a:solidFill>
                <a:latin typeface="Cambria" panose="02040503050406030204" pitchFamily="18" charset="0"/>
              </a:rPr>
              <a:t>Towarzystwo Ubezpieczeń S.A.</a:t>
            </a:r>
            <a:endParaRPr lang="pl-PL" b="1" dirty="0">
              <a:solidFill>
                <a:srgbClr val="23378C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– 100 000 zł dla wszystkich łącznie</a:t>
            </a:r>
          </a:p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Składka: 5,00 zł od pracownika</a:t>
            </a:r>
          </a:p>
          <a:p>
            <a:pPr lvl="0"/>
            <a:endParaRPr lang="pl-PL" b="1" dirty="0" smtClean="0">
              <a:solidFill>
                <a:srgbClr val="23378C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36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24406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solidFill>
                  <a:srgbClr val="DF042C"/>
                </a:solidFill>
                <a:latin typeface="Cambria" panose="02040503050406030204" pitchFamily="18" charset="0"/>
              </a:rPr>
              <a:t>Plan spotkania</a:t>
            </a:r>
            <a:endParaRPr lang="pl-PL" altLang="pl-PL" sz="28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79395"/>
            <a:ext cx="7267575" cy="5015219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514350" lvl="0" indent="-51435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Font typeface="+mj-lt"/>
              <a:buAutoNum type="arabicParenR"/>
              <a:tabLst/>
            </a:pP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Założenia zapytania ofertowego </a:t>
            </a:r>
          </a:p>
          <a:p>
            <a:pPr marL="514350" lvl="0" indent="-51435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Font typeface="+mj-lt"/>
              <a:buAutoNum type="arabicParenR"/>
              <a:tabLst/>
            </a:pP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Wykaz </a:t>
            </a:r>
            <a:r>
              <a:rPr lang="pl-PL" altLang="pl-PL" sz="2800" dirty="0">
                <a:solidFill>
                  <a:srgbClr val="2D2D8A"/>
                </a:solidFill>
                <a:latin typeface="Cambria" panose="02040503050406030204" pitchFamily="18" charset="0"/>
              </a:rPr>
              <a:t>zakładów ubezpieczeń zaproszonych do złożenia </a:t>
            </a: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oferty</a:t>
            </a:r>
          </a:p>
          <a:p>
            <a:pPr marL="514350" lvl="0" indent="-51435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Font typeface="+mj-lt"/>
              <a:buAutoNum type="arabicParenR"/>
              <a:tabLst/>
            </a:pP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Wykaz złożonych ofert</a:t>
            </a:r>
          </a:p>
          <a:p>
            <a:pPr marL="514350" lvl="0" indent="-51435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Font typeface="+mj-lt"/>
              <a:buAutoNum type="arabicParenR"/>
              <a:tabLst/>
            </a:pP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Kryteria wyboru najkorzystniejszej oferty</a:t>
            </a:r>
          </a:p>
          <a:p>
            <a:pPr marL="514350" lvl="0" indent="-51435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Font typeface="+mj-lt"/>
              <a:buAutoNum type="arabicParenR"/>
              <a:tabLst/>
            </a:pP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 Przedstawienie złożonych ofert</a:t>
            </a:r>
          </a:p>
          <a:p>
            <a:pPr marL="514350" lvl="0" indent="-51435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Font typeface="+mj-lt"/>
              <a:buAutoNum type="arabicParenR"/>
              <a:tabLst/>
            </a:pP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Ubezpieczenie OC nauczyciela i OC dyrektora</a:t>
            </a:r>
          </a:p>
          <a:p>
            <a:pPr marL="514350" lvl="0" indent="-51435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Font typeface="+mj-lt"/>
              <a:buAutoNum type="arabicParenR"/>
              <a:tabLst/>
            </a:pPr>
            <a:r>
              <a:rPr lang="pl-PL" altLang="pl-PL" sz="2800" dirty="0" smtClean="0">
                <a:solidFill>
                  <a:srgbClr val="2D2D8A"/>
                </a:solidFill>
                <a:latin typeface="Cambria" panose="02040503050406030204" pitchFamily="18" charset="0"/>
              </a:rPr>
              <a:t>Sposób </a:t>
            </a:r>
            <a:r>
              <a:rPr lang="pl-PL" altLang="pl-PL" sz="2800" dirty="0">
                <a:solidFill>
                  <a:srgbClr val="2D2D8A"/>
                </a:solidFill>
                <a:latin typeface="Cambria" panose="02040503050406030204" pitchFamily="18" charset="0"/>
              </a:rPr>
              <a:t>podjęcia decyzji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AutoNum type="arabicParenR"/>
            </a:pPr>
            <a:endParaRPr lang="pl-PL" altLang="pl-PL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6529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Ubezpieczenie OC nauczyciela i dyrektora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8250" y="1419763"/>
            <a:ext cx="74895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InterRisk </a:t>
            </a:r>
            <a:r>
              <a:rPr lang="pl-PL" b="1" dirty="0">
                <a:solidFill>
                  <a:srgbClr val="23378C"/>
                </a:solidFill>
                <a:latin typeface="Cambria" panose="02040503050406030204" pitchFamily="18" charset="0"/>
              </a:rPr>
              <a:t>Towarzystwo Ubezpieczeń S.A. </a:t>
            </a:r>
            <a:endParaRPr lang="pl-PL" sz="9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Wariant I</a:t>
            </a:r>
            <a:r>
              <a:rPr lang="pl-PL" sz="1400" b="1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50 000 zł dla wszystkich łącznie</a:t>
            </a:r>
            <a:r>
              <a:rPr lang="pl-PL" sz="1400" dirty="0">
                <a:solidFill>
                  <a:srgbClr val="23378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5000 zł na osobę </a:t>
            </a:r>
            <a:endParaRPr lang="pl-PL" sz="1400" dirty="0" smtClean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Udział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własny: 100 zł w szkodzie rzeczowej</a:t>
            </a:r>
            <a:r>
              <a:rPr lang="pl-PL" sz="1400" dirty="0">
                <a:solidFill>
                  <a:srgbClr val="23378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40 zł za wszystkich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pracowników</a:t>
            </a:r>
          </a:p>
          <a:p>
            <a:pPr lvl="0"/>
            <a:r>
              <a:rPr lang="pl-PL" sz="1400" b="1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Wariant II: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100 000 zł dla wszystkich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łącznie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Udział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własny: 100 zł w szkodzie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rzeczowej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100 zł za wszystkich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pracowników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b="1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Wariant III: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50 000 zł dla jednego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ubezpieczonego</a:t>
            </a:r>
          </a:p>
          <a:p>
            <a:pPr lvl="0"/>
            <a:r>
              <a:rPr lang="pl-PL" sz="1400" dirty="0" err="1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podlimit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zdarzenie 5000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Udział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własny: 100 zł w szkodzie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rzeczowej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20 zł od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b="1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Wariant IV:</a:t>
            </a: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100 000 zł dla jednego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ubezpieczonego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Udział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własny: 100 zł w szkodzie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rzeczowej</a:t>
            </a:r>
            <a:endParaRPr lang="pl-PL" sz="1400" dirty="0" smtClean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Składka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80 zł od osoby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endParaRPr lang="pl-PL" b="1" dirty="0" smtClean="0">
              <a:solidFill>
                <a:srgbClr val="23378C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06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2220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Wybór oferty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8250" y="1419763"/>
            <a:ext cx="74895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</a:rPr>
              <a:t>Dowolność wyboru sumy ubezpieczenia i Ubezpieczyciela</a:t>
            </a: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</a:rPr>
              <a:t>Dobrowolność przystąpienia każdego ucznia do </a:t>
            </a: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ubezpieczenia (min. 3 osoby muszą zgłosić się do </a:t>
            </a:r>
            <a:r>
              <a:rPr lang="pl-PL" dirty="0" err="1" smtClean="0">
                <a:solidFill>
                  <a:srgbClr val="23378C"/>
                </a:solidFill>
                <a:latin typeface="Cambria" panose="02040503050406030204" pitchFamily="18" charset="0"/>
              </a:rPr>
              <a:t>ubezpiecznia</a:t>
            </a:r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)</a:t>
            </a: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Możliwość przystąpienia do ubezpieczenia NNW personelu szkoły na warunkach z oferty</a:t>
            </a: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Obowiązek informacyjny</a:t>
            </a: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dirty="0" smtClean="0">
                <a:solidFill>
                  <a:srgbClr val="23378C"/>
                </a:solidFill>
                <a:latin typeface="Cambria" panose="02040503050406030204" pitchFamily="18" charset="0"/>
              </a:rPr>
              <a:t>Bezpłatna pomoc brokera w likwidacji szkód</a:t>
            </a:r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</a:rPr>
              <a:t>W razie pytań lub wątpliwości prosimy o kontakt z biurem Inter – Broker Sp. z o.o. Oddział w Lublinie – osoba odpowiedzialna za kontakt </a:t>
            </a: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</a:rPr>
              <a:t>Rafał Cimek (81) 563 29 02, 697 990 107</a:t>
            </a:r>
          </a:p>
          <a:p>
            <a:pPr lvl="0"/>
            <a:r>
              <a:rPr lang="pl-PL" dirty="0">
                <a:solidFill>
                  <a:srgbClr val="23378C"/>
                </a:solidFill>
                <a:latin typeface="Cambria" panose="02040503050406030204" pitchFamily="18" charset="0"/>
              </a:rPr>
              <a:t>E- mail: r.cimek@interbroker.pl</a:t>
            </a:r>
          </a:p>
          <a:p>
            <a:pPr lvl="0"/>
            <a:endParaRPr lang="pl-PL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/>
            <a:endParaRPr lang="pl-PL" b="1" dirty="0" smtClean="0">
              <a:solidFill>
                <a:srgbClr val="23378C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97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5051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Założenia zapytania ofertowego</a:t>
            </a:r>
            <a:endParaRPr lang="pl-PL" altLang="pl-PL" sz="28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088" y="1484784"/>
            <a:ext cx="7267575" cy="482132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algn="just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r>
              <a:rPr lang="pl-PL" altLang="pl-PL" sz="1400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Przedmiot </a:t>
            </a:r>
            <a:r>
              <a:rPr lang="pl-PL" altLang="pl-PL" sz="1400" b="1" dirty="0">
                <a:solidFill>
                  <a:srgbClr val="23378C"/>
                </a:solidFill>
                <a:latin typeface="Cambria" panose="02040503050406030204" pitchFamily="18" charset="0"/>
              </a:rPr>
              <a:t>ubezpieczenia: </a:t>
            </a:r>
            <a:r>
              <a:rPr lang="pl-PL" altLang="pl-PL" sz="1400" dirty="0">
                <a:solidFill>
                  <a:srgbClr val="23378C"/>
                </a:solidFill>
                <a:latin typeface="Cambria" panose="02040503050406030204" pitchFamily="18" charset="0"/>
              </a:rPr>
              <a:t>Ubezpieczenie obejmuje następstwa nieszczęśliwych wypadków </a:t>
            </a:r>
            <a:r>
              <a:rPr lang="pl-PL" altLang="pl-PL" sz="1400" dirty="0" smtClean="0">
                <a:solidFill>
                  <a:srgbClr val="23378C"/>
                </a:solidFill>
                <a:latin typeface="Cambria" panose="02040503050406030204" pitchFamily="18" charset="0"/>
              </a:rPr>
              <a:t>polegające </a:t>
            </a:r>
            <a:r>
              <a:rPr lang="pl-PL" altLang="pl-PL" sz="1400" dirty="0">
                <a:solidFill>
                  <a:srgbClr val="23378C"/>
                </a:solidFill>
                <a:latin typeface="Cambria" panose="02040503050406030204" pitchFamily="18" charset="0"/>
              </a:rPr>
              <a:t>na uszkodzeniu ciała lub rozstroju zdrowia, powodujące trwały uszczerbek na zdrowiu lub śmierć ubezpieczonego, w tym także następstwa zawału serca oraz udaru </a:t>
            </a:r>
            <a:r>
              <a:rPr lang="pl-PL" altLang="pl-PL" sz="1400" dirty="0" smtClean="0">
                <a:solidFill>
                  <a:srgbClr val="23378C"/>
                </a:solidFill>
                <a:latin typeface="Cambria" panose="02040503050406030204" pitchFamily="18" charset="0"/>
              </a:rPr>
              <a:t>mózgu</a:t>
            </a:r>
          </a:p>
          <a:p>
            <a:pPr marL="0" lvl="0" indent="0" algn="just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r>
              <a:rPr lang="pl-PL" altLang="pl-PL" sz="1400" b="1" dirty="0" smtClean="0">
                <a:solidFill>
                  <a:srgbClr val="23378C"/>
                </a:solidFill>
                <a:latin typeface="Cambria" panose="02040503050406030204" pitchFamily="18" charset="0"/>
              </a:rPr>
              <a:t>Zakres </a:t>
            </a:r>
            <a:r>
              <a:rPr lang="pl-PL" altLang="pl-PL" sz="1400" b="1" dirty="0">
                <a:solidFill>
                  <a:srgbClr val="23378C"/>
                </a:solidFill>
                <a:latin typeface="Cambria" panose="02040503050406030204" pitchFamily="18" charset="0"/>
              </a:rPr>
              <a:t>ubezpieczenia: </a:t>
            </a:r>
            <a:r>
              <a:rPr lang="pl-PL" altLang="pl-PL" sz="1400" dirty="0">
                <a:solidFill>
                  <a:srgbClr val="23378C"/>
                </a:solidFill>
                <a:latin typeface="Cambria" panose="02040503050406030204" pitchFamily="18" charset="0"/>
              </a:rPr>
              <a:t>Ochrona obejmuje czas zajęć w szkole, w drodze z domu do szkoły, w drodze ze szkoły do domu oraz poza szkołą w życiu prywatnym (24 h/dobę), na terenie </a:t>
            </a:r>
            <a:r>
              <a:rPr lang="pl-PL" altLang="pl-PL" sz="1400" dirty="0" smtClean="0">
                <a:solidFill>
                  <a:srgbClr val="23378C"/>
                </a:solidFill>
                <a:latin typeface="Cambria" panose="02040503050406030204" pitchFamily="18" charset="0"/>
              </a:rPr>
              <a:t>Rzeczypospolitej </a:t>
            </a:r>
            <a:r>
              <a:rPr lang="pl-PL" altLang="pl-PL" sz="1400" dirty="0">
                <a:solidFill>
                  <a:srgbClr val="23378C"/>
                </a:solidFill>
                <a:latin typeface="Cambria" panose="02040503050406030204" pitchFamily="18" charset="0"/>
              </a:rPr>
              <a:t>Polskiej i za granicą</a:t>
            </a:r>
            <a:r>
              <a:rPr lang="pl-PL" altLang="pl-PL" sz="1400" dirty="0" smtClean="0">
                <a:solidFill>
                  <a:srgbClr val="23378C"/>
                </a:solidFill>
                <a:latin typeface="Cambria" panose="02040503050406030204" pitchFamily="18" charset="0"/>
              </a:rPr>
              <a:t>,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Okres ubezpieczenia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 września 2019 roku do 31 sierpnia 2020 roku (dotyczy również uczniów kończących szkołę w terminie wcześniejszym).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0215" algn="l"/>
              </a:tabLst>
            </a:pP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 ubezpieczenia za trwały uszczerbek na zdrowiu:  </a:t>
            </a: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wariantowo 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0215" algn="l"/>
                <a:tab pos="810260" algn="l"/>
              </a:tabLst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15 000,00 zł 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0215" algn="l"/>
                <a:tab pos="810260" algn="l"/>
              </a:tabLst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17 000,00 zł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0215" algn="l"/>
                <a:tab pos="810260" algn="l"/>
              </a:tabLst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20 000,00 zł 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0215" algn="l"/>
                <a:tab pos="810260" algn="l"/>
              </a:tabLst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22 000,00 zł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0215" algn="l"/>
                <a:tab pos="810260" algn="l"/>
              </a:tabLst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25 000,00 zł 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0215" algn="l"/>
                <a:tab pos="810260" algn="l"/>
              </a:tabLst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0000,00 zł 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3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5051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Założenia zapytania ofertowego</a:t>
            </a:r>
            <a:endParaRPr lang="pl-PL" altLang="pl-PL" sz="28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088" y="1484784"/>
            <a:ext cx="7267575" cy="5061386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Warunki obligatoryjne: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trwały uszczerbek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wypadek śmierci w wyniku NNW (w tym zawał serca oraz udar mózgu)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świadczenia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oparzenia i odmrożenia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ukąszenia i pogryzienie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pobyt w szpitalu w wyniku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NNW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Świadczenie za pobyt w szpitalu w wyniku choroby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jednorazowe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za uszczerbek, który nie powoduje powstania trwałego uszczerbku na zdrowiu, ale wymagał interwencji lekarskiej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zwrot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kosztów leczenia na terenie RP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zwrot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kosztów odbudowy stomatologicznej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objęcie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ochroną szkód wyrządzonych podczas zajęć SKS itp. Oraz w poza szkolnych klubach sportowych (z wyłączeniem sportów ekstremalnych)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objęcie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ochroną personelu szkoły w zakresie NNW na warunkach jak uczniowie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możliwość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zwolnienia 10% uczniów z zapłaty składki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Oferta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ubezpieczenie OC nauczyciela i dyrektora szkoły (według warunków w OWU)</a:t>
            </a:r>
            <a:endParaRPr lang="pl-PL" sz="1400" dirty="0">
              <a:solidFill>
                <a:srgbClr val="23378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5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5051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Założenia zapytania ofertowego</a:t>
            </a:r>
            <a:endParaRPr lang="pl-PL" altLang="pl-PL" sz="28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210657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4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Warunki fakultatywne: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400" dirty="0" smtClean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zwrot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kosztów rehabilitacji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zwrot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kosztów wypożyczenia lub nabycia środków specjalnych lub uszkodzenia sprzętu medycznego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zwrot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kosztów korepetycji niezbędnych w następstwie nieszczęśliwego wypadku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jednorazowe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w przypadku zgonu ubezpieczonego spowodowanego nowotworem złośliwym w wysokości 1 000,00 zł </a:t>
            </a:r>
            <a:endParaRPr lang="pl-PL" sz="1400" dirty="0" smtClean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jednorazowe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w przypadku amputacji kończyny lub części kończyny spowodowanej nowotworem złośliwym u dziecka, ucznia,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odatkowe świadczenie za śmierć na terenie placówki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zdiagnozowanie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dziecka / ucznia wrodzonej wady serca (limit min. 5 tys. zł)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jednorazowe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w przypadku śmierci </a:t>
            </a: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opiekuna prawnego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jednorazowe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równe SU dla rozszerzenia o śmierć ubezpieczonego w następstwie wypadku komunikacyjnego,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poważne zachorowanie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świadczenia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operację w wyniku NNW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świadczenie </a:t>
            </a:r>
            <a:r>
              <a:rPr lang="pl-PL" sz="14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operacje w wyniku choroby</a:t>
            </a:r>
            <a:endParaRPr lang="pl-PL" sz="14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9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754032"/>
            <a:ext cx="70212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solidFill>
                  <a:srgbClr val="DF042C"/>
                </a:solidFill>
                <a:latin typeface="Cambria" panose="02040503050406030204" pitchFamily="18" charset="0"/>
              </a:rPr>
              <a:t>Wykaz </a:t>
            </a:r>
            <a:r>
              <a:rPr lang="pl-PL" altLang="pl-PL" sz="20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zakładów ubezpieczeń zaproszonych do złożenia oferty</a:t>
            </a:r>
            <a:endParaRPr lang="pl-PL" altLang="pl-PL" sz="20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09216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Zapytanie ofertowe na ubezpieczenie dzieci i młodzieży szkolnej w Gminie Sokołów Małopolski zostało wysłane do </a:t>
            </a: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zakładów ubezpieczeń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err="1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Colannade</a:t>
            </a: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InterRisk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Ubezpieczeń S.A.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Compensa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Ubezpieczeń S.A.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Generali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Ubezpieczeń S.A.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Wiener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Ubezpieczeń S.A.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err="1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Iduna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Polska Towarzystwo Ubezpieczeń S.A.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err="1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Aviva</a:t>
            </a: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Ubezpieczeń S.A.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Powszechny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Zakład Ubezpieczeń S.A.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UNIQA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Ubezpieczeń S.A.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Ergo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Hestia Towarzystwo Ubezpieczeń S.A.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Ubezpieczeń Wzajemnych TUW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Towarzystwo 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Ubezpieczeń i Reasekuracji Warta S.A.</a:t>
            </a: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0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3646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solidFill>
                  <a:srgbClr val="DF042C"/>
                </a:solidFill>
                <a:latin typeface="Cambria" panose="02040503050406030204" pitchFamily="18" charset="0"/>
              </a:rPr>
              <a:t>Wykaz </a:t>
            </a: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złożonych ofert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495520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złożone przez Inter – Broker Sp. z o.o. zapytanie w wyznaczonym terminie i zakresie ofertę złożyło </a:t>
            </a: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siedmiu Ubezpieczycieli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1600" dirty="0" smtClean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wszystkie warianty sum ubezpieczenia:</a:t>
            </a: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Colannade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S.A.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InterRisk Towarzystwo Ubezpieczeń S.A.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Viena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Group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Compensa Towarzystwo Ubezpieczeń S.A.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Viena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Group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Generali Towarzystwo Ubezpieczeń S.A.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Wiener Towarzystwo Ubezpieczeń S.A.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Viena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Insurance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Group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1600" dirty="0" smtClean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wybrane warianty sum ubezpieczenia:</a:t>
            </a:r>
            <a:endParaRPr lang="pl-PL" sz="1600" b="1" dirty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Signal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Iduna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Polska Towarzystwo Ubezpieczeń S.A.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lvl="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pl-PL" sz="1600" dirty="0" err="1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Aviva</a:t>
            </a:r>
            <a:r>
              <a:rPr lang="pl-PL" sz="1600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Towarzystwo Ubezpieczeń S.A.</a:t>
            </a:r>
            <a:endParaRPr lang="pl-PL" sz="1600" dirty="0">
              <a:solidFill>
                <a:srgbClr val="23378C"/>
              </a:solidFill>
              <a:latin typeface="Cambria" panose="02040503050406030204" pitchFamily="18" charset="0"/>
            </a:endParaRP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62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692477"/>
            <a:ext cx="3547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Kryteria wyboru ofert</a:t>
            </a:r>
            <a:endParaRPr lang="pl-PL" altLang="pl-PL" sz="28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011421"/>
            <a:ext cx="7267575" cy="321780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najistotniejszych kryteriów oceny ofert przyjęliśmy: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1600" dirty="0" smtClean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	</a:t>
            </a: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relację </a:t>
            </a: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ceny do sumy ubezpieczenia za trwały uszczerbek na </a:t>
            </a: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zdrowiu</a:t>
            </a:r>
            <a:endParaRPr lang="pl-PL" sz="1600" b="1" dirty="0">
              <a:solidFill>
                <a:srgbClr val="23378C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	katalogu rozszerzeń zakresu ubezpieczenia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	warunki do wypłaty świadczeń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	zapisy definicji zawartych w OWU Ubezpieczycieli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	</a:t>
            </a: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katalogu </a:t>
            </a:r>
            <a:r>
              <a:rPr lang="pl-PL" sz="1600" b="1" dirty="0" err="1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wyłączeń</a:t>
            </a:r>
            <a:r>
              <a:rPr lang="pl-PL" sz="1600" b="1" dirty="0" smtClean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ochrony ubezpieczeniowej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600" b="1" dirty="0">
                <a:solidFill>
                  <a:srgbClr val="23378C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	zakres tabeli uszczerbkowej</a:t>
            </a: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06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Niebieska lignina">
            <a:extLst>
              <a:ext uri="{FF2B5EF4-FFF2-40B4-BE49-F238E27FC236}">
                <a16:creationId xmlns:a16="http://schemas.microsoft.com/office/drawing/2014/main" xmlns="" id="{3782805A-F1CE-45A8-BE27-757923790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628775"/>
            <a:ext cx="7618412" cy="3600450"/>
          </a:xfrm>
          <a:prstGeom prst="roundRect">
            <a:avLst>
              <a:gd name="adj" fmla="val 0"/>
            </a:avLst>
          </a:prstGeom>
          <a:noFill/>
          <a:ln cap="sq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/>
          <a:lstStyle>
            <a:lvl1pPr marL="142875" indent="-142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pl-PL" altLang="pl-PL" sz="160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8C909E30-0EC0-4317-AC9A-95B65480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754032"/>
            <a:ext cx="6786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 smtClean="0">
                <a:solidFill>
                  <a:srgbClr val="DF042C"/>
                </a:solidFill>
                <a:latin typeface="Cambria" panose="02040503050406030204" pitchFamily="18" charset="0"/>
              </a:rPr>
              <a:t>Cena ubezpieczenia przy określonych sumach ubezpieczenia</a:t>
            </a:r>
            <a:endParaRPr lang="pl-PL" altLang="pl-PL" sz="2000" dirty="0">
              <a:solidFill>
                <a:srgbClr val="DF042C"/>
              </a:solidFill>
              <a:latin typeface="Cambria" panose="02040503050406030204" pitchFamily="18" charset="0"/>
            </a:endParaRPr>
          </a:p>
        </p:txBody>
      </p:sp>
      <p:sp>
        <p:nvSpPr>
          <p:cNvPr id="4100" name="AutoShape 2" descr="Płótno">
            <a:extLst>
              <a:ext uri="{FF2B5EF4-FFF2-40B4-BE49-F238E27FC236}">
                <a16:creationId xmlns:a16="http://schemas.microsoft.com/office/drawing/2014/main" xmlns="" id="{26A91737-F8D9-4511-9553-2A159432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379729"/>
            <a:ext cx="7267575" cy="53707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2667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500"/>
              </a:spcAft>
              <a:buNone/>
              <a:tabLst/>
            </a:pPr>
            <a:endParaRPr lang="pl-PL" altLang="pl-PL" sz="1400" dirty="0">
              <a:solidFill>
                <a:srgbClr val="2D2D8A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23378C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8547132"/>
              </p:ext>
            </p:extLst>
          </p:nvPr>
        </p:nvGraphicFramePr>
        <p:xfrm>
          <a:off x="1115616" y="1484785"/>
          <a:ext cx="7920880" cy="4464495"/>
        </p:xfrm>
        <a:graphic>
          <a:graphicData uri="http://schemas.openxmlformats.org/drawingml/2006/table">
            <a:tbl>
              <a:tblPr firstRow="1" firstCol="1" bandRow="1"/>
              <a:tblGrid>
                <a:gridCol w="1258778"/>
                <a:gridCol w="1115809"/>
                <a:gridCol w="1028748"/>
                <a:gridCol w="1028748"/>
                <a:gridCol w="896161"/>
                <a:gridCol w="792328"/>
                <a:gridCol w="900154"/>
                <a:gridCol w="900154"/>
              </a:tblGrid>
              <a:tr h="5182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Składki dla żłobków i przedszkoli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847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ubezpieczenia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Towarzystwa ubezpieczeniowe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769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Colonnade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InterRisk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Compensa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Wiener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Signal Iduna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Aviva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68,00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24378C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30 000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65,00 zł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981080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8724</TotalTime>
  <Words>1760</Words>
  <Application>Microsoft Office PowerPoint</Application>
  <PresentationFormat>Pokaz na ekranie (4:3)</PresentationFormat>
  <Paragraphs>380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Diseño predeterminado</vt:lpstr>
      <vt:lpstr>UBEZPIECZENIE NNW DZIECI I MŁODZIEŻY SZKOLNEJ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luszy</cp:lastModifiedBy>
  <cp:revision>951</cp:revision>
  <cp:lastPrinted>2017-02-02T07:12:42Z</cp:lastPrinted>
  <dcterms:created xsi:type="dcterms:W3CDTF">2010-05-23T14:28:12Z</dcterms:created>
  <dcterms:modified xsi:type="dcterms:W3CDTF">2019-09-02T16:06:22Z</dcterms:modified>
</cp:coreProperties>
</file>