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8077" autoAdjust="0"/>
    <p:restoredTop sz="86441" autoAdjust="0"/>
  </p:normalViewPr>
  <p:slideViewPr>
    <p:cSldViewPr>
      <p:cViewPr>
        <p:scale>
          <a:sx n="80" d="100"/>
          <a:sy n="80" d="100"/>
        </p:scale>
        <p:origin x="-1378" y="-254"/>
      </p:cViewPr>
      <p:guideLst>
        <p:guide orient="horz" pos="2160"/>
        <p:guide pos="2880"/>
      </p:guideLst>
    </p:cSldViewPr>
  </p:slideViewPr>
  <p:outlineViewPr>
    <p:cViewPr>
      <p:scale>
        <a:sx n="33" d="100"/>
        <a:sy n="33" d="100"/>
      </p:scale>
      <p:origin x="206" y="79661"/>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3E3128A4-06DB-4165-8D98-221E6E62A42B}" type="datetimeFigureOut">
              <a:rPr lang="sk-SK" smtClean="0"/>
              <a:pPr/>
              <a:t>28. 10. 2020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27E4660-4F44-47F0-BA14-FB96D0D5DBA5}"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128A4-06DB-4165-8D98-221E6E62A42B}" type="datetimeFigureOut">
              <a:rPr lang="sk-SK" smtClean="0"/>
              <a:pPr/>
              <a:t>28. 10. 2020</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E4660-4F44-47F0-BA14-FB96D0D5DBA5}"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solidFill>
                  <a:srgbClr val="C00000"/>
                </a:solidFill>
              </a:rPr>
              <a:t>Svetlo.</a:t>
            </a:r>
            <a:endParaRPr lang="sk-SK" dirty="0">
              <a:solidFill>
                <a:srgbClr val="C00000"/>
              </a:solidFill>
            </a:endParaRPr>
          </a:p>
        </p:txBody>
      </p:sp>
      <p:sp>
        <p:nvSpPr>
          <p:cNvPr id="3" name="Podnadpis 2"/>
          <p:cNvSpPr>
            <a:spLocks noGrp="1"/>
          </p:cNvSpPr>
          <p:nvPr>
            <p:ph type="subTitle" idx="1"/>
          </p:nvPr>
        </p:nvSpPr>
        <p:spPr/>
        <p:txBody>
          <a:bodyPr/>
          <a:lstStyle/>
          <a:p>
            <a:r>
              <a:rPr lang="sk-SK" dirty="0" smtClean="0"/>
              <a:t>8.ročník</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Odraz a lom svetla.</a:t>
            </a:r>
            <a:endParaRPr lang="sk-SK" dirty="0">
              <a:solidFill>
                <a:srgbClr val="FF0000"/>
              </a:solidFill>
            </a:endParaRPr>
          </a:p>
        </p:txBody>
      </p:sp>
      <p:sp>
        <p:nvSpPr>
          <p:cNvPr id="3" name="Zástupný symbol obsahu 2"/>
          <p:cNvSpPr>
            <a:spLocks noGrp="1"/>
          </p:cNvSpPr>
          <p:nvPr>
            <p:ph idx="1"/>
          </p:nvPr>
        </p:nvSpPr>
        <p:spPr/>
        <p:txBody>
          <a:bodyPr>
            <a:normAutofit/>
          </a:bodyPr>
          <a:lstStyle/>
          <a:p>
            <a:endParaRPr lang="sk-SK" dirty="0" smtClean="0"/>
          </a:p>
          <a:p>
            <a:endParaRPr lang="sk-SK" dirty="0"/>
          </a:p>
          <a:p>
            <a:endParaRPr lang="sk-SK" dirty="0" smtClean="0"/>
          </a:p>
          <a:p>
            <a:endParaRPr lang="sk-SK" dirty="0"/>
          </a:p>
          <a:p>
            <a:endParaRPr lang="sk-SK" dirty="0" smtClean="0"/>
          </a:p>
          <a:p>
            <a:endParaRPr lang="sk-SK" dirty="0"/>
          </a:p>
          <a:p>
            <a:pPr>
              <a:buNone/>
            </a:pPr>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pic>
        <p:nvPicPr>
          <p:cNvPr id="1026" name="Picture 2" descr="C:\Users\Katarina Kovacova\Desktop\images.jpg"/>
          <p:cNvPicPr>
            <a:picLocks noChangeAspect="1" noChangeArrowheads="1"/>
          </p:cNvPicPr>
          <p:nvPr/>
        </p:nvPicPr>
        <p:blipFill>
          <a:blip r:embed="rId2"/>
          <a:srcRect/>
          <a:stretch>
            <a:fillRect/>
          </a:stretch>
        </p:blipFill>
        <p:spPr bwMode="auto">
          <a:xfrm>
            <a:off x="357158" y="1571612"/>
            <a:ext cx="4857784" cy="3643338"/>
          </a:xfrm>
          <a:prstGeom prst="rect">
            <a:avLst/>
          </a:prstGeom>
          <a:noFill/>
        </p:spPr>
      </p:pic>
      <p:pic>
        <p:nvPicPr>
          <p:cNvPr id="1027" name="Picture 3" descr="C:\Users\Katarina Kovacova\Desktop\images.jpg"/>
          <p:cNvPicPr>
            <a:picLocks noChangeAspect="1" noChangeArrowheads="1"/>
          </p:cNvPicPr>
          <p:nvPr/>
        </p:nvPicPr>
        <p:blipFill>
          <a:blip r:embed="rId3"/>
          <a:srcRect/>
          <a:stretch>
            <a:fillRect/>
          </a:stretch>
        </p:blipFill>
        <p:spPr bwMode="auto">
          <a:xfrm>
            <a:off x="5429256" y="2000240"/>
            <a:ext cx="3500462" cy="321471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B050"/>
                </a:solidFill>
              </a:rPr>
              <a:t>Odraz a lom svetla.</a:t>
            </a:r>
            <a:endParaRPr lang="sk-SK" dirty="0">
              <a:solidFill>
                <a:srgbClr val="00B050"/>
              </a:solidFill>
            </a:endParaRPr>
          </a:p>
        </p:txBody>
      </p:sp>
      <p:sp>
        <p:nvSpPr>
          <p:cNvPr id="3" name="Zástupný symbol textu 2"/>
          <p:cNvSpPr>
            <a:spLocks noGrp="1"/>
          </p:cNvSpPr>
          <p:nvPr>
            <p:ph type="body" idx="1"/>
          </p:nvPr>
        </p:nvSpPr>
        <p:spPr/>
        <p:txBody>
          <a:bodyPr/>
          <a:lstStyle/>
          <a:p>
            <a:r>
              <a:rPr lang="sk-SK" dirty="0" smtClean="0">
                <a:solidFill>
                  <a:schemeClr val="accent2"/>
                </a:solidFill>
              </a:rPr>
              <a:t>Odraz svetla.</a:t>
            </a:r>
            <a:endParaRPr lang="sk-SK" dirty="0">
              <a:solidFill>
                <a:schemeClr val="accent2"/>
              </a:solidFill>
            </a:endParaRPr>
          </a:p>
        </p:txBody>
      </p:sp>
      <p:sp>
        <p:nvSpPr>
          <p:cNvPr id="4" name="Zástupný symbol obsahu 3"/>
          <p:cNvSpPr>
            <a:spLocks noGrp="1"/>
          </p:cNvSpPr>
          <p:nvPr>
            <p:ph sz="half" idx="2"/>
          </p:nvPr>
        </p:nvSpPr>
        <p:spPr/>
        <p:txBody>
          <a:bodyPr>
            <a:normAutofit fontScale="92500" lnSpcReduction="10000"/>
          </a:bodyPr>
          <a:lstStyle/>
          <a:p>
            <a:r>
              <a:rPr lang="sk-SK" dirty="0" smtClean="0"/>
              <a:t>Na obrázku vľavo vidíme odraz okolitej prírody na hladine vody. Svetlo, šíriace sa vzduchom, dopadá na hladinu vody, sčasti sa od nej odráža a sčasti vstupuje do vody.</a:t>
            </a:r>
          </a:p>
          <a:p>
            <a:r>
              <a:rPr lang="sk-SK" dirty="0" smtClean="0"/>
              <a:t>Dochádza pri tom k dvom dôležitým optickým javom, ktoré nazývame </a:t>
            </a:r>
            <a:r>
              <a:rPr lang="sk-SK" b="1" dirty="0" smtClean="0"/>
              <a:t>odraz svetla </a:t>
            </a:r>
            <a:r>
              <a:rPr lang="sk-SK" dirty="0" smtClean="0"/>
              <a:t>a</a:t>
            </a:r>
            <a:r>
              <a:rPr lang="sk-SK" b="1" dirty="0" smtClean="0"/>
              <a:t> lom svetla. </a:t>
            </a:r>
            <a:r>
              <a:rPr lang="sk-SK" dirty="0" smtClean="0"/>
              <a:t>Ako sa šíri svetlo, ktoré prešlo do vody na tomto ľavom obrázku nevidno.</a:t>
            </a:r>
            <a:endParaRPr lang="sk-SK" dirty="0"/>
          </a:p>
        </p:txBody>
      </p:sp>
      <p:sp>
        <p:nvSpPr>
          <p:cNvPr id="5" name="Zástupný symbol textu 4"/>
          <p:cNvSpPr>
            <a:spLocks noGrp="1"/>
          </p:cNvSpPr>
          <p:nvPr>
            <p:ph type="body" sz="quarter" idx="3"/>
          </p:nvPr>
        </p:nvSpPr>
        <p:spPr/>
        <p:txBody>
          <a:bodyPr/>
          <a:lstStyle/>
          <a:p>
            <a:r>
              <a:rPr lang="sk-SK" dirty="0" smtClean="0">
                <a:solidFill>
                  <a:schemeClr val="accent2"/>
                </a:solidFill>
              </a:rPr>
              <a:t>Lom svetla.</a:t>
            </a:r>
            <a:endParaRPr lang="sk-SK" dirty="0">
              <a:solidFill>
                <a:schemeClr val="accent2"/>
              </a:solidFill>
            </a:endParaRPr>
          </a:p>
        </p:txBody>
      </p:sp>
      <p:sp>
        <p:nvSpPr>
          <p:cNvPr id="6" name="Zástupný symbol obsahu 5"/>
          <p:cNvSpPr>
            <a:spLocks noGrp="1"/>
          </p:cNvSpPr>
          <p:nvPr>
            <p:ph sz="quarter" idx="4"/>
          </p:nvPr>
        </p:nvSpPr>
        <p:spPr/>
        <p:txBody>
          <a:bodyPr>
            <a:normAutofit lnSpcReduction="10000"/>
          </a:bodyPr>
          <a:lstStyle/>
          <a:p>
            <a:r>
              <a:rPr lang="sk-SK" dirty="0" smtClean="0"/>
              <a:t>Lom svetla sa podarilo zachytiť na obrázku vpravo.</a:t>
            </a:r>
          </a:p>
          <a:p>
            <a:r>
              <a:rPr lang="sk-SK" dirty="0" smtClean="0"/>
              <a:t>Svetelné lúče, ktoré sa odrážajú od slamky ležiacej pod hladinou, menia na  rozhraní voda – vzduch svoj smer – lámu sa. Vďaka tomu slamka čiastočne ponorená do vody vyzerá tak, ako keby bola zlomená na hladine vody.</a:t>
            </a:r>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Pohltené svetlo.</a:t>
            </a:r>
            <a:endParaRPr lang="sk-SK" dirty="0"/>
          </a:p>
        </p:txBody>
      </p:sp>
      <p:sp>
        <p:nvSpPr>
          <p:cNvPr id="3" name="Zástupný symbol obrázka 2"/>
          <p:cNvSpPr>
            <a:spLocks noGrp="1"/>
          </p:cNvSpPr>
          <p:nvPr>
            <p:ph type="pic" idx="1"/>
          </p:nvPr>
        </p:nvSpPr>
        <p:spPr/>
      </p:sp>
      <p:sp>
        <p:nvSpPr>
          <p:cNvPr id="4" name="Zástupný symbol textu 3"/>
          <p:cNvSpPr>
            <a:spLocks noGrp="1"/>
          </p:cNvSpPr>
          <p:nvPr>
            <p:ph type="body" sz="half" idx="2"/>
          </p:nvPr>
        </p:nvSpPr>
        <p:spPr/>
        <p:txBody>
          <a:bodyPr>
            <a:normAutofit fontScale="77500" lnSpcReduction="20000"/>
          </a:bodyPr>
          <a:lstStyle/>
          <a:p>
            <a:r>
              <a:rPr lang="sk-SK" dirty="0" smtClean="0"/>
              <a:t>Pri plávaní pod hladinou vody môžeme pozorovať rastliny a živočíchy, pretože svetlo vodou prechádza. Časť svetla voda pohlcuje. Čím hlbšie by sme sa potápali, tým by sa viditeľnosť vo vode zmenšovala a do hĺbky okolo </a:t>
            </a:r>
            <a:r>
              <a:rPr lang="sk-SK" dirty="0" smtClean="0"/>
              <a:t>1000 m  </a:t>
            </a:r>
            <a:r>
              <a:rPr lang="sk-SK" dirty="0" smtClean="0"/>
              <a:t>už nepreniká žiadne svetlo. Bez umelého osvetlenia by sme ani cez deň v takejto vode nič nevideli. Preto potápači, ktorí skúmajú morské dno vo väčšej hĺbke, musia mať elektrické svietidlá.</a:t>
            </a:r>
            <a:endParaRPr lang="sk-SK" dirty="0"/>
          </a:p>
        </p:txBody>
      </p:sp>
      <p:pic>
        <p:nvPicPr>
          <p:cNvPr id="2050" name="Picture 2" descr="C:\Users\Katarina Kovacova\Desktop\unnamed.jpg"/>
          <p:cNvPicPr>
            <a:picLocks noChangeAspect="1" noChangeArrowheads="1"/>
          </p:cNvPicPr>
          <p:nvPr/>
        </p:nvPicPr>
        <p:blipFill>
          <a:blip r:embed="rId2"/>
          <a:srcRect/>
          <a:stretch>
            <a:fillRect/>
          </a:stretch>
        </p:blipFill>
        <p:spPr bwMode="auto">
          <a:xfrm>
            <a:off x="1849438" y="571481"/>
            <a:ext cx="5437206" cy="41434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Odraz svetla.</a:t>
            </a:r>
            <a:endParaRPr lang="sk-SK" dirty="0">
              <a:solidFill>
                <a:srgbClr val="FF0000"/>
              </a:solidFill>
            </a:endParaRPr>
          </a:p>
        </p:txBody>
      </p:sp>
      <p:sp>
        <p:nvSpPr>
          <p:cNvPr id="3" name="Zástupný symbol obsahu 2"/>
          <p:cNvSpPr>
            <a:spLocks noGrp="1"/>
          </p:cNvSpPr>
          <p:nvPr>
            <p:ph idx="1"/>
          </p:nvPr>
        </p:nvSpPr>
        <p:spPr/>
        <p:txBody>
          <a:bodyPr>
            <a:normAutofit fontScale="77500" lnSpcReduction="20000"/>
          </a:bodyPr>
          <a:lstStyle/>
          <a:p>
            <a:r>
              <a:rPr lang="sk-SK" dirty="0" smtClean="0"/>
              <a:t>Predmety okolo nás vidíme buď preto, že sú zdrojom svetla ( Slnko, žiarovka ), alebo preto, že sa od nich svetlo odráža.</a:t>
            </a:r>
          </a:p>
          <a:p>
            <a:r>
              <a:rPr lang="sk-SK" dirty="0" smtClean="0"/>
              <a:t>Plochy, ktoré dobre odrážajú svetlo sa nazývajú </a:t>
            </a:r>
            <a:r>
              <a:rPr lang="sk-SK" b="1" dirty="0" smtClean="0"/>
              <a:t>zrkadlá.</a:t>
            </a:r>
            <a:r>
              <a:rPr lang="sk-SK" dirty="0" smtClean="0"/>
              <a:t> Zrkadlá sa vyrábajú tak, že sa sklo pokryje tenkou vrstvou kovu, ktorý dobre odráža svetlo.</a:t>
            </a:r>
          </a:p>
          <a:p>
            <a:r>
              <a:rPr lang="sk-SK" dirty="0" smtClean="0"/>
              <a:t>Kolmicu </a:t>
            </a:r>
            <a:r>
              <a:rPr lang="sk-SK" dirty="0" smtClean="0"/>
              <a:t> </a:t>
            </a:r>
            <a:r>
              <a:rPr lang="sk-SK" dirty="0" smtClean="0"/>
              <a:t>zostrojenú v bode dopadu svetelného lúča na zrkadlo nazývame </a:t>
            </a:r>
            <a:r>
              <a:rPr lang="sk-SK" b="1" dirty="0" smtClean="0"/>
              <a:t>kolmicou dopadu.</a:t>
            </a:r>
          </a:p>
          <a:p>
            <a:r>
              <a:rPr lang="sk-SK" dirty="0" smtClean="0"/>
              <a:t>Dopadajúci lúč zviera s kolmicou dopadu </a:t>
            </a:r>
            <a:r>
              <a:rPr lang="sk-SK" b="1" dirty="0" smtClean="0"/>
              <a:t>uhol dopadu.</a:t>
            </a:r>
          </a:p>
          <a:p>
            <a:r>
              <a:rPr lang="sk-SK" dirty="0" smtClean="0"/>
              <a:t>Odrazený lúč zviera s kolmicou dopadu </a:t>
            </a:r>
            <a:r>
              <a:rPr lang="sk-SK" b="1" dirty="0" smtClean="0"/>
              <a:t>uhol odrazu.</a:t>
            </a:r>
          </a:p>
          <a:p>
            <a:r>
              <a:rPr lang="sk-SK" dirty="0" smtClean="0"/>
              <a:t>Svetlo sa pri odraze od zrkadla či iného rozhrania správa podľa </a:t>
            </a:r>
            <a:r>
              <a:rPr lang="sk-SK" b="1" dirty="0" smtClean="0"/>
              <a:t>zákona odrazu.</a:t>
            </a:r>
          </a:p>
          <a:p>
            <a:r>
              <a:rPr lang="sk-SK" b="1" dirty="0" smtClean="0"/>
              <a:t>Uhol dopadu a uhol odrazu majú rovnakú veľkosť.</a:t>
            </a:r>
            <a:endParaRPr lang="sk-S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Rozptyl svetla.</a:t>
            </a:r>
            <a:endParaRPr lang="sk-SK" dirty="0">
              <a:solidFill>
                <a:srgbClr val="C00000"/>
              </a:solidFill>
            </a:endParaRPr>
          </a:p>
        </p:txBody>
      </p:sp>
      <p:sp>
        <p:nvSpPr>
          <p:cNvPr id="3" name="Zástupný symbol obrázka 2"/>
          <p:cNvSpPr>
            <a:spLocks noGrp="1"/>
          </p:cNvSpPr>
          <p:nvPr>
            <p:ph type="pic" idx="1"/>
          </p:nvPr>
        </p:nvSpPr>
        <p:spPr/>
      </p:sp>
      <p:sp>
        <p:nvSpPr>
          <p:cNvPr id="4" name="Zástupný symbol textu 3"/>
          <p:cNvSpPr>
            <a:spLocks noGrp="1"/>
          </p:cNvSpPr>
          <p:nvPr>
            <p:ph type="body" sz="half" idx="2"/>
          </p:nvPr>
        </p:nvSpPr>
        <p:spPr/>
        <p:txBody>
          <a:bodyPr>
            <a:normAutofit fontScale="77500" lnSpcReduction="20000"/>
          </a:bodyPr>
          <a:lstStyle/>
          <a:p>
            <a:r>
              <a:rPr lang="sk-SK" dirty="0" smtClean="0"/>
              <a:t>Na</a:t>
            </a:r>
            <a:r>
              <a:rPr lang="sk-SK" dirty="0" smtClean="0"/>
              <a:t> </a:t>
            </a:r>
            <a:r>
              <a:rPr lang="sk-SK" dirty="0" smtClean="0"/>
              <a:t>obrázku vpravo prichádzajú opäť rovnobežné lúče, teraz však dopadajú na nerovný povrch. Uhly dopadu sa pre mnohé z nich líšia. Aj naďalej platí zákon odrazu, ale lúče sa odrážajú pod rozdielnymi uhlami. To spôsobuje, že sa odrážajú do rôznych smerov. Jav, pri ktorom sa lúče odrazené od nerovného povrchu rozptyľujú do všetkých smerov, sa nazýva </a:t>
            </a:r>
            <a:r>
              <a:rPr lang="sk-SK" dirty="0" smtClean="0"/>
              <a:t> </a:t>
            </a:r>
            <a:r>
              <a:rPr lang="sk-SK" b="1" dirty="0" smtClean="0"/>
              <a:t>rozptyl svetla.</a:t>
            </a:r>
            <a:endParaRPr lang="sk-SK" dirty="0"/>
          </a:p>
        </p:txBody>
      </p:sp>
      <p:pic>
        <p:nvPicPr>
          <p:cNvPr id="3074" name="Picture 2" descr="C:\Users\Katarina Kovacova\Desktop\tab_odraz_a_lom_svetla.png"/>
          <p:cNvPicPr>
            <a:picLocks noChangeAspect="1" noChangeArrowheads="1"/>
          </p:cNvPicPr>
          <p:nvPr/>
        </p:nvPicPr>
        <p:blipFill>
          <a:blip r:embed="rId2"/>
          <a:srcRect/>
          <a:stretch>
            <a:fillRect/>
          </a:stretch>
        </p:blipFill>
        <p:spPr bwMode="auto">
          <a:xfrm>
            <a:off x="928662" y="428604"/>
            <a:ext cx="7572428" cy="44291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C000"/>
                </a:solidFill>
              </a:rPr>
              <a:t>Rozptyl svetla.</a:t>
            </a:r>
            <a:endParaRPr lang="sk-SK" dirty="0">
              <a:solidFill>
                <a:srgbClr val="FFC000"/>
              </a:solidFill>
            </a:endParaRPr>
          </a:p>
        </p:txBody>
      </p:sp>
      <p:sp>
        <p:nvSpPr>
          <p:cNvPr id="3" name="Zástupný symbol obsahu 2"/>
          <p:cNvSpPr>
            <a:spLocks noGrp="1"/>
          </p:cNvSpPr>
          <p:nvPr>
            <p:ph idx="1"/>
          </p:nvPr>
        </p:nvSpPr>
        <p:spPr/>
        <p:txBody>
          <a:bodyPr>
            <a:normAutofit fontScale="85000" lnSpcReduction="20000"/>
          </a:bodyPr>
          <a:lstStyle/>
          <a:p>
            <a:r>
              <a:rPr lang="sk-SK" dirty="0" smtClean="0"/>
              <a:t>V prírode alebo v našom okolí </a:t>
            </a:r>
            <a:r>
              <a:rPr lang="sk-SK" dirty="0" smtClean="0"/>
              <a:t>je </a:t>
            </a:r>
            <a:r>
              <a:rPr lang="sk-SK" dirty="0" smtClean="0"/>
              <a:t>len málo plôch, ktoré by boli dokonale rovné. Preto sa s rozptylom svetla stretávame v praxi veľmi často. Slnečné svetlo sa rozptyľuje nie len pri odraze na väčších plochách, ale aj na kvapkách vody a čiastočkách prachu. Rozptylom sa svetlo dostane aj do priestorov, do ktorých svetelné lúče zo zdroja svetla priamo </a:t>
            </a:r>
            <a:r>
              <a:rPr lang="sk-SK" dirty="0" smtClean="0"/>
              <a:t>nedopadajú</a:t>
            </a:r>
            <a:r>
              <a:rPr lang="sk-SK" dirty="0" smtClean="0"/>
              <a:t>. Vďaka rozptylu svetla môžeme vidieť aj tie predmety, ktoré nie sú priamo osvetlené.</a:t>
            </a:r>
          </a:p>
          <a:p>
            <a:r>
              <a:rPr lang="sk-SK" dirty="0" smtClean="0"/>
              <a:t>Rozptýlené svetlo je pre náš zrak menej škodlivé ako priamo osvetlená pracovná plocha, ktorá môže náš zrak oslňovať odrazeným svetlom.</a:t>
            </a:r>
            <a:endParaRPr lang="sk-S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B0F0"/>
                </a:solidFill>
              </a:rPr>
              <a:t>Zrkadlo.</a:t>
            </a:r>
            <a:endParaRPr lang="sk-SK" dirty="0">
              <a:solidFill>
                <a:srgbClr val="00B0F0"/>
              </a:solidFill>
            </a:endParaRPr>
          </a:p>
        </p:txBody>
      </p:sp>
      <p:sp>
        <p:nvSpPr>
          <p:cNvPr id="3" name="Zástupný symbol obsahu 2"/>
          <p:cNvSpPr>
            <a:spLocks noGrp="1"/>
          </p:cNvSpPr>
          <p:nvPr>
            <p:ph idx="1"/>
          </p:nvPr>
        </p:nvSpPr>
        <p:spPr/>
        <p:txBody>
          <a:bodyPr>
            <a:normAutofit fontScale="85000" lnSpcReduction="20000"/>
          </a:bodyPr>
          <a:lstStyle/>
          <a:p>
            <a:r>
              <a:rPr lang="sk-SK" dirty="0" smtClean="0"/>
              <a:t> Na základe znalosti zákona odrazu svetla si vysvetlíme, akým spôsobom vzniká obraz predmetu v zrkadle.</a:t>
            </a:r>
          </a:p>
          <a:p>
            <a:r>
              <a:rPr lang="sk-SK" dirty="0" smtClean="0"/>
              <a:t>Vysvetlíme si ako obraz v zrkadle vznikol.</a:t>
            </a:r>
          </a:p>
          <a:p>
            <a:r>
              <a:rPr lang="sk-SK" dirty="0" smtClean="0"/>
              <a:t>Svetelné lúče, prichádzajúce z jednotlivých bodov predmetu sa od zrkadla odrážajú do nášho oka podľa zákona odrazu. Zobrazený predmet sa javí akoby za zrkadlom.</a:t>
            </a:r>
          </a:p>
          <a:p>
            <a:r>
              <a:rPr lang="sk-SK" dirty="0" smtClean="0"/>
              <a:t>Ide len o zdanie, a preto vzniknutý obraz nazývame </a:t>
            </a:r>
            <a:r>
              <a:rPr lang="sk-SK" b="1" dirty="0" smtClean="0"/>
              <a:t>zdanlivý.</a:t>
            </a:r>
          </a:p>
          <a:p>
            <a:r>
              <a:rPr lang="sk-SK" b="1" dirty="0" smtClean="0"/>
              <a:t>Predmet a jeho obraz v zrkadle sú rovnako veľké, od zrkadla sú rovnako vzdialené. Obraz v zrkadle je stranovo prevrátený </a:t>
            </a:r>
            <a:r>
              <a:rPr lang="sk-SK" b="1" smtClean="0"/>
              <a:t>a zdanlivý.</a:t>
            </a:r>
            <a:endParaRPr lang="sk-SK" dirty="0"/>
          </a:p>
        </p:txBody>
      </p:sp>
      <p:sp>
        <p:nvSpPr>
          <p:cNvPr id="1031" name="AutoShape 7" descr="C:\Users\KATARI~1\AppData\Local\Temp\image002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3" name="AutoShape 9" descr="C:\Users\KATARI~1\AppData\Local\Temp\image002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595</Words>
  <Application>Microsoft Office PowerPoint</Application>
  <PresentationFormat>Prezentácia na obrazovke (4:3)</PresentationFormat>
  <Paragraphs>43</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Svetlo.</vt:lpstr>
      <vt:lpstr>Odraz a lom svetla.</vt:lpstr>
      <vt:lpstr>Odraz a lom svetla.</vt:lpstr>
      <vt:lpstr>Pohltené svetlo.</vt:lpstr>
      <vt:lpstr>Odraz svetla.</vt:lpstr>
      <vt:lpstr>Rozptyl svetla.</vt:lpstr>
      <vt:lpstr>Rozptyl svetla.</vt:lpstr>
      <vt:lpstr>Zrkadlo.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Svetlo.</dc:title>
  <dc:creator>Katarina Kovacova</dc:creator>
  <cp:lastModifiedBy>Katarina Kovacova</cp:lastModifiedBy>
  <cp:revision>32</cp:revision>
  <dcterms:created xsi:type="dcterms:W3CDTF">2020-10-28T06:50:19Z</dcterms:created>
  <dcterms:modified xsi:type="dcterms:W3CDTF">2020-10-28T16:13:45Z</dcterms:modified>
</cp:coreProperties>
</file>