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7284C0-A83C-4077-9214-B9B446B9E5FC}" type="datetimeFigureOut">
              <a:rPr lang="sk-SK" smtClean="0"/>
              <a:pPr/>
              <a:t>14. 12. 2021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0EC9C3-453B-4903-825F-C25081DB3BA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768752" cy="4464496"/>
          </a:xfrm>
        </p:spPr>
        <p:txBody>
          <a:bodyPr/>
          <a:lstStyle/>
          <a:p>
            <a:r>
              <a:rPr lang="sk-SK" sz="4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OPAKOVANIE </a:t>
            </a:r>
          </a:p>
          <a:p>
            <a:endParaRPr lang="sk-SK" sz="32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sk-SK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OHYBNÉ SLOVNÉ </a:t>
            </a:r>
            <a:r>
              <a:rPr lang="sk-SK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DRUHY</a:t>
            </a:r>
          </a:p>
          <a:p>
            <a:endParaRPr lang="sk-SK" sz="32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sk-SK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8. ročník</a:t>
            </a:r>
            <a:endParaRPr lang="sk-SK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33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 descr="Želám krásny deň - Heureka.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6" name="AutoShape 8" descr="Krásny deň - PicM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7" name="Picture 9" descr="C:\Users\skola\Desktop\stiahnuť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3717" y="1785926"/>
            <a:ext cx="5146625" cy="3500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434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esťuholník 6"/>
          <p:cNvSpPr/>
          <p:nvPr/>
        </p:nvSpPr>
        <p:spPr>
          <a:xfrm>
            <a:off x="1357290" y="2143116"/>
            <a:ext cx="6143668" cy="342902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kern="10" dirty="0"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Slovné druhy delíme: </a:t>
            </a:r>
          </a:p>
        </p:txBody>
      </p:sp>
      <p:sp>
        <p:nvSpPr>
          <p:cNvPr id="10" name="Zástupný symbol obsahu 9"/>
          <p:cNvSpPr>
            <a:spLocks noGrp="1"/>
          </p:cNvSpPr>
          <p:nvPr>
            <p:ph idx="1"/>
          </p:nvPr>
        </p:nvSpPr>
        <p:spPr>
          <a:xfrm>
            <a:off x="899592" y="1844824"/>
            <a:ext cx="7416824" cy="4392488"/>
          </a:xfrm>
        </p:spPr>
        <p:txBody>
          <a:bodyPr/>
          <a:lstStyle/>
          <a:p>
            <a:pPr marL="0" indent="0" algn="ctr">
              <a:buNone/>
            </a:pPr>
            <a:endParaRPr lang="sk-SK" sz="4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sk-SK" sz="4000" b="1" dirty="0" smtClean="0"/>
              <a:t>Slovné druhy podľa ohybnosti</a:t>
            </a:r>
            <a:endParaRPr lang="sk-SK" sz="4000" b="1" dirty="0"/>
          </a:p>
          <a:p>
            <a:pPr marL="0" indent="0">
              <a:buNone/>
            </a:pPr>
            <a:endParaRPr lang="sk-SK" sz="1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sk-SK" sz="1800" dirty="0" smtClean="0">
                <a:latin typeface="Arial Black" panose="020B0A04020102020204" pitchFamily="34" charset="0"/>
              </a:rPr>
              <a:t>     </a:t>
            </a:r>
          </a:p>
          <a:p>
            <a:pPr marL="0" indent="0">
              <a:buNone/>
            </a:pPr>
            <a:r>
              <a:rPr lang="sk-SK" sz="1800" dirty="0" smtClean="0">
                <a:latin typeface="Arial Black" panose="020B0A04020102020204" pitchFamily="34" charset="0"/>
              </a:rPr>
              <a:t>      OHYBNÉ                                             NEOHYBNÉ</a:t>
            </a:r>
          </a:p>
          <a:p>
            <a:pPr marL="0" indent="0">
              <a:buNone/>
            </a:pPr>
            <a:endParaRPr lang="sk-SK" sz="1800" dirty="0" smtClean="0">
              <a:latin typeface="Arial Black" panose="020B0A040201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odstatné mená, prídavné mená,                      príslovky, predložky, spojky,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zámená, číslovky, slovesá                                     častice, citoslovcia</a:t>
            </a:r>
          </a:p>
          <a:p>
            <a:pPr marL="0" indent="0">
              <a:lnSpc>
                <a:spcPct val="150000"/>
              </a:lnSpc>
              <a:buNone/>
            </a:pPr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1800" dirty="0" smtClean="0">
              <a:latin typeface="Arial Black" panose="020B0A04020102020204" pitchFamily="34" charset="0"/>
            </a:endParaRPr>
          </a:p>
        </p:txBody>
      </p:sp>
      <p:sp>
        <p:nvSpPr>
          <p:cNvPr id="8" name="Šípka hore, doprava i doľava 7"/>
          <p:cNvSpPr/>
          <p:nvPr/>
        </p:nvSpPr>
        <p:spPr>
          <a:xfrm>
            <a:off x="3786182" y="3714752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6248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44815" cy="1183355"/>
          </a:xfrm>
        </p:spPr>
        <p:txBody>
          <a:bodyPr>
            <a:noAutofit/>
          </a:bodyPr>
          <a:lstStyle/>
          <a:p>
            <a:r>
              <a:rPr lang="sk-SK" altLang="sk-SK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Pomnožné podstatné mená</a:t>
            </a:r>
            <a:endParaRPr lang="sk-SK" dirty="0">
              <a:solidFill>
                <a:schemeClr val="bg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2060848"/>
            <a:ext cx="5601804" cy="35112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Skupina podstatných mien, ktoré tvarom množného čísla pomenúvajú jeden predmet voláme </a:t>
            </a:r>
            <a:r>
              <a:rPr lang="sk-SK" altLang="sk-SK" sz="2000" u="sng" dirty="0">
                <a:latin typeface="Arial" panose="020B0604020202020204" pitchFamily="34" charset="0"/>
                <a:cs typeface="Arial" panose="020B0604020202020204" pitchFamily="34" charset="0"/>
              </a:rPr>
              <a:t>pomnožné podstatné mená: 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plavky, nohavice, tepláky </a:t>
            </a:r>
            <a:endParaRPr lang="sk-SK" altLang="sk-S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k-SK" alt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Pomnožné podstatné mená môžu byť v týchto vzoroch: </a:t>
            </a:r>
            <a:endParaRPr lang="sk-SK" altLang="sk-SK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alt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1. mužské: 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dub, </a:t>
            </a:r>
            <a:r>
              <a:rPr lang="sk-SK" alt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stroj</a:t>
            </a:r>
            <a:endParaRPr lang="sk-SK" alt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2. ženské: 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žena, </a:t>
            </a:r>
            <a:r>
              <a:rPr lang="sk-SK" alt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ulica</a:t>
            </a:r>
            <a:endParaRPr lang="sk-SK" alt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3. stredné: 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mesto, srdce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7" descr="C:\Users\skol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060829"/>
            <a:ext cx="3213564" cy="22256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4682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88668" cy="936105"/>
          </a:xfrm>
        </p:spPr>
        <p:txBody>
          <a:bodyPr>
            <a:noAutofit/>
          </a:bodyPr>
          <a:lstStyle/>
          <a:p>
            <a:r>
              <a:rPr lang="sk-SK" b="1" dirty="0" smtClean="0">
                <a:latin typeface="Arial Black" panose="020B0A04020102020204" pitchFamily="34" charset="0"/>
              </a:rPr>
              <a:t/>
            </a:r>
            <a:br>
              <a:rPr lang="sk-SK" b="1" dirty="0" smtClean="0">
                <a:latin typeface="Arial Black" panose="020B0A04020102020204" pitchFamily="34" charset="0"/>
              </a:rPr>
            </a:br>
            <a:r>
              <a:rPr lang="sk-SK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Prídavné </a:t>
            </a:r>
            <a:r>
              <a:rPr lang="sk-SK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mená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522419"/>
            <a:ext cx="5530366" cy="46212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sk-SK" altLang="sk-SK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alt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Delíme </a:t>
            </a: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ich: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u="sng" dirty="0">
                <a:latin typeface="Arial" panose="020B0604020202020204" pitchFamily="34" charset="0"/>
                <a:cs typeface="Arial" panose="020B0604020202020204" pitchFamily="34" charset="0"/>
              </a:rPr>
              <a:t>Akostné – vzťahové – privlastňovacie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Stupňujú sa v troch stupňoch pravidelne a nepravidelne.</a:t>
            </a:r>
          </a:p>
          <a:p>
            <a:pPr marL="0" indent="0">
              <a:lnSpc>
                <a:spcPct val="150000"/>
              </a:lnSpc>
              <a:buNone/>
            </a:pPr>
            <a:endParaRPr lang="sk-SK" alt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Gramatické </a:t>
            </a: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kategórie: 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rod, číslo, pád + vzor: pekný cudzí, páví, otcov/matkin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7" name="Picture 2" descr="Vektor Veselý smajlík s ok znamení #25389947 | fotobanka Fotky&amp;F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071546"/>
            <a:ext cx="2628900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244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900" dirty="0" smtClean="0">
                <a:solidFill>
                  <a:schemeClr val="tx1">
                    <a:alpha val="50000"/>
                  </a:schemeClr>
                </a:solidFill>
                <a:latin typeface="Arial Black" panose="020B0A04020102020204" pitchFamily="34" charset="0"/>
              </a:rPr>
              <a:t>Zámená</a:t>
            </a:r>
            <a:endParaRPr lang="sk-SK" sz="4900" dirty="0">
              <a:solidFill>
                <a:schemeClr val="tx1">
                  <a:alpha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628800"/>
            <a:ext cx="7488832" cy="44644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altLang="sk-SK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Delíme ich</a:t>
            </a:r>
            <a:r>
              <a:rPr lang="sk-SK" altLang="sk-SK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1</a:t>
            </a:r>
            <a:r>
              <a:rPr lang="sk-SK" altLang="sk-SK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osobné</a:t>
            </a:r>
            <a:r>
              <a:rPr lang="sk-SK" alt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sk-SK" altLang="sk-SK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Základné – </a:t>
            </a:r>
            <a:r>
              <a:rPr lang="sk-SK" altLang="sk-S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ja, ty, on, ona, ono, my, vy, oni...</a:t>
            </a:r>
            <a:endParaRPr lang="sk-SK" altLang="sk-SK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sk-SK" altLang="sk-SK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Privlastňovacie – </a:t>
            </a:r>
            <a:r>
              <a:rPr lang="sk-SK" altLang="sk-S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môj, tvoj, náš, váš, ich, jej</a:t>
            </a:r>
            <a:r>
              <a:rPr lang="sk-SK" altLang="sk-SK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sk-SK" altLang="sk-SK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sk-SK" altLang="sk-SK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k-SK" altLang="sk-SK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Zvratné –</a:t>
            </a:r>
            <a:r>
              <a:rPr lang="sk-SK" altLang="sk-SK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sa, seba, svoj</a:t>
            </a:r>
            <a:r>
              <a:rPr lang="sk-SK" altLang="sk-SK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sk-SK" altLang="sk-SK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Ukazovacie – </a:t>
            </a:r>
            <a:r>
              <a:rPr lang="sk-SK" altLang="sk-S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ten, onen, taký, toľký, onaký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sk-SK" altLang="sk-SK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Opytovacie – </a:t>
            </a:r>
            <a:r>
              <a:rPr lang="sk-SK" altLang="sk-S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kto, aký, ktorý, čí, koľký</a:t>
            </a:r>
            <a:r>
              <a:rPr lang="sk-SK" altLang="sk-SK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sk-SK" altLang="sk-SK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Neurčité – </a:t>
            </a:r>
            <a:r>
              <a:rPr lang="sk-SK" altLang="sk-S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niekto, niečo, nejaký, niektorý, dačo, dakto, ktosi, čosi, niekde, kdesi...</a:t>
            </a:r>
            <a:endParaRPr lang="sk-SK" altLang="sk-SK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Tx/>
              <a:buNone/>
            </a:pPr>
            <a:r>
              <a:rPr lang="sk-SK" altLang="sk-SK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Vymedzovacie</a:t>
            </a:r>
            <a:r>
              <a:rPr lang="sk-SK" altLang="sk-SK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altLang="sk-S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taký istý, iný, inakší, všetci, nikto, žiaden, sám, samý...</a:t>
            </a:r>
            <a:endParaRPr lang="sk-SK" altLang="sk-SK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8434" name="Picture 2" descr="C:\Users\skola\Desktop\stiahnuť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500042"/>
            <a:ext cx="3076575" cy="1485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4971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5"/>
          </a:xfrm>
        </p:spPr>
        <p:txBody>
          <a:bodyPr/>
          <a:lstStyle/>
          <a:p>
            <a:r>
              <a:rPr lang="sk-SK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ČÍSLOVKY</a:t>
            </a:r>
            <a:endParaRPr lang="sk-SK" b="1" dirty="0">
              <a:solidFill>
                <a:schemeClr val="bg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85786" y="642918"/>
            <a:ext cx="7858180" cy="39290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základné (koľko, aký počet)  tri, štyri, štvrtina, veľa, viac, 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zopár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málo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radové (poradie)  druhý, tretí, stý, tisíci, posledný, ostatný...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skupinové (počet v skupine)  jedni, dvoje, oboje, obe, troje, štvoro, desatoro, viacerí, viacero...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druhové (počet druhov)  jednaké, jednako, dvojaké, štvorako, mnohorako... </a:t>
            </a:r>
          </a:p>
          <a:p>
            <a:pPr marL="0" indent="0">
              <a:lnSpc>
                <a:spcPct val="170000"/>
              </a:lnSpc>
              <a:buNone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sk-SK" sz="1200" dirty="0"/>
              <a:t/>
            </a:r>
            <a:br>
              <a:rPr lang="sk-SK" sz="1200" dirty="0"/>
            </a:br>
            <a:endParaRPr lang="sk-SK" sz="1200" dirty="0"/>
          </a:p>
        </p:txBody>
      </p:sp>
      <p:sp>
        <p:nvSpPr>
          <p:cNvPr id="17410" name="AutoShape 2" descr="Transparentné čísla | Nomiland.sk - obchod pre deti a materské ško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7411" name="Picture 3" descr="C:\Users\skola\Desktop\stiahnuť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071942"/>
            <a:ext cx="3413950" cy="2343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3052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908720"/>
            <a:ext cx="5029730" cy="53063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sk-SK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k-SK" sz="55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  <a:t>násobné (násobky, opakovania)  dvakrát, veľakrát, </a:t>
            </a:r>
            <a:r>
              <a:rPr lang="sk-SK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mnohokrát...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k-SK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jeden </a:t>
            </a:r>
            <a: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  <a:t>raz, dva razy, veľa ráz...</a:t>
            </a:r>
            <a:b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  <a:t>štvornásobný, stonásobná, mnohonásobne...</a:t>
            </a:r>
            <a:b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  <a:t>dvojmo, trojmo...</a:t>
            </a:r>
            <a:b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  <a:t>dvojitý, trojitý, štvorito</a:t>
            </a:r>
            <a:r>
              <a:rPr lang="sk-SK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k-SK" sz="5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ĎALEJ ICH DELÍME:</a:t>
            </a:r>
            <a:r>
              <a:rPr lang="sk-SK" sz="5500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55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5500" b="1" dirty="0">
                <a:latin typeface="Arial" panose="020B0604020202020204" pitchFamily="34" charset="0"/>
                <a:cs typeface="Arial" panose="020B0604020202020204" pitchFamily="34" charset="0"/>
              </a:rPr>
              <a:t>určité </a:t>
            </a:r>
            <a:r>
              <a:rPr lang="sk-SK" sz="5500" dirty="0">
                <a:latin typeface="Arial" panose="020B0604020202020204" pitchFamily="34" charset="0"/>
                <a:cs typeface="Arial" panose="020B0604020202020204" pitchFamily="34" charset="0"/>
              </a:rPr>
              <a:t>- vyjadrujú presné číslo </a:t>
            </a:r>
            <a:r>
              <a:rPr lang="sk-SK" altLang="sk-SK" sz="5500" dirty="0">
                <a:latin typeface="Arial" panose="020B0604020202020204" pitchFamily="34" charset="0"/>
                <a:cs typeface="Arial" panose="020B0604020202020204" pitchFamily="34" charset="0"/>
              </a:rPr>
              <a:t>(tri, päťkrát, desaťnásobný, </a:t>
            </a:r>
            <a:r>
              <a:rPr lang="sk-SK" altLang="sk-SK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štvrtina)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k-SK" altLang="sk-SK" sz="55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altLang="sk-SK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eurčité  </a:t>
            </a:r>
            <a:r>
              <a:rPr lang="sk-SK" altLang="sk-SK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- vyjadrujú </a:t>
            </a:r>
            <a:r>
              <a:rPr lang="sk-SK" altLang="sk-SK" sz="5500" dirty="0">
                <a:latin typeface="Arial" panose="020B0604020202020204" pitchFamily="34" charset="0"/>
                <a:cs typeface="Arial" panose="020B0604020202020204" pitchFamily="34" charset="0"/>
              </a:rPr>
              <a:t>počet iba približne (veľa, mnohonásobne, viac </a:t>
            </a:r>
            <a:r>
              <a:rPr lang="sk-SK" altLang="sk-SK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  ráz</a:t>
            </a:r>
            <a:r>
              <a:rPr lang="sk-SK" altLang="sk-SK" sz="5500" dirty="0">
                <a:latin typeface="Arial" panose="020B0604020202020204" pitchFamily="34" charset="0"/>
                <a:cs typeface="Arial" panose="020B0604020202020204" pitchFamily="34" charset="0"/>
              </a:rPr>
              <a:t>, menej) </a:t>
            </a:r>
          </a:p>
          <a:p>
            <a:pPr marL="0" indent="0">
              <a:lnSpc>
                <a:spcPct val="150000"/>
              </a:lnSpc>
              <a:buNone/>
            </a:pPr>
            <a:endParaRPr lang="sk-SK" altLang="sk-SK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k-SK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6388" name="Picture 4" descr="32 Škola ideas | aktivity pre deti, gramotnosť, škôl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86058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0211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4714908" cy="754029"/>
          </a:xfrm>
        </p:spPr>
        <p:txBody>
          <a:bodyPr/>
          <a:lstStyle/>
          <a:p>
            <a:r>
              <a:rPr lang="sk-SK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SLOVESÁ</a:t>
            </a:r>
            <a:endParaRPr lang="sk-SK" b="1" dirty="0">
              <a:solidFill>
                <a:schemeClr val="bg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7224" y="1357298"/>
            <a:ext cx="5857916" cy="42862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sk-SK" altLang="sk-SK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Delíme </a:t>
            </a: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ich: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u="sng" dirty="0">
                <a:latin typeface="Arial" panose="020B0604020202020204" pitchFamily="34" charset="0"/>
                <a:cs typeface="Arial" panose="020B0604020202020204" pitchFamily="34" charset="0"/>
              </a:rPr>
              <a:t>Zvratné 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– nezvratné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u="sng" dirty="0">
                <a:latin typeface="Arial" panose="020B0604020202020204" pitchFamily="34" charset="0"/>
                <a:cs typeface="Arial" panose="020B0604020202020204" pitchFamily="34" charset="0"/>
              </a:rPr>
              <a:t>Činnostné 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– stavové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u="sng" dirty="0">
                <a:latin typeface="Arial" panose="020B0604020202020204" pitchFamily="34" charset="0"/>
                <a:cs typeface="Arial" panose="020B0604020202020204" pitchFamily="34" charset="0"/>
              </a:rPr>
              <a:t>Plnovýznamové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– neplnovýznamové</a:t>
            </a:r>
          </a:p>
          <a:p>
            <a:pPr>
              <a:lnSpc>
                <a:spcPct val="150000"/>
              </a:lnSpc>
            </a:pPr>
            <a:endParaRPr lang="sk-SK" alt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u="sng" dirty="0">
                <a:latin typeface="Arial" panose="020B0604020202020204" pitchFamily="34" charset="0"/>
                <a:cs typeface="Arial" panose="020B0604020202020204" pitchFamily="34" charset="0"/>
              </a:rPr>
              <a:t>Gramatické kategórie: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 číslo, čas, spôsob, vid a </a:t>
            </a:r>
            <a:r>
              <a:rPr lang="sk-SK" alt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slovesný rod</a:t>
            </a:r>
            <a:endParaRPr lang="sk-SK" alt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alt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endParaRPr lang="sk-SK" alt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AutoShape 2" descr="Vektor Sada jednoduchých kreslené školní věci #66218881 | fotobanka  Fotky&amp;F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64" name="AutoShape 4" descr="Vektor Sada jednoduchých kreslené školní věci #66218881 | fotobanka  Fotky&amp;F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5365" name="Picture 5" descr="C:\Users\skola\Desktop\stiahnuť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571480"/>
            <a:ext cx="3431292" cy="2428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806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714356"/>
            <a:ext cx="735811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Otázky a úlohy</a:t>
            </a:r>
          </a:p>
          <a:p>
            <a:pPr marL="514350" indent="-514350">
              <a:buAutoNum type="arabicPeriod"/>
            </a:pPr>
            <a:r>
              <a:rPr lang="sk-SK" dirty="0" smtClean="0"/>
              <a:t>Ktoré slovné druhy patria ku ohybným?</a:t>
            </a:r>
          </a:p>
          <a:p>
            <a:pPr marL="514350" indent="-514350">
              <a:buAutoNum type="arabicPeriod"/>
            </a:pPr>
            <a:r>
              <a:rPr lang="sk-SK" dirty="0" smtClean="0"/>
              <a:t>Ktoré slovné druhy patria ku neohybným?</a:t>
            </a:r>
          </a:p>
          <a:p>
            <a:pPr marL="514350" indent="-514350">
              <a:buAutoNum type="arabicPeriod"/>
            </a:pPr>
            <a:r>
              <a:rPr lang="sk-SK" dirty="0" smtClean="0"/>
              <a:t>Vymenuje tri pomnožné podstatné mená.</a:t>
            </a:r>
          </a:p>
          <a:p>
            <a:pPr marL="514350" indent="-514350">
              <a:buAutoNum type="arabicPeriod"/>
            </a:pPr>
            <a:r>
              <a:rPr lang="sk-SK" dirty="0" smtClean="0"/>
              <a:t>Čo určujeme pri gramatických kategóriách pri prídavných menách?</a:t>
            </a:r>
          </a:p>
          <a:p>
            <a:pPr marL="514350" indent="-514350">
              <a:buAutoNum type="arabicPeriod"/>
            </a:pPr>
            <a:r>
              <a:rPr lang="sk-SK" dirty="0" smtClean="0"/>
              <a:t>Ako delíme zámená?</a:t>
            </a:r>
          </a:p>
          <a:p>
            <a:pPr marL="514350" indent="-514350">
              <a:buAutoNum type="arabicPeriod"/>
            </a:pPr>
            <a:r>
              <a:rPr lang="sk-SK" dirty="0" smtClean="0"/>
              <a:t>Aké gramatické kategórie určujeme pri slovesách?</a:t>
            </a:r>
          </a:p>
          <a:p>
            <a:pPr marL="514350" indent="-514350">
              <a:buAutoNum type="arabicPeriod"/>
            </a:pPr>
            <a:endParaRPr lang="sk-SK" dirty="0" smtClean="0"/>
          </a:p>
          <a:p>
            <a:pPr marL="514350" indent="-514350">
              <a:buAutoNum type="arabicPeriod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22531" name="Picture 3" descr="C:\Users\skola\Desktop\stiahnuť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857628"/>
            <a:ext cx="1704975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428</Words>
  <Application>Microsoft Office PowerPoint</Application>
  <PresentationFormat>Prezentácia na obrazovke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Luxusný</vt:lpstr>
      <vt:lpstr>Snímka 1</vt:lpstr>
      <vt:lpstr>Slovné druhy delíme: </vt:lpstr>
      <vt:lpstr>Pomnožné podstatné mená</vt:lpstr>
      <vt:lpstr> Prídavné mená </vt:lpstr>
      <vt:lpstr>Zámená</vt:lpstr>
      <vt:lpstr>ČÍSLOVKY</vt:lpstr>
      <vt:lpstr>Snímka 7</vt:lpstr>
      <vt:lpstr>SLOVESÁ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Gabika</dc:creator>
  <cp:lastModifiedBy>skola</cp:lastModifiedBy>
  <cp:revision>18</cp:revision>
  <dcterms:created xsi:type="dcterms:W3CDTF">2021-01-19T16:10:07Z</dcterms:created>
  <dcterms:modified xsi:type="dcterms:W3CDTF">2021-12-14T09:09:36Z</dcterms:modified>
</cp:coreProperties>
</file>