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654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50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645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89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9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482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99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90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33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31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733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65841-71C1-4314-ADEF-15206FC7713A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2C57-84F1-44AA-AAD7-7A04F18051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25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76801" y="452529"/>
            <a:ext cx="6435634" cy="3353209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Script MT Bold" panose="03040602040607080904" pitchFamily="66" charset="0"/>
              </a:rPr>
              <a:t>Pavol Országh Hviezdoslav</a:t>
            </a:r>
            <a:br>
              <a:rPr lang="sk-SK" b="1" dirty="0" smtClean="0">
                <a:latin typeface="Script MT Bold" panose="03040602040607080904" pitchFamily="66" charset="0"/>
              </a:rPr>
            </a:br>
            <a:r>
              <a:rPr lang="sk-SK" b="1" dirty="0" smtClean="0">
                <a:latin typeface="Script MT Bold" panose="03040602040607080904" pitchFamily="66" charset="0"/>
              </a:rPr>
              <a:t/>
            </a:r>
            <a:br>
              <a:rPr lang="sk-SK" b="1" dirty="0" smtClean="0">
                <a:latin typeface="Script MT Bold" panose="03040602040607080904" pitchFamily="66" charset="0"/>
              </a:rPr>
            </a:br>
            <a:r>
              <a:rPr lang="sk-SK" b="1" dirty="0" smtClean="0">
                <a:latin typeface="Script MT Bold" panose="03040602040607080904" pitchFamily="66" charset="0"/>
              </a:rPr>
              <a:t>Krvavé sonety</a:t>
            </a:r>
            <a:endParaRPr lang="sk-SK" b="1" dirty="0">
              <a:latin typeface="Script MT Bold" panose="030406020406070809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899" y="5653050"/>
            <a:ext cx="4786745" cy="1060069"/>
          </a:xfrm>
        </p:spPr>
        <p:txBody>
          <a:bodyPr/>
          <a:lstStyle/>
          <a:p>
            <a:r>
              <a:rPr lang="sk-SK" dirty="0" smtClean="0">
                <a:latin typeface="Arial Rounded MT Bold" panose="020F0704030504030204" pitchFamily="34" charset="0"/>
              </a:rPr>
              <a:t>SJ, 9. ročník,</a:t>
            </a:r>
          </a:p>
          <a:p>
            <a:r>
              <a:rPr lang="sk-SK" sz="2000" dirty="0" smtClean="0">
                <a:latin typeface="Arial Rounded MT Bold" panose="020F0704030504030204" pitchFamily="34" charset="0"/>
              </a:rPr>
              <a:t>Mgr. A. </a:t>
            </a:r>
            <a:r>
              <a:rPr lang="sk-SK" sz="2000" dirty="0" err="1" smtClean="0">
                <a:latin typeface="Arial Rounded MT Bold" panose="020F0704030504030204" pitchFamily="34" charset="0"/>
              </a:rPr>
              <a:t>Tutokyová</a:t>
            </a:r>
            <a:endParaRPr lang="sk-SK" sz="2000" dirty="0">
              <a:latin typeface="Arial Rounded MT Bold" panose="020F070403050403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5" y="452529"/>
            <a:ext cx="3820371" cy="57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7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4855" y="654626"/>
            <a:ext cx="11294918" cy="344709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Pavol Országh Hviezdoslav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(* 2. február 1849, Vyšný Kubín – † 8. november 1921, Dolný Kubín)</a:t>
            </a:r>
          </a:p>
          <a:p>
            <a:pPr algn="just"/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 slovenský básnik, dramatik, spisovateľ, prekladateľ, právnik.</a:t>
            </a:r>
          </a:p>
          <a:p>
            <a:pPr algn="ctr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Patrí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najväčším básnikom a spisovateľom v našej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literatúre.</a:t>
            </a:r>
          </a:p>
          <a:p>
            <a:pPr algn="ctr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 prvej vlny slovenského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realizmu.</a:t>
            </a:r>
          </a:p>
          <a:p>
            <a:pPr algn="ctr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000">
            <a:off x="8068191" y="3639786"/>
            <a:ext cx="2347641" cy="305193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258" y="3592976"/>
            <a:ext cx="2318589" cy="314555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60000">
            <a:off x="1741807" y="3676002"/>
            <a:ext cx="2352756" cy="297950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799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03662" y="114300"/>
            <a:ext cx="10075720" cy="6801862"/>
          </a:xfrm>
          <a:prstGeom prst="rect">
            <a:avLst/>
          </a:prstGeom>
          <a:noFill/>
          <a:effectLst>
            <a:outerShdw blurRad="38100" dist="152400" dir="4920000" sx="187000" sy="187000" algn="r" rotWithShape="0">
              <a:schemeClr val="bg1">
                <a:alpha val="24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</a:p>
          <a:p>
            <a:pPr algn="ctr"/>
            <a:endParaRPr lang="sk-SK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ísal </a:t>
            </a:r>
            <a:r>
              <a:rPr lang="sk-SK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lyriku, epiku i drámu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prekladal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(napr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W. Shakespeare : Hamlet, Goethe: </a:t>
            </a:r>
            <a:r>
              <a:rPr lang="sk-SK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Faust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2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Lyrika</a:t>
            </a:r>
            <a:r>
              <a:rPr lang="sk-SK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k-SK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Sonety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Letorosty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, II. , III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Prechádzky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jarom</a:t>
            </a: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Prechádzky letom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Stesky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Žalmy a hymny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Dozvuky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Krvavé sonety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Epika :</a:t>
            </a:r>
            <a:r>
              <a:rPr lang="sk-SK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Hájnikova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epicko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lyrická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skladba,</a:t>
            </a:r>
          </a:p>
          <a:p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Ežo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Vlkolinský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lyricko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epická skladba 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Gábor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Vlkolinský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lyricko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epická skladba</a:t>
            </a:r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Dráma:</a:t>
            </a:r>
            <a:r>
              <a:rPr lang="pt-B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Herodes a Herodias – tragédia s biblickým námetom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64" y="1676461"/>
            <a:ext cx="2836718" cy="2461749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  <a:effectLst>
            <a:glow rad="63500">
              <a:schemeClr val="bg1">
                <a:alpha val="40000"/>
              </a:schemeClr>
            </a:glow>
            <a:outerShdw blurRad="698500" dist="38100" dir="10800000" sx="101000" sy="101000" algn="r" rotWithShape="0">
              <a:srgbClr val="00B0F0">
                <a:alpha val="40000"/>
              </a:srgbClr>
            </a:outerShdw>
            <a:softEdge rad="50800"/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982" y="2193313"/>
            <a:ext cx="2444912" cy="4284648"/>
          </a:xfrm>
          <a:prstGeom prst="rect">
            <a:avLst/>
          </a:prstGeom>
          <a:effectLst>
            <a:outerShdw blurRad="787400" dist="241300" dir="2700000" algn="tl" rotWithShape="0">
              <a:srgbClr val="00B0F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383702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61109" y="597455"/>
            <a:ext cx="700347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O. Hviezdoslav - Krvavé sonety </a:t>
            </a:r>
          </a:p>
          <a:p>
            <a:endParaRPr lang="sk-SK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obdobie slovenského literárneho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realizmu</a:t>
            </a:r>
          </a:p>
          <a:p>
            <a:endParaRPr lang="sk-SK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Lit. druh: lyrika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Lit. forma: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k-SK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yrická skladba - sonet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Téma: </a:t>
            </a:r>
            <a:r>
              <a:rPr lang="pl-PL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 </a:t>
            </a:r>
            <a:r>
              <a:rPr 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vojny a jej ničivých </a:t>
            </a:r>
            <a:r>
              <a:rPr lang="pl-PL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dôsledkov</a:t>
            </a:r>
            <a:endParaRPr lang="sk-SK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Hl. myšlienka: krutosť a nezmyselnosť vojny a zabíjania, zdôrazňuje právo všetkých ľudí na pokojný život a slobodu</a:t>
            </a:r>
          </a:p>
          <a:p>
            <a:endParaRPr lang="sk-SK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solidFill>
                <a:srgbClr val="0070C0"/>
              </a:solidFill>
              <a:effectLst/>
            </a:endParaRPr>
          </a:p>
          <a:p>
            <a:endParaRPr lang="sk-SK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solidFill>
                <a:srgbClr val="0070C0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764" y="0"/>
            <a:ext cx="4465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18310" y="290946"/>
            <a:ext cx="87179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Kompozícia:</a:t>
            </a:r>
          </a:p>
          <a:p>
            <a:endParaRPr lang="sk-SK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Dielo tvorí 32 sonetov (sonet – lyrický útvar zo 14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veršov, u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Hviezdoslava má usporiadanie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4-4-6 -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 sa zo 4, 4 a 6 veršov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časté veršové presahy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rýmová schéma ABBA – obkročný rým,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 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jambické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stopy, 10 – 11 slabičný verš,</a:t>
            </a: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jednotlivých sonetoch sú rozpracované nasledovné motívy: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spev o krvi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obraz vojny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obžaloba ľudstva a kresťanstva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hľadanie vinníka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úvaha o mieri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Slovanstvo a Slováci</a:t>
            </a:r>
          </a:p>
          <a:p>
            <a:r>
              <a:rPr lang="sk-S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privolávanie mieru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0000">
            <a:off x="9013719" y="2441759"/>
            <a:ext cx="2552700" cy="36099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3116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dvoma protiľahlými odstrihnutými rohmi 4"/>
          <p:cNvSpPr/>
          <p:nvPr/>
        </p:nvSpPr>
        <p:spPr>
          <a:xfrm>
            <a:off x="1999211" y="461554"/>
            <a:ext cx="8900160" cy="3265715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966355" y="374072"/>
            <a:ext cx="4935681" cy="231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2784763" y="605181"/>
            <a:ext cx="71073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Čo je to SONET?</a:t>
            </a:r>
          </a:p>
          <a:p>
            <a:endParaRPr lang="sk-SK" sz="2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Sonet je lyrická básnická forma, v preklade </a:t>
            </a:r>
            <a:r>
              <a:rPr lang="sk-SK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sonetto</a:t>
            </a:r>
            <a:r>
              <a:rPr lang="sk-SK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znamená jemný zvuk. Preto sonet nazývame aj znelka. Je to veršový útvar skladajúci sa zo 14 veršov, rozčlenených do dvoch štvorverší a do dvoch </a:t>
            </a:r>
            <a:r>
              <a:rPr lang="sk-SK" sz="24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trojverší</a:t>
            </a:r>
            <a:r>
              <a:rPr lang="sk-SK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 básne je výrazná </a:t>
            </a:r>
            <a:r>
              <a:rPr lang="sk-SK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pointa.</a:t>
            </a:r>
            <a:endParaRPr lang="sk-SK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666" y="4098348"/>
            <a:ext cx="2381250" cy="23812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54058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70117" y="217440"/>
            <a:ext cx="5039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básne:</a:t>
            </a:r>
          </a:p>
          <a:p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 oboril sa na 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 </a:t>
            </a:r>
          </a:p>
          <a:p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úmyslom vraždy, s besom </a:t>
            </a:r>
            <a:r>
              <a:rPr lang="sk-SK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skaziteľa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Kres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spráskal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pušiek, zahrmeli delá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stene, piští vzduch, </a:t>
            </a:r>
            <a:r>
              <a:rPr lang="sk-SK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rvú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vlny 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vôd.“</a:t>
            </a:r>
            <a:endParaRPr lang="sk-SK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839691" y="2543181"/>
            <a:ext cx="5288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„– </a:t>
            </a:r>
            <a:r>
              <a:rPr lang="sk-SK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Ó, vráť sa skoro, mieru milený</a:t>
            </a:r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Zavítaj </a:t>
            </a:r>
            <a:r>
              <a:rPr lang="sk-SK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ratolesťou </a:t>
            </a:r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olivovou</a:t>
            </a:r>
          </a:p>
          <a:p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nám zdravím, veselím i </a:t>
            </a:r>
            <a:r>
              <a:rPr lang="sk-SK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chôvou</a:t>
            </a:r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snažení ostňom, kovom v </a:t>
            </a:r>
            <a:r>
              <a:rPr lang="sk-SK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rameni</a:t>
            </a:r>
            <a:r>
              <a:rPr lang="sk-SK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!“</a:t>
            </a:r>
            <a:endParaRPr lang="sk-SK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s dvoma protiľahlými odstrihnutými rohmi 4"/>
          <p:cNvSpPr/>
          <p:nvPr/>
        </p:nvSpPr>
        <p:spPr>
          <a:xfrm>
            <a:off x="716973" y="4609853"/>
            <a:ext cx="11110480" cy="1661993"/>
          </a:xfrm>
          <a:prstGeom prst="snip2DiagRect">
            <a:avLst>
              <a:gd name="adj1" fmla="val 38709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716973" y="4609853"/>
            <a:ext cx="11110480" cy="1661993"/>
          </a:xfrm>
          <a:prstGeom prst="rect">
            <a:avLst/>
          </a:prstGeom>
          <a:solidFill>
            <a:schemeClr val="accent5">
              <a:alpha val="4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toľko zvláštnych slov?</a:t>
            </a:r>
          </a:p>
          <a:p>
            <a:pPr algn="ctr"/>
            <a:r>
              <a:rPr lang="sk-SK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Hviezdoslavovo </a:t>
            </a:r>
            <a:r>
              <a:rPr lang="sk-SK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dielo sa rodilo v čase konštituovania spisovnej slovenčiny, v čase, keď mu </a:t>
            </a:r>
            <a:r>
              <a:rPr lang="sk-SK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nedostačovali existujúce slová. </a:t>
            </a:r>
            <a:r>
              <a:rPr lang="sk-SK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tak </a:t>
            </a:r>
            <a:r>
              <a:rPr lang="sk-SK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básnik hľadal </a:t>
            </a:r>
            <a:r>
              <a:rPr lang="sk-SK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v dialektoch, v cudzích jazykoch, tvoril nové </a:t>
            </a:r>
            <a:r>
              <a:rPr lang="sk-SK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slová, vlastné novotvary, archaizmy, </a:t>
            </a:r>
            <a:r>
              <a:rPr lang="sk-SK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biblizmy</a:t>
            </a:r>
            <a:r>
              <a:rPr lang="sk-SK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vlastné mená rôznych </a:t>
            </a:r>
            <a:r>
              <a:rPr lang="sk-SK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postáv.</a:t>
            </a:r>
            <a:endParaRPr lang="sk-SK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477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34" y="145354"/>
            <a:ext cx="4672002" cy="606298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4759037" y="6384158"/>
            <a:ext cx="289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Pamätná tabuľa v Prešove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603" y="971141"/>
            <a:ext cx="3124471" cy="416832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323841" y="5434446"/>
            <a:ext cx="248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Hviezdoslavovo námestie v Bratislave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85" y="1092682"/>
            <a:ext cx="2992582" cy="4046787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405245" y="5382491"/>
            <a:ext cx="2722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Hviezdoslavova busta v Maďarsku v meste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Kiskőrös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95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299</Words>
  <Application>Microsoft Office PowerPoint</Application>
  <PresentationFormat>Širokouhlá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Script MT Bold</vt:lpstr>
      <vt:lpstr>Times New Roman</vt:lpstr>
      <vt:lpstr>Motív balíka Office</vt:lpstr>
      <vt:lpstr>Pavol Országh Hviezdoslav  Krvavé sonety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Pavol Országh Hviezdoslav  Krvavé sonety</dc:title>
  <dc:creator>Antónia</dc:creator>
  <cp:lastModifiedBy>Antónia</cp:lastModifiedBy>
  <cp:revision>23</cp:revision>
  <dcterms:created xsi:type="dcterms:W3CDTF">2021-02-04T21:18:18Z</dcterms:created>
  <dcterms:modified xsi:type="dcterms:W3CDTF">2021-02-05T08:45:42Z</dcterms:modified>
</cp:coreProperties>
</file>