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1" r:id="rId4"/>
    <p:sldId id="266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60" r:id="rId13"/>
    <p:sldId id="265" r:id="rId14"/>
    <p:sldId id="263" r:id="rId15"/>
    <p:sldId id="259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sWli5KH6x5JMnNEPlZxU+w==" hashData="14d7MiySgY9ratZ/MEQbZ6yK/K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4A01AD-11FB-4FE5-8714-C0EDDB537B6B}" type="datetimeFigureOut">
              <a:rPr lang="sk-SK"/>
              <a:pPr>
                <a:defRPr/>
              </a:pPr>
              <a:t>14.12.2015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331243-D05D-4628-860C-8AA6207C81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9A4D-5200-4D06-8EB3-E350B8AE602D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AAF3-40D6-4197-8D4D-E84CA9841D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2A2A-92FD-4CBA-AB77-671BBE3E9067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84F9-B0A7-45EE-80CA-EF3332DC44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8EED-2B05-49B1-9AEB-6C72C0199FE2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5DFA-B523-4336-8731-C595ADBAE2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380C-8EC4-485C-B16E-641CCBFF0AA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DB5C-3345-4ECA-B943-3CEEFCCC56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CD76-7BC7-4C56-B225-7D2DD6507DB0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25AE-266A-4A53-8336-0F2554138A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6F14-8E48-43C0-8648-695EEE92441B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B3E2-968C-4C97-B51D-F552FE2893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6A9-7E77-494B-AC81-BE53E388AE02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9DBB-2D27-447E-B409-C89AFB580A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075D-22F2-45FC-A75B-0E029CC712AE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AC7-82D9-4F44-9BDD-4EC97539E5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D18C-FC43-4D91-928F-6483072CBC66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5FD6-1FEA-4F1A-A7F3-CCEF693D30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DE3D-1EFD-4C99-B921-E4198E9B3C16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21B1-4E19-448B-90F3-8D2A1D5C97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A557-6ECB-4F61-8CCF-122A3C30BE3D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5822-ABEA-42FB-8FB8-5AD78F99E9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059D8-03D3-430C-B2F9-0964ED4E356A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F7709-9AF9-4CCE-98B5-C66D613F80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AiyOItY-Y" TargetMode="External"/><Relationship Id="rId2" Type="http://schemas.openxmlformats.org/officeDocument/2006/relationships/hyperlink" Target="https://www.youtube.com/watch?v=k5etrWdIY6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jIb2ZWFHm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18712140153546701/" TargetMode="External"/><Relationship Id="rId2" Type="http://schemas.openxmlformats.org/officeDocument/2006/relationships/hyperlink" Target="https://cdn-jr.brainpop.com/topics/pointslinessegmentsrays/motw_graphic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nadpis 2"/>
          <p:cNvSpPr>
            <a:spLocks noGrp="1"/>
          </p:cNvSpPr>
          <p:nvPr>
            <p:ph type="subTitle" idx="4294967295"/>
          </p:nvPr>
        </p:nvSpPr>
        <p:spPr>
          <a:xfrm>
            <a:off x="2143125" y="6172200"/>
            <a:ext cx="6400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Autor: Mgr. Danka Spišáková</a:t>
            </a:r>
          </a:p>
        </p:txBody>
      </p:sp>
      <p:sp>
        <p:nvSpPr>
          <p:cNvPr id="4" name="Obdĺžnik 3"/>
          <p:cNvSpPr/>
          <p:nvPr/>
        </p:nvSpPr>
        <p:spPr>
          <a:xfrm>
            <a:off x="214282" y="1357298"/>
            <a:ext cx="878687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+mn-cs"/>
              </a:rPr>
              <a:t>Bod, priamka, úsečka</a:t>
            </a:r>
          </a:p>
        </p:txBody>
      </p:sp>
      <p:sp>
        <p:nvSpPr>
          <p:cNvPr id="5" name="Tlačidlo akcie: Dopredu alebo Ďalej 4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5ABD56-7A7F-4F40-9FA2-88B4C2925F2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ĺžnik 1"/>
          <p:cNvSpPr>
            <a:spLocks noChangeArrowheads="1"/>
          </p:cNvSpPr>
          <p:nvPr/>
        </p:nvSpPr>
        <p:spPr bwMode="auto">
          <a:xfrm>
            <a:off x="179388" y="188913"/>
            <a:ext cx="89646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6. Narysuj priamku m. Vyznač na nej úsečku AB.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 Vyznač bod S, ktorý leží na priamke m, ale neleží 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 na úsečke AB.</a:t>
            </a:r>
          </a:p>
        </p:txBody>
      </p:sp>
      <p:cxnSp>
        <p:nvCxnSpPr>
          <p:cNvPr id="3" name="Rovná spojnica 2"/>
          <p:cNvCxnSpPr/>
          <p:nvPr/>
        </p:nvCxnSpPr>
        <p:spPr>
          <a:xfrm>
            <a:off x="1908175" y="3860800"/>
            <a:ext cx="5327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7020272" y="4005064"/>
            <a:ext cx="5261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m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123728" y="3068960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148064" y="3068960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B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2339975" y="37163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5364163" y="37163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084168" y="3068960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S</a:t>
            </a:r>
          </a:p>
        </p:txBody>
      </p:sp>
      <p:cxnSp>
        <p:nvCxnSpPr>
          <p:cNvPr id="13" name="Rovná spojnica 12"/>
          <p:cNvCxnSpPr/>
          <p:nvPr/>
        </p:nvCxnSpPr>
        <p:spPr>
          <a:xfrm>
            <a:off x="6300788" y="37163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lačidlo akcie: Dopredu alebo Ďalej 13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968263-5C9B-414B-8EB5-5E11DA936C51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ĺžnik 1"/>
          <p:cNvSpPr>
            <a:spLocks noChangeArrowheads="1"/>
          </p:cNvSpPr>
          <p:nvPr/>
        </p:nvSpPr>
        <p:spPr bwMode="auto">
          <a:xfrm>
            <a:off x="323850" y="260350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8. Narysuj úsečku RU. Narysuj priamku h.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Vyznač bod C, ktorý neleží na priamke.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Vyznač bod K, ktorý leží na úsečke. </a:t>
            </a:r>
          </a:p>
        </p:txBody>
      </p:sp>
      <p:cxnSp>
        <p:nvCxnSpPr>
          <p:cNvPr id="3" name="Rovná spojnica 2"/>
          <p:cNvCxnSpPr/>
          <p:nvPr/>
        </p:nvCxnSpPr>
        <p:spPr>
          <a:xfrm>
            <a:off x="1692275" y="28527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5364163" y="28527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476375" y="32131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00206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5148263" y="3141663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00206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7" name="Line 56"/>
          <p:cNvSpPr>
            <a:spLocks noChangeShapeType="1"/>
          </p:cNvSpPr>
          <p:nvPr/>
        </p:nvSpPr>
        <p:spPr bwMode="auto">
          <a:xfrm>
            <a:off x="1692275" y="2997200"/>
            <a:ext cx="3673475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8" name="Rovná spojnica 7"/>
          <p:cNvCxnSpPr/>
          <p:nvPr/>
        </p:nvCxnSpPr>
        <p:spPr>
          <a:xfrm>
            <a:off x="1547813" y="4437063"/>
            <a:ext cx="53276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3348038" y="28527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588224" y="4509120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131840" y="5301208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059832" y="573325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132138" y="32131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00206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14" name="Tlačidlo akcie: Dopredu alebo Ďalej 13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7A8F3F-8325-4942-9DEA-EC7EB742E5E0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ĺžnik 1"/>
          <p:cNvSpPr>
            <a:spLocks noChangeArrowheads="1"/>
          </p:cNvSpPr>
          <p:nvPr/>
        </p:nvSpPr>
        <p:spPr bwMode="auto">
          <a:xfrm>
            <a:off x="611188" y="1125538"/>
            <a:ext cx="77771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latin typeface="Calibri" pitchFamily="34" charset="0"/>
                <a:hlinkClick r:id="rId2"/>
              </a:rPr>
              <a:t>https://www.youtube.com/watch?v=k5etrWdIY6o</a:t>
            </a:r>
            <a:r>
              <a:rPr lang="sk-SK" dirty="0">
                <a:latin typeface="Calibri" pitchFamily="34" charset="0"/>
              </a:rPr>
              <a:t> - </a:t>
            </a:r>
            <a:r>
              <a:rPr lang="en-US" dirty="0">
                <a:latin typeface="Calibri" pitchFamily="34" charset="0"/>
              </a:rPr>
              <a:t>Math Antics - Points, Lines, &amp; Planes</a:t>
            </a:r>
            <a:endParaRPr lang="sk-SK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hlinkClick r:id="rId3"/>
              </a:rPr>
              <a:t>https://www.youtube.com/watch?v=GAAiyOItY-Y</a:t>
            </a:r>
            <a:r>
              <a:rPr lang="sk-SK" dirty="0">
                <a:latin typeface="Calibri" pitchFamily="34" charset="0"/>
              </a:rPr>
              <a:t> - </a:t>
            </a:r>
            <a:r>
              <a:rPr lang="en-US" dirty="0">
                <a:latin typeface="Calibri" pitchFamily="34" charset="0"/>
              </a:rPr>
              <a:t>Sing </a:t>
            </a:r>
            <a:r>
              <a:rPr lang="en-US" dirty="0" err="1">
                <a:latin typeface="Calibri" pitchFamily="34" charset="0"/>
              </a:rPr>
              <a:t>Maths</a:t>
            </a:r>
            <a:r>
              <a:rPr lang="en-US" dirty="0">
                <a:latin typeface="Calibri" pitchFamily="34" charset="0"/>
              </a:rPr>
              <a:t> Song to Learn Mathematics - Points, Lines, Line Segments and Rays</a:t>
            </a:r>
            <a:endParaRPr lang="sk-SK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+mn-lt"/>
                <a:hlinkClick r:id="rId4"/>
              </a:rPr>
              <a:t>https://www.youtube.com/watch?v=4jIb2ZWFHm0</a:t>
            </a:r>
            <a:r>
              <a:rPr lang="sk-SK" dirty="0">
                <a:latin typeface="+mn-lt"/>
              </a:rPr>
              <a:t> - </a:t>
            </a:r>
            <a:r>
              <a:rPr lang="en-US" dirty="0">
                <a:latin typeface="+mn-lt"/>
              </a:rPr>
              <a:t>Line Segments, Lines, and Rays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sk-SK" dirty="0">
              <a:latin typeface="Calibri" pitchFamily="34" charset="0"/>
            </a:endParaRPr>
          </a:p>
        </p:txBody>
      </p:sp>
      <p:sp>
        <p:nvSpPr>
          <p:cNvPr id="13315" name="BlokTextu 2"/>
          <p:cNvSpPr txBox="1">
            <a:spLocks noChangeArrowheads="1"/>
          </p:cNvSpPr>
          <p:nvPr/>
        </p:nvSpPr>
        <p:spPr bwMode="auto">
          <a:xfrm>
            <a:off x="3419475" y="333375"/>
            <a:ext cx="1400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/>
              <a:t>VIDEO:</a:t>
            </a:r>
          </a:p>
        </p:txBody>
      </p:sp>
      <p:sp>
        <p:nvSpPr>
          <p:cNvPr id="4" name="Tlačidlo akcie: Dopredu alebo Ďalej 3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41836B-B514-4CDD-A9BA-2B07B74DA3A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1"/>
          <p:cNvSpPr txBox="1">
            <a:spLocks noChangeArrowheads="1"/>
          </p:cNvSpPr>
          <p:nvPr/>
        </p:nvSpPr>
        <p:spPr bwMode="auto">
          <a:xfrm>
            <a:off x="1357313" y="142875"/>
            <a:ext cx="193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solidFill>
                  <a:srgbClr val="FF0000"/>
                </a:solidFill>
              </a:rPr>
              <a:t>AKTIVITA:</a:t>
            </a:r>
          </a:p>
        </p:txBody>
      </p:sp>
      <p:sp>
        <p:nvSpPr>
          <p:cNvPr id="14339" name="Obdĺžnik 2"/>
          <p:cNvSpPr>
            <a:spLocks noChangeArrowheads="1"/>
          </p:cNvSpPr>
          <p:nvPr/>
        </p:nvSpPr>
        <p:spPr bwMode="auto">
          <a:xfrm>
            <a:off x="428625" y="785813"/>
            <a:ext cx="828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latin typeface="Calibri" pitchFamily="34" charset="0"/>
              </a:rPr>
              <a:t>Skúste konkrétne  vytvoriť z predmetov okolo seba bod, priamku, úsečku. </a:t>
            </a:r>
          </a:p>
        </p:txBody>
      </p:sp>
      <p:sp>
        <p:nvSpPr>
          <p:cNvPr id="14340" name="Obdĺžnik 2"/>
          <p:cNvSpPr>
            <a:spLocks noChangeArrowheads="1"/>
          </p:cNvSpPr>
          <p:nvPr/>
        </p:nvSpPr>
        <p:spPr bwMode="auto">
          <a:xfrm>
            <a:off x="500063" y="2000250"/>
            <a:ext cx="8072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latin typeface="Calibri" pitchFamily="34" charset="0"/>
              </a:rPr>
              <a:t>Skúste doma vytvoriť z predmetov okolo seba bod, priamku, úsečku. Môžete využiť šparátko, penové cukríky, ... </a:t>
            </a:r>
          </a:p>
        </p:txBody>
      </p:sp>
      <p:pic>
        <p:nvPicPr>
          <p:cNvPr id="14341" name="Picture 2" descr="This is a hands on activity for students to be involved concretely in creating a point, line, line segment and ray. All you need are tooth picks, a triangular shaped candy such as candy corn or watermelon slices and mini marshmallows.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147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AAF15D-2FB1-4CA6-8079-F83FBBDD2ADC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lokTextu 4"/>
          <p:cNvSpPr txBox="1">
            <a:spLocks noChangeArrowheads="1"/>
          </p:cNvSpPr>
          <p:nvPr/>
        </p:nvSpPr>
        <p:spPr bwMode="auto">
          <a:xfrm>
            <a:off x="1357313" y="142875"/>
            <a:ext cx="599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solidFill>
                  <a:srgbClr val="FF0000"/>
                </a:solidFill>
              </a:rPr>
              <a:t>GEOMETRIA V REÁLNOM ŽIVOTE</a:t>
            </a:r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57188" y="857250"/>
          <a:ext cx="8286750" cy="471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859999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solidFill>
                            <a:srgbClr val="002060"/>
                          </a:solidFill>
                        </a:rPr>
                        <a:t>BOD</a:t>
                      </a:r>
                      <a:endParaRPr lang="sk-SK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solidFill>
                            <a:srgbClr val="002060"/>
                          </a:solidFill>
                        </a:rPr>
                        <a:t>PRIAMKA</a:t>
                      </a:r>
                      <a:endParaRPr lang="sk-SK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solidFill>
                            <a:srgbClr val="002060"/>
                          </a:solidFill>
                        </a:rPr>
                        <a:t>ÚSEČKA</a:t>
                      </a:r>
                      <a:endParaRPr lang="sk-SK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70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428625" y="1785938"/>
            <a:ext cx="19288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magnet</a:t>
            </a:r>
          </a:p>
          <a:p>
            <a:endParaRPr lang="sk-SK"/>
          </a:p>
        </p:txBody>
      </p:sp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285750" y="2357438"/>
            <a:ext cx="30718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uzáver na fľašu</a:t>
            </a:r>
          </a:p>
          <a:p>
            <a:endParaRPr lang="sk-SK"/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357188" y="2928938"/>
            <a:ext cx="3071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pripináčik</a:t>
            </a:r>
          </a:p>
          <a:p>
            <a:endParaRPr lang="sk-SK"/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357188" y="3500438"/>
            <a:ext cx="3071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tlačidlo</a:t>
            </a:r>
          </a:p>
          <a:p>
            <a:endParaRPr lang="sk-SK"/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357188" y="40005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hrot</a:t>
            </a:r>
          </a:p>
          <a:p>
            <a:endParaRPr lang="sk-SK"/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357188" y="45720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tŕň</a:t>
            </a:r>
          </a:p>
          <a:p>
            <a:endParaRPr lang="sk-SK"/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357188" y="51435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bodka vo vete</a:t>
            </a:r>
          </a:p>
          <a:p>
            <a:endParaRPr lang="sk-SK"/>
          </a:p>
        </p:txBody>
      </p:sp>
      <p:sp>
        <p:nvSpPr>
          <p:cNvPr id="14" name="BlokTextu 13"/>
          <p:cNvSpPr txBox="1">
            <a:spLocks noChangeArrowheads="1"/>
          </p:cNvSpPr>
          <p:nvPr/>
        </p:nvSpPr>
        <p:spPr bwMode="auto">
          <a:xfrm>
            <a:off x="3143250" y="1714500"/>
            <a:ext cx="1928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cesta</a:t>
            </a:r>
          </a:p>
          <a:p>
            <a:endParaRPr lang="sk-SK"/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3000375" y="2286000"/>
            <a:ext cx="3071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koľajnice</a:t>
            </a:r>
          </a:p>
          <a:p>
            <a:endParaRPr lang="sk-SK"/>
          </a:p>
        </p:txBody>
      </p:sp>
      <p:sp>
        <p:nvSpPr>
          <p:cNvPr id="16" name="BlokTextu 15"/>
          <p:cNvSpPr txBox="1">
            <a:spLocks noChangeArrowheads="1"/>
          </p:cNvSpPr>
          <p:nvPr/>
        </p:nvSpPr>
        <p:spPr bwMode="auto">
          <a:xfrm>
            <a:off x="3071813" y="28575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elektrické drôty</a:t>
            </a:r>
          </a:p>
          <a:p>
            <a:endParaRPr lang="sk-SK"/>
          </a:p>
        </p:txBody>
      </p:sp>
      <p:sp>
        <p:nvSpPr>
          <p:cNvPr id="17" name="BlokTextu 16"/>
          <p:cNvSpPr txBox="1">
            <a:spLocks noChangeArrowheads="1"/>
          </p:cNvSpPr>
          <p:nvPr/>
        </p:nvSpPr>
        <p:spPr bwMode="auto">
          <a:xfrm>
            <a:off x="3071813" y="34290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povraz</a:t>
            </a:r>
          </a:p>
          <a:p>
            <a:endParaRPr lang="sk-SK"/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6000750" y="1714500"/>
            <a:ext cx="1928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ceruzka</a:t>
            </a:r>
          </a:p>
          <a:p>
            <a:endParaRPr lang="sk-SK"/>
          </a:p>
        </p:txBody>
      </p:sp>
      <p:sp>
        <p:nvSpPr>
          <p:cNvPr id="22" name="BlokTextu 21"/>
          <p:cNvSpPr txBox="1">
            <a:spLocks noChangeArrowheads="1"/>
          </p:cNvSpPr>
          <p:nvPr/>
        </p:nvSpPr>
        <p:spPr bwMode="auto">
          <a:xfrm>
            <a:off x="5857875" y="2286000"/>
            <a:ext cx="3071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pero</a:t>
            </a:r>
          </a:p>
          <a:p>
            <a:endParaRPr lang="sk-SK"/>
          </a:p>
        </p:txBody>
      </p:sp>
      <p:sp>
        <p:nvSpPr>
          <p:cNvPr id="23" name="BlokTextu 22"/>
          <p:cNvSpPr txBox="1">
            <a:spLocks noChangeArrowheads="1"/>
          </p:cNvSpPr>
          <p:nvPr/>
        </p:nvSpPr>
        <p:spPr bwMode="auto">
          <a:xfrm>
            <a:off x="5929313" y="28575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žalúzie</a:t>
            </a:r>
          </a:p>
          <a:p>
            <a:endParaRPr lang="sk-SK"/>
          </a:p>
        </p:txBody>
      </p:sp>
      <p:sp>
        <p:nvSpPr>
          <p:cNvPr id="24" name="BlokTextu 23"/>
          <p:cNvSpPr txBox="1">
            <a:spLocks noChangeArrowheads="1"/>
          </p:cNvSpPr>
          <p:nvPr/>
        </p:nvSpPr>
        <p:spPr bwMode="auto">
          <a:xfrm>
            <a:off x="5929313" y="3429000"/>
            <a:ext cx="3071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okraje papiera</a:t>
            </a:r>
          </a:p>
          <a:p>
            <a:endParaRPr lang="sk-SK"/>
          </a:p>
        </p:txBody>
      </p:sp>
      <p:sp>
        <p:nvSpPr>
          <p:cNvPr id="25" name="BlokTextu 24"/>
          <p:cNvSpPr txBox="1">
            <a:spLocks noChangeArrowheads="1"/>
          </p:cNvSpPr>
          <p:nvPr/>
        </p:nvSpPr>
        <p:spPr bwMode="auto">
          <a:xfrm>
            <a:off x="5929313" y="3929063"/>
            <a:ext cx="3071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nohy človeka</a:t>
            </a:r>
          </a:p>
          <a:p>
            <a:endParaRPr lang="sk-SK"/>
          </a:p>
        </p:txBody>
      </p:sp>
      <p:sp>
        <p:nvSpPr>
          <p:cNvPr id="26" name="BlokTextu 25"/>
          <p:cNvSpPr txBox="1">
            <a:spLocks noChangeArrowheads="1"/>
          </p:cNvSpPr>
          <p:nvPr/>
        </p:nvSpPr>
        <p:spPr bwMode="auto">
          <a:xfrm>
            <a:off x="5929313" y="4500563"/>
            <a:ext cx="3071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okraj poličky</a:t>
            </a:r>
          </a:p>
          <a:p>
            <a:endParaRPr lang="sk-SK"/>
          </a:p>
        </p:txBody>
      </p:sp>
      <p:sp>
        <p:nvSpPr>
          <p:cNvPr id="27" name="BlokTextu 26"/>
          <p:cNvSpPr txBox="1">
            <a:spLocks noChangeArrowheads="1"/>
          </p:cNvSpPr>
          <p:nvPr/>
        </p:nvSpPr>
        <p:spPr bwMode="auto">
          <a:xfrm>
            <a:off x="5929313" y="5072063"/>
            <a:ext cx="3071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i="1"/>
              <a:t>dĺžeň</a:t>
            </a:r>
          </a:p>
          <a:p>
            <a:endParaRPr lang="sk-SK"/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323850" y="5805488"/>
            <a:ext cx="80645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600" b="1" i="1">
                <a:solidFill>
                  <a:srgbClr val="002060"/>
                </a:solidFill>
                <a:latin typeface="Times New Roman" pitchFamily="18" charset="0"/>
              </a:rPr>
              <a:t>Porozmýšľaj, kde sa ešte môže nachádzať bod, priamka, úsečka.</a:t>
            </a:r>
            <a:endParaRPr lang="sk-SK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9" name="Tlačidlo akcie: Dopredu alebo Ďalej 28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8C6BCC-B391-483D-B536-E51C2A174E0C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ĺžnik 1"/>
          <p:cNvSpPr>
            <a:spLocks noChangeArrowheads="1"/>
          </p:cNvSpPr>
          <p:nvPr/>
        </p:nvSpPr>
        <p:spPr bwMode="auto">
          <a:xfrm>
            <a:off x="395288" y="1916113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  <a:hlinkClick r:id="rId2"/>
              </a:rPr>
              <a:t>https://cdn-jr.brainpop.com/topics/pointslinessegmentsrays/motw_graphic.png</a:t>
            </a:r>
            <a:r>
              <a:rPr lang="sk-SK">
                <a:latin typeface="Calibri" pitchFamily="34" charset="0"/>
              </a:rPr>
              <a:t> - body, čiary - obrázok</a:t>
            </a: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</p:txBody>
      </p:sp>
      <p:sp>
        <p:nvSpPr>
          <p:cNvPr id="16387" name="Obdĺžnik 3"/>
          <p:cNvSpPr>
            <a:spLocks noChangeArrowheads="1"/>
          </p:cNvSpPr>
          <p:nvPr/>
        </p:nvSpPr>
        <p:spPr bwMode="auto">
          <a:xfrm>
            <a:off x="466725" y="27019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  <a:hlinkClick r:id="rId3"/>
              </a:rPr>
              <a:t>https://www.pinterest.com/pin/118712140153546701/</a:t>
            </a:r>
            <a:r>
              <a:rPr lang="sk-SK">
                <a:latin typeface="Calibri" pitchFamily="34" charset="0"/>
              </a:rPr>
              <a:t> - aktivita </a:t>
            </a:r>
          </a:p>
        </p:txBody>
      </p:sp>
      <p:sp>
        <p:nvSpPr>
          <p:cNvPr id="16388" name="BlokTextu 3"/>
          <p:cNvSpPr txBox="1">
            <a:spLocks noChangeArrowheads="1"/>
          </p:cNvSpPr>
          <p:nvPr/>
        </p:nvSpPr>
        <p:spPr bwMode="auto">
          <a:xfrm>
            <a:off x="3419475" y="333375"/>
            <a:ext cx="1481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/>
              <a:t>ZDROJ: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566E9E-A209-446A-8694-D235A71B7CC5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28625" y="0"/>
            <a:ext cx="8715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400" b="1" i="1">
                <a:solidFill>
                  <a:srgbClr val="FF0000"/>
                </a:solidFill>
                <a:latin typeface="Times New Roman" pitchFamily="18" charset="0"/>
              </a:rPr>
              <a:t>Aké si povieme nové termíny a názvy?</a:t>
            </a: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428625" y="3357563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i="1">
                <a:latin typeface="Times New Roman" pitchFamily="18" charset="0"/>
              </a:rPr>
              <a:t>Už vieme, čo je </a:t>
            </a:r>
            <a:r>
              <a:rPr lang="sk-SK" sz="3200" b="1" i="1">
                <a:solidFill>
                  <a:srgbClr val="FF0000"/>
                </a:solidFill>
                <a:latin typeface="Times New Roman" pitchFamily="18" charset="0"/>
              </a:rPr>
              <a:t>bod</a:t>
            </a:r>
            <a:r>
              <a:rPr lang="sk-SK" sz="3200" b="1" i="1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sk-SK" sz="3200" b="1" i="1">
                <a:latin typeface="Times New Roman" pitchFamily="18" charset="0"/>
              </a:rPr>
              <a:t>a čo je</a:t>
            </a:r>
            <a:r>
              <a:rPr lang="sk-SK" sz="32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sk-SK" sz="3200" b="1" i="1">
                <a:solidFill>
                  <a:srgbClr val="FF0000"/>
                </a:solidFill>
                <a:latin typeface="Times New Roman" pitchFamily="18" charset="0"/>
              </a:rPr>
              <a:t>úsečka.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143250" y="1857375"/>
            <a:ext cx="2941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400" b="1" i="1">
                <a:solidFill>
                  <a:srgbClr val="FF0000"/>
                </a:solidFill>
                <a:latin typeface="Times New Roman" pitchFamily="18" charset="0"/>
              </a:rPr>
              <a:t>PRIAMKA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3B0032-5A06-4D48-BBFF-96ACA17673C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395288" y="4437063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i="1">
                <a:solidFill>
                  <a:srgbClr val="FF0000"/>
                </a:solidFill>
                <a:latin typeface="Times New Roman" pitchFamily="18" charset="0"/>
              </a:rPr>
              <a:t>Bod</a:t>
            </a:r>
            <a:r>
              <a:rPr lang="sk-SK" sz="32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sk-SK" sz="3200" b="1" i="1">
                <a:latin typeface="Times New Roman" pitchFamily="18" charset="0"/>
              </a:rPr>
              <a:t>je  najmenšia jednotka geometrie, lebo sa už nedá deliť.</a:t>
            </a:r>
          </a:p>
          <a:p>
            <a:pPr>
              <a:spcBef>
                <a:spcPct val="50000"/>
              </a:spcBef>
            </a:pPr>
            <a:r>
              <a:rPr lang="sk-SK" sz="3200" b="1" i="1">
                <a:solidFill>
                  <a:srgbClr val="FF0000"/>
                </a:solidFill>
                <a:latin typeface="Times New Roman" pitchFamily="18" charset="0"/>
              </a:rPr>
              <a:t>Úsečka</a:t>
            </a:r>
            <a:r>
              <a:rPr lang="sk-SK" sz="3200" b="1" i="1">
                <a:latin typeface="Times New Roman" pitchFamily="18" charset="0"/>
              </a:rPr>
              <a:t> je priama čiara s koncovými bodmi.</a:t>
            </a:r>
            <a:endParaRPr lang="sk-SK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 l="22395" t="33333" r="51041" b="38333"/>
          <a:stretch>
            <a:fillRect/>
          </a:stretch>
        </p:blipFill>
        <p:spPr bwMode="auto">
          <a:xfrm>
            <a:off x="1000125" y="857250"/>
            <a:ext cx="728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22395" t="33333" r="51041" b="38333"/>
          <a:stretch>
            <a:fillRect/>
          </a:stretch>
        </p:blipFill>
        <p:spPr bwMode="auto">
          <a:xfrm>
            <a:off x="1071563" y="928688"/>
            <a:ext cx="728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6643688" y="3071813"/>
            <a:ext cx="60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BOD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1857375" y="3071813"/>
            <a:ext cx="604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BOD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22395" t="33333" r="51563" b="37500"/>
          <a:stretch>
            <a:fillRect/>
          </a:stretch>
        </p:blipFill>
        <p:spPr bwMode="auto">
          <a:xfrm>
            <a:off x="1071563" y="928688"/>
            <a:ext cx="7215187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 l="22395" t="33333" r="51041" b="37500"/>
          <a:stretch>
            <a:fillRect/>
          </a:stretch>
        </p:blipFill>
        <p:spPr bwMode="auto">
          <a:xfrm>
            <a:off x="1000125" y="857250"/>
            <a:ext cx="73580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428750" y="1500188"/>
            <a:ext cx="6357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latin typeface="Calibri" pitchFamily="34" charset="0"/>
              </a:rPr>
              <a:t>Priamka je vyznačená  dvomi krajnými bodmi, ktoré sú spojené rovnou čiarou. </a:t>
            </a: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CC0459-E158-4DFC-9733-B147A0E45ED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357188" y="500063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i="1">
                <a:solidFill>
                  <a:srgbClr val="FF0066"/>
                </a:solidFill>
                <a:latin typeface="Times New Roman" pitchFamily="18" charset="0"/>
              </a:rPr>
              <a:t>Priamka</a:t>
            </a: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2786063" y="642938"/>
            <a:ext cx="3673475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215063" y="7143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2714625" y="1143000"/>
            <a:ext cx="3382963" cy="4318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5572125" y="16430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323850" y="2636838"/>
            <a:ext cx="8604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i="1">
                <a:latin typeface="Times New Roman" pitchFamily="18" charset="0"/>
              </a:rPr>
              <a:t>Priamky zapisujeme písmenami malej abecedy: 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p, k, s, m, …</a:t>
            </a:r>
            <a:r>
              <a:rPr lang="cs-CZ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cs-CZ" sz="2800" b="1" i="1">
                <a:latin typeface="Times New Roman" pitchFamily="18" charset="0"/>
              </a:rPr>
              <a:t>alebo veľkými písmenami:  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MN</a:t>
            </a:r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571500" y="4357688"/>
            <a:ext cx="8064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600" b="1" i="1">
                <a:solidFill>
                  <a:srgbClr val="002060"/>
                </a:solidFill>
                <a:latin typeface="Times New Roman" pitchFamily="18" charset="0"/>
              </a:rPr>
              <a:t>Priamka nikde nezačína a nikde nekončí.</a:t>
            </a:r>
            <a:endParaRPr lang="sk-SK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10" name="Rovná spojnica 9"/>
          <p:cNvCxnSpPr/>
          <p:nvPr/>
        </p:nvCxnSpPr>
        <p:spPr>
          <a:xfrm>
            <a:off x="2339975" y="2060575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4427538" y="2060575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2124075" y="22764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4356100" y="22764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1908175" y="2205038"/>
            <a:ext cx="3673475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5" name="Tlačidlo akcie: Dopredu alebo Ďalej 24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C94534-24EA-42BA-AAEC-269B1C003539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1" grpId="0"/>
      <p:bldP spid="19512" grpId="0" animBg="1"/>
      <p:bldP spid="19513" grpId="0"/>
      <p:bldP spid="19514" grpId="0" animBg="1"/>
      <p:bldP spid="19515" grpId="0"/>
      <p:bldP spid="19516" grpId="0"/>
      <p:bldP spid="23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2339975" y="836613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427538" y="836613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2124075" y="10525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4356100" y="10525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206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>
            <a:off x="1908175" y="981075"/>
            <a:ext cx="3673475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39750" y="1412875"/>
            <a:ext cx="8064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600" b="1" i="1">
                <a:solidFill>
                  <a:srgbClr val="002060"/>
                </a:solidFill>
                <a:latin typeface="Times New Roman" pitchFamily="18" charset="0"/>
              </a:rPr>
              <a:t>Volám sa priamka AB. Prechádzam bodmi AB. </a:t>
            </a:r>
            <a:endParaRPr lang="sk-SK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Line 56"/>
          <p:cNvSpPr>
            <a:spLocks noChangeShapeType="1"/>
          </p:cNvSpPr>
          <p:nvPr/>
        </p:nvSpPr>
        <p:spPr bwMode="auto">
          <a:xfrm>
            <a:off x="827088" y="2852738"/>
            <a:ext cx="36734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4067175" y="2781300"/>
            <a:ext cx="647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468313" y="3357563"/>
            <a:ext cx="8064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600" b="1" i="1">
                <a:solidFill>
                  <a:srgbClr val="FF0000"/>
                </a:solidFill>
                <a:latin typeface="Times New Roman" pitchFamily="18" charset="0"/>
              </a:rPr>
              <a:t>A ja sa volám priamka a. </a:t>
            </a:r>
            <a:endParaRPr lang="sk-SK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F0FE6F-167C-40C7-AC31-992D8780D4A4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820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rgbClr val="002060"/>
                </a:solidFill>
                <a:latin typeface="Comic Sans MS" pitchFamily="66" charset="0"/>
              </a:rPr>
              <a:t>Každú úlohu si pozorne prečítaj a rysuj podľa zadania .</a:t>
            </a:r>
          </a:p>
        </p:txBody>
      </p:sp>
      <p:sp>
        <p:nvSpPr>
          <p:cNvPr id="7171" name="Text Box 32"/>
          <p:cNvSpPr txBox="1">
            <a:spLocks noChangeArrowheads="1"/>
          </p:cNvSpPr>
          <p:nvPr/>
        </p:nvSpPr>
        <p:spPr bwMode="auto">
          <a:xfrm>
            <a:off x="428625" y="0"/>
            <a:ext cx="871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400" b="1" i="1">
                <a:solidFill>
                  <a:srgbClr val="FF0000"/>
                </a:solidFill>
                <a:latin typeface="Times New Roman" pitchFamily="18" charset="0"/>
              </a:rPr>
              <a:t>Precvičenie učiva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741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k-SK" sz="2400">
                <a:latin typeface="Comic Sans MS" pitchFamily="66" charset="0"/>
              </a:rPr>
              <a:t>Vyznač 2 body E, F. Body spoj úsečkou.    Vyznač bod G, ktorý neleží na úsečke.            Bod G spoj s bodmi E,F. Aký útvar si narysoval?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>
                <a:solidFill>
                  <a:srgbClr val="CC0000"/>
                </a:solidFill>
                <a:latin typeface="Comic Sans MS" pitchFamily="66" charset="0"/>
              </a:rPr>
              <a:t> 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</a:pP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19672" y="4941168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283968" y="4941168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547664" y="5373216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E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211960" y="5373216"/>
            <a:ext cx="4347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F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1763713" y="5157788"/>
            <a:ext cx="26638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987824" y="306896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915816" y="2636912"/>
            <a:ext cx="5036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G</a:t>
            </a:r>
          </a:p>
        </p:txBody>
      </p:sp>
      <p:cxnSp>
        <p:nvCxnSpPr>
          <p:cNvPr id="16" name="Rovná spojnica 15"/>
          <p:cNvCxnSpPr>
            <a:endCxn id="15" idx="2"/>
          </p:cNvCxnSpPr>
          <p:nvPr/>
        </p:nvCxnSpPr>
        <p:spPr>
          <a:xfrm flipV="1">
            <a:off x="1763713" y="3221038"/>
            <a:ext cx="1403350" cy="19367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 flipH="1" flipV="1">
            <a:off x="3132138" y="3284538"/>
            <a:ext cx="1295400" cy="18732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6156176" y="5373216"/>
            <a:ext cx="20746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trojuholník</a:t>
            </a:r>
          </a:p>
        </p:txBody>
      </p:sp>
      <p:sp>
        <p:nvSpPr>
          <p:cNvPr id="26" name="Tlačidlo akcie: Dopredu alebo Ďalej 25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9A37CE-B625-4C11-9723-E7A30AA61266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39750" y="0"/>
            <a:ext cx="741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2. Narysuj priamku p.                                     Vyznač bod A, ktorý leží na priamke.         Narysuj priamku k, ktorá prechádza bodom A.</a:t>
            </a:r>
          </a:p>
          <a:p>
            <a:pPr marL="342900" indent="-342900">
              <a:spcBef>
                <a:spcPct val="50000"/>
              </a:spcBef>
            </a:pP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</a:pP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1763713" y="5157788"/>
            <a:ext cx="53292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6876256" y="530120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211960" y="5301208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A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4284663" y="5013325"/>
            <a:ext cx="0" cy="287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V="1">
            <a:off x="3563938" y="2636838"/>
            <a:ext cx="2520950" cy="35194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084168" y="2564904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k</a:t>
            </a:r>
          </a:p>
        </p:txBody>
      </p:sp>
      <p:sp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455D7A-7A93-423F-A8EE-A88BADB7A689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9750" y="0"/>
            <a:ext cx="7416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sz="2400" dirty="0">
                <a:latin typeface="Comic Sans MS" pitchFamily="66" charset="0"/>
              </a:rPr>
              <a:t> 3. Narysuj tri priamky m, n, o, tak, aby mali jeden</a:t>
            </a:r>
          </a:p>
          <a:p>
            <a:pPr>
              <a:spcBef>
                <a:spcPct val="50000"/>
              </a:spcBef>
              <a:defRPr/>
            </a:pPr>
            <a:r>
              <a:rPr lang="sk-SK" sz="2400" dirty="0">
                <a:latin typeface="Comic Sans MS" pitchFamily="66" charset="0"/>
              </a:rPr>
              <a:t>    spoločný bod S.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sk-SK" sz="2400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1908175" y="3860800"/>
            <a:ext cx="53276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7020272" y="4005064"/>
            <a:ext cx="5261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m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211960" y="4005064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S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4427538" y="3716338"/>
            <a:ext cx="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V="1">
            <a:off x="3708400" y="1341438"/>
            <a:ext cx="2519363" cy="35194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228184" y="1268760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n</a:t>
            </a:r>
          </a:p>
        </p:txBody>
      </p:sp>
      <p:cxnSp>
        <p:nvCxnSpPr>
          <p:cNvPr id="10" name="Rovná spojnica 9"/>
          <p:cNvCxnSpPr/>
          <p:nvPr/>
        </p:nvCxnSpPr>
        <p:spPr>
          <a:xfrm flipH="1" flipV="1">
            <a:off x="3348038" y="2276475"/>
            <a:ext cx="2016125" cy="29527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915816" y="2276872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o</a:t>
            </a:r>
          </a:p>
        </p:txBody>
      </p:sp>
      <p:sp>
        <p:nvSpPr>
          <p:cNvPr id="14" name="Tlačidlo akcie: Dopredu alebo Ďalej 13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10EADE-A12C-4348-A6A8-60F01092EEE3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dĺžnik 1"/>
          <p:cNvSpPr>
            <a:spLocks noChangeArrowheads="1"/>
          </p:cNvSpPr>
          <p:nvPr/>
        </p:nvSpPr>
        <p:spPr bwMode="auto">
          <a:xfrm>
            <a:off x="539750" y="188913"/>
            <a:ext cx="77771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5. Narysuj červenú úsečku. 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Narysuj modrú úsečku tak, aby bola kratšia ako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červená úsečka. Narysuj zelenú úsečku tak,</a:t>
            </a:r>
          </a:p>
          <a:p>
            <a:pPr>
              <a:spcBef>
                <a:spcPct val="50000"/>
              </a:spcBef>
            </a:pPr>
            <a:r>
              <a:rPr lang="sk-SK" sz="2400">
                <a:latin typeface="Comic Sans MS" pitchFamily="66" charset="0"/>
              </a:rPr>
              <a:t>   aby bola z úsečiek najdlhšia.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835696" y="3573016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148064" y="3573016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763688" y="2996952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076056" y="2996952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B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1979613" y="3789363"/>
            <a:ext cx="3313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835696" y="450912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499992" y="450912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763688" y="4941168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427984" y="4941168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D</a:t>
            </a:r>
          </a:p>
        </p:txBody>
      </p:sp>
      <p:cxnSp>
        <p:nvCxnSpPr>
          <p:cNvPr id="12" name="Rovná spojnica 11"/>
          <p:cNvCxnSpPr/>
          <p:nvPr/>
        </p:nvCxnSpPr>
        <p:spPr>
          <a:xfrm>
            <a:off x="1979613" y="4724400"/>
            <a:ext cx="26638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1763688" y="558924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7236296" y="558924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1691680" y="6021288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E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7236296" y="5949280"/>
            <a:ext cx="4347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dirty="0">
                <a:ln w="28575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F</a:t>
            </a:r>
          </a:p>
        </p:txBody>
      </p:sp>
      <p:cxnSp>
        <p:nvCxnSpPr>
          <p:cNvPr id="18" name="Rovná spojnica 17"/>
          <p:cNvCxnSpPr/>
          <p:nvPr/>
        </p:nvCxnSpPr>
        <p:spPr>
          <a:xfrm>
            <a:off x="1908175" y="5805488"/>
            <a:ext cx="54721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lačidlo akcie: Dopredu alebo Ďalej 19">
            <a:hlinkClick r:id="" action="ppaction://hlinkshowjump?jump=nextslide" highlightClick="1"/>
          </p:cNvPr>
          <p:cNvSpPr/>
          <p:nvPr/>
        </p:nvSpPr>
        <p:spPr>
          <a:xfrm>
            <a:off x="8215313" y="6143625"/>
            <a:ext cx="60325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FB286D-5950-466D-91C4-B4D5BF538A77}" type="datetime8">
              <a:rPr lang="sk-SK"/>
              <a:pPr>
                <a:defRPr/>
              </a:pPr>
              <a:t>14.12.2015 19:42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496</Words>
  <Application>Microsoft Office PowerPoint</Application>
  <PresentationFormat>Prezentácia na obrazovke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Comic Sans MS</vt:lpstr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Bod, priamka, úsečka</dc:title>
  <dc:subject>Matematika</dc:subject>
  <dc:creator>Mgr. Danka Spišáková</dc:creator>
  <cp:lastModifiedBy>Postupimská</cp:lastModifiedBy>
  <cp:revision>101</cp:revision>
  <dcterms:created xsi:type="dcterms:W3CDTF">2015-11-03T20:18:02Z</dcterms:created>
  <dcterms:modified xsi:type="dcterms:W3CDTF">2015-12-14T18:45:06Z</dcterms:modified>
</cp:coreProperties>
</file>