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verage"/>
      <p:regular r:id="rId13"/>
    </p:embeddedFont>
    <p:embeddedFont>
      <p:font typeface="Oswald"/>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verage-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bold.fntdata"/><Relationship Id="rId14"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d123f0218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d123f0218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d123f02186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d123f02186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d123f02186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d123f02186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d123f02186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d123f02186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d123f02186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d123f02186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d123f0218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d123f02186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1" Type="http://schemas.openxmlformats.org/officeDocument/2006/relationships/hyperlink" Target="https://en.wikipedia.org/wiki/National_Slate_Museum" TargetMode="External"/><Relationship Id="rId10" Type="http://schemas.openxmlformats.org/officeDocument/2006/relationships/hyperlink" Target="https://en.wikipedia.org/wiki/Llandysul" TargetMode="External"/><Relationship Id="rId13" Type="http://schemas.openxmlformats.org/officeDocument/2006/relationships/hyperlink" Target="https://en.wikipedia.org/wiki/National_Roman_Legion_Museum" TargetMode="External"/><Relationship Id="rId12" Type="http://schemas.openxmlformats.org/officeDocument/2006/relationships/hyperlink" Target="https://en.wikipedia.org/wiki/Llanberis" TargetMode="External"/><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en.wikipedia.org/wiki/National_Museum_Cardiff" TargetMode="External"/><Relationship Id="rId4" Type="http://schemas.openxmlformats.org/officeDocument/2006/relationships/hyperlink" Target="https://en.wikipedia.org/wiki/St_Fagans_National_Museum_of_History" TargetMode="External"/><Relationship Id="rId9" Type="http://schemas.openxmlformats.org/officeDocument/2006/relationships/hyperlink" Target="https://en.wikipedia.org/wiki/Dre-fach_Felindre" TargetMode="External"/><Relationship Id="rId15" Type="http://schemas.openxmlformats.org/officeDocument/2006/relationships/hyperlink" Target="https://en.wikipedia.org/wiki/National_Waterfront_Museum" TargetMode="External"/><Relationship Id="rId14" Type="http://schemas.openxmlformats.org/officeDocument/2006/relationships/hyperlink" Target="https://en.wikipedia.org/wiki/Caerleon" TargetMode="External"/><Relationship Id="rId17" Type="http://schemas.openxmlformats.org/officeDocument/2006/relationships/image" Target="../media/image3.jpg"/><Relationship Id="rId16" Type="http://schemas.openxmlformats.org/officeDocument/2006/relationships/hyperlink" Target="https://en.wikipedia.org/wiki/Swansea" TargetMode="External"/><Relationship Id="rId5" Type="http://schemas.openxmlformats.org/officeDocument/2006/relationships/hyperlink" Target="https://en.wikipedia.org/wiki/Cardiff" TargetMode="External"/><Relationship Id="rId6" Type="http://schemas.openxmlformats.org/officeDocument/2006/relationships/hyperlink" Target="https://en.wikipedia.org/wiki/Big_Pit_National_Coal_Museum" TargetMode="External"/><Relationship Id="rId7" Type="http://schemas.openxmlformats.org/officeDocument/2006/relationships/hyperlink" Target="https://en.wikipedia.org/wiki/Blaenavon" TargetMode="External"/><Relationship Id="rId8" Type="http://schemas.openxmlformats.org/officeDocument/2006/relationships/hyperlink" Target="https://en.wikipedia.org/wiki/National_Wool_Museu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42995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l" sz="5500">
                <a:latin typeface="Trebuchet MS"/>
                <a:ea typeface="Trebuchet MS"/>
                <a:cs typeface="Trebuchet MS"/>
                <a:sym typeface="Trebuchet MS"/>
              </a:rPr>
              <a:t>Cardiff</a:t>
            </a:r>
            <a:endParaRPr sz="5500">
              <a:latin typeface="Trebuchet MS"/>
              <a:ea typeface="Trebuchet MS"/>
              <a:cs typeface="Trebuchet MS"/>
              <a:sym typeface="Trebuchet MS"/>
            </a:endParaRPr>
          </a:p>
          <a:p>
            <a:pPr indent="-412750" lvl="0" marL="457200" rtl="0" algn="ctr">
              <a:spcBef>
                <a:spcPts val="0"/>
              </a:spcBef>
              <a:spcAft>
                <a:spcPts val="0"/>
              </a:spcAft>
              <a:buSzPts val="2900"/>
              <a:buFont typeface="Trebuchet MS"/>
              <a:buChar char="-"/>
            </a:pPr>
            <a:r>
              <a:rPr lang="pl" sz="2900">
                <a:latin typeface="Trebuchet MS"/>
                <a:ea typeface="Trebuchet MS"/>
                <a:cs typeface="Trebuchet MS"/>
                <a:sym typeface="Trebuchet MS"/>
              </a:rPr>
              <a:t>the capital of wales</a:t>
            </a:r>
            <a:endParaRPr sz="2900">
              <a:latin typeface="Trebuchet MS"/>
              <a:ea typeface="Trebuchet MS"/>
              <a:cs typeface="Trebuchet MS"/>
              <a:sym typeface="Trebuchet MS"/>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61" name="Google Shape;61;p13"/>
          <p:cNvPicPr preferRelativeResize="0"/>
          <p:nvPr/>
        </p:nvPicPr>
        <p:blipFill>
          <a:blip r:embed="rId3">
            <a:alphaModFix/>
          </a:blip>
          <a:stretch>
            <a:fillRect/>
          </a:stretch>
        </p:blipFill>
        <p:spPr>
          <a:xfrm>
            <a:off x="0" y="2431557"/>
            <a:ext cx="9144000" cy="28379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311700" y="437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latin typeface="Trebuchet MS"/>
                <a:ea typeface="Trebuchet MS"/>
                <a:cs typeface="Trebuchet MS"/>
                <a:sym typeface="Trebuchet MS"/>
              </a:rPr>
              <a:t>Cardiff location</a:t>
            </a:r>
            <a:r>
              <a:rPr lang="pl" sz="2011">
                <a:solidFill>
                  <a:srgbClr val="FFFFFF"/>
                </a:solidFill>
                <a:highlight>
                  <a:srgbClr val="CFE2F3"/>
                </a:highlight>
                <a:latin typeface="Arial"/>
                <a:ea typeface="Arial"/>
                <a:cs typeface="Arial"/>
                <a:sym typeface="Arial"/>
              </a:rPr>
              <a:t>.ೃ࿐</a:t>
            </a:r>
            <a:endParaRPr sz="3111">
              <a:solidFill>
                <a:srgbClr val="FFFFFF"/>
              </a:solidFill>
              <a:highlight>
                <a:srgbClr val="CFE2F3"/>
              </a:highlight>
              <a:latin typeface="Trebuchet MS"/>
              <a:ea typeface="Trebuchet MS"/>
              <a:cs typeface="Trebuchet MS"/>
              <a:sym typeface="Trebuchet MS"/>
            </a:endParaRPr>
          </a:p>
        </p:txBody>
      </p:sp>
      <p:sp>
        <p:nvSpPr>
          <p:cNvPr id="67" name="Google Shape;67;p14"/>
          <p:cNvSpPr txBox="1"/>
          <p:nvPr>
            <p:ph idx="1" type="body"/>
          </p:nvPr>
        </p:nvSpPr>
        <p:spPr>
          <a:xfrm>
            <a:off x="311700" y="1108225"/>
            <a:ext cx="6647100" cy="3858300"/>
          </a:xfrm>
          <a:prstGeom prst="rect">
            <a:avLst/>
          </a:prstGeom>
        </p:spPr>
        <p:txBody>
          <a:bodyPr anchorCtr="0" anchor="t" bIns="91425" lIns="91425" spcFirstLastPara="1" rIns="91425" wrap="square" tIns="91425">
            <a:normAutofit lnSpcReduction="10000"/>
          </a:bodyPr>
          <a:lstStyle/>
          <a:p>
            <a:pPr indent="0" lvl="0" marL="0" rtl="0" algn="just">
              <a:lnSpc>
                <a:spcPct val="95000"/>
              </a:lnSpc>
              <a:spcBef>
                <a:spcPts val="0"/>
              </a:spcBef>
              <a:spcAft>
                <a:spcPts val="0"/>
              </a:spcAft>
              <a:buNone/>
            </a:pPr>
            <a:r>
              <a:rPr lang="pl" sz="1500">
                <a:solidFill>
                  <a:srgbClr val="FFFFFF"/>
                </a:solidFill>
                <a:highlight>
                  <a:srgbClr val="CFE2F3"/>
                </a:highlight>
                <a:latin typeface="Arial"/>
                <a:ea typeface="Arial"/>
                <a:cs typeface="Arial"/>
                <a:sym typeface="Arial"/>
              </a:rPr>
              <a:t>╰┈➤ </a:t>
            </a:r>
            <a:r>
              <a:rPr lang="pl" sz="1600">
                <a:solidFill>
                  <a:schemeClr val="dk1"/>
                </a:solidFill>
              </a:rPr>
              <a:t>C</a:t>
            </a:r>
            <a:r>
              <a:rPr lang="pl" sz="1600">
                <a:solidFill>
                  <a:schemeClr val="dk1"/>
                </a:solidFill>
                <a:latin typeface="Trebuchet MS"/>
                <a:ea typeface="Trebuchet MS"/>
                <a:cs typeface="Trebuchet MS"/>
                <a:sym typeface="Trebuchet MS"/>
              </a:rPr>
              <a:t>ardiff, city and capital of Wales.</a:t>
            </a:r>
            <a:endParaRPr sz="1600">
              <a:solidFill>
                <a:schemeClr val="dk1"/>
              </a:solidFill>
              <a:latin typeface="Trebuchet MS"/>
              <a:ea typeface="Trebuchet MS"/>
              <a:cs typeface="Trebuchet MS"/>
              <a:sym typeface="Trebuchet MS"/>
            </a:endParaRPr>
          </a:p>
          <a:p>
            <a:pPr indent="0" lvl="0" marL="0" rtl="0" algn="just">
              <a:lnSpc>
                <a:spcPct val="95000"/>
              </a:lnSpc>
              <a:spcBef>
                <a:spcPts val="1200"/>
              </a:spcBef>
              <a:spcAft>
                <a:spcPts val="0"/>
              </a:spcAft>
              <a:buNone/>
            </a:pPr>
            <a:r>
              <a:rPr lang="pl" sz="1600">
                <a:solidFill>
                  <a:schemeClr val="dk1"/>
                </a:solidFill>
                <a:latin typeface="Trebuchet MS"/>
                <a:ea typeface="Trebuchet MS"/>
                <a:cs typeface="Trebuchet MS"/>
                <a:sym typeface="Trebuchet MS"/>
              </a:rPr>
              <a:t>Cardiff exists as both a city and a county within the</a:t>
            </a:r>
            <a:endParaRPr sz="1600">
              <a:solidFill>
                <a:schemeClr val="dk1"/>
              </a:solidFill>
              <a:latin typeface="Trebuchet MS"/>
              <a:ea typeface="Trebuchet MS"/>
              <a:cs typeface="Trebuchet MS"/>
              <a:sym typeface="Trebuchet MS"/>
            </a:endParaRPr>
          </a:p>
          <a:p>
            <a:pPr indent="0" lvl="0" marL="0" rtl="0" algn="just">
              <a:lnSpc>
                <a:spcPct val="95000"/>
              </a:lnSpc>
              <a:spcBef>
                <a:spcPts val="1200"/>
              </a:spcBef>
              <a:spcAft>
                <a:spcPts val="0"/>
              </a:spcAft>
              <a:buNone/>
            </a:pPr>
            <a:r>
              <a:rPr lang="pl" sz="1600">
                <a:solidFill>
                  <a:schemeClr val="dk1"/>
                </a:solidFill>
                <a:latin typeface="Trebuchet MS"/>
                <a:ea typeface="Trebuchet MS"/>
                <a:cs typeface="Trebuchet MS"/>
                <a:sym typeface="Trebuchet MS"/>
              </a:rPr>
              <a:t>Welsh unitary authority system of local government. </a:t>
            </a:r>
            <a:endParaRPr sz="1600">
              <a:solidFill>
                <a:schemeClr val="dk1"/>
              </a:solidFill>
              <a:latin typeface="Trebuchet MS"/>
              <a:ea typeface="Trebuchet MS"/>
              <a:cs typeface="Trebuchet MS"/>
              <a:sym typeface="Trebuchet MS"/>
            </a:endParaRPr>
          </a:p>
          <a:p>
            <a:pPr indent="0" lvl="0" marL="0" rtl="0" algn="just">
              <a:lnSpc>
                <a:spcPct val="95000"/>
              </a:lnSpc>
              <a:spcBef>
                <a:spcPts val="1200"/>
              </a:spcBef>
              <a:spcAft>
                <a:spcPts val="0"/>
              </a:spcAft>
              <a:buNone/>
            </a:pPr>
            <a:r>
              <a:rPr lang="pl" sz="1600">
                <a:solidFill>
                  <a:schemeClr val="dk1"/>
                </a:solidFill>
                <a:latin typeface="Trebuchet MS"/>
                <a:ea typeface="Trebuchet MS"/>
                <a:cs typeface="Trebuchet MS"/>
                <a:sym typeface="Trebuchet MS"/>
              </a:rPr>
              <a:t>It is located within the historic county of Glamorgan</a:t>
            </a:r>
            <a:endParaRPr sz="1600">
              <a:solidFill>
                <a:schemeClr val="dk1"/>
              </a:solidFill>
              <a:latin typeface="Trebuchet MS"/>
              <a:ea typeface="Trebuchet MS"/>
              <a:cs typeface="Trebuchet MS"/>
              <a:sym typeface="Trebuchet MS"/>
            </a:endParaRPr>
          </a:p>
          <a:p>
            <a:pPr indent="0" lvl="0" marL="0" rtl="0" algn="just">
              <a:lnSpc>
                <a:spcPct val="95000"/>
              </a:lnSpc>
              <a:spcBef>
                <a:spcPts val="1200"/>
              </a:spcBef>
              <a:spcAft>
                <a:spcPts val="0"/>
              </a:spcAft>
              <a:buNone/>
            </a:pPr>
            <a:r>
              <a:rPr lang="pl" sz="1600">
                <a:solidFill>
                  <a:schemeClr val="dk1"/>
                </a:solidFill>
                <a:latin typeface="Trebuchet MS"/>
                <a:ea typeface="Trebuchet MS"/>
                <a:cs typeface="Trebuchet MS"/>
                <a:sym typeface="Trebuchet MS"/>
              </a:rPr>
              <a:t>(Morgannwg) on the Bristol Channel at the mouth of</a:t>
            </a:r>
            <a:endParaRPr sz="1600">
              <a:solidFill>
                <a:schemeClr val="dk1"/>
              </a:solidFill>
              <a:latin typeface="Trebuchet MS"/>
              <a:ea typeface="Trebuchet MS"/>
              <a:cs typeface="Trebuchet MS"/>
              <a:sym typeface="Trebuchet MS"/>
            </a:endParaRPr>
          </a:p>
          <a:p>
            <a:pPr indent="0" lvl="0" marL="0" rtl="0" algn="just">
              <a:lnSpc>
                <a:spcPct val="95000"/>
              </a:lnSpc>
              <a:spcBef>
                <a:spcPts val="1200"/>
              </a:spcBef>
              <a:spcAft>
                <a:spcPts val="0"/>
              </a:spcAft>
              <a:buNone/>
            </a:pPr>
            <a:r>
              <a:rPr lang="pl" sz="1600">
                <a:solidFill>
                  <a:schemeClr val="dk1"/>
                </a:solidFill>
                <a:latin typeface="Trebuchet MS"/>
                <a:ea typeface="Trebuchet MS"/>
                <a:cs typeface="Trebuchet MS"/>
                <a:sym typeface="Trebuchet MS"/>
              </a:rPr>
              <a:t> the River Taff, about 150 miles (240 km) west of </a:t>
            </a:r>
            <a:endParaRPr sz="1600">
              <a:solidFill>
                <a:schemeClr val="dk1"/>
              </a:solidFill>
              <a:latin typeface="Trebuchet MS"/>
              <a:ea typeface="Trebuchet MS"/>
              <a:cs typeface="Trebuchet MS"/>
              <a:sym typeface="Trebuchet MS"/>
            </a:endParaRPr>
          </a:p>
          <a:p>
            <a:pPr indent="0" lvl="0" marL="0" rtl="0" algn="just">
              <a:lnSpc>
                <a:spcPct val="95000"/>
              </a:lnSpc>
              <a:spcBef>
                <a:spcPts val="1200"/>
              </a:spcBef>
              <a:spcAft>
                <a:spcPts val="0"/>
              </a:spcAft>
              <a:buNone/>
            </a:pPr>
            <a:r>
              <a:rPr lang="pl" sz="1600">
                <a:solidFill>
                  <a:schemeClr val="dk1"/>
                </a:solidFill>
                <a:latin typeface="Trebuchet MS"/>
                <a:ea typeface="Trebuchet MS"/>
                <a:cs typeface="Trebuchet MS"/>
                <a:sym typeface="Trebuchet MS"/>
              </a:rPr>
              <a:t>London.</a:t>
            </a:r>
            <a:endParaRPr sz="1600">
              <a:solidFill>
                <a:schemeClr val="dk1"/>
              </a:solidFill>
              <a:latin typeface="Trebuchet MS"/>
              <a:ea typeface="Trebuchet MS"/>
              <a:cs typeface="Trebuchet MS"/>
              <a:sym typeface="Trebuchet MS"/>
            </a:endParaRPr>
          </a:p>
          <a:p>
            <a:pPr indent="0" lvl="0" marL="0" rtl="0" algn="l">
              <a:spcBef>
                <a:spcPts val="1200"/>
              </a:spcBef>
              <a:spcAft>
                <a:spcPts val="0"/>
              </a:spcAft>
              <a:buNone/>
            </a:pPr>
            <a:r>
              <a:rPr lang="pl" sz="1550">
                <a:solidFill>
                  <a:srgbClr val="FFFFFF"/>
                </a:solidFill>
                <a:highlight>
                  <a:srgbClr val="CFE2F3"/>
                </a:highlight>
                <a:latin typeface="Trebuchet MS"/>
                <a:ea typeface="Trebuchet MS"/>
                <a:cs typeface="Trebuchet MS"/>
                <a:sym typeface="Trebuchet MS"/>
              </a:rPr>
              <a:t>Area -</a:t>
            </a:r>
            <a:r>
              <a:rPr lang="pl" sz="1550">
                <a:solidFill>
                  <a:srgbClr val="FFFFFF"/>
                </a:solidFill>
                <a:highlight>
                  <a:srgbClr val="CFE2F3"/>
                </a:highlight>
                <a:latin typeface="Trebuchet MS"/>
                <a:ea typeface="Trebuchet MS"/>
                <a:cs typeface="Trebuchet MS"/>
                <a:sym typeface="Trebuchet MS"/>
              </a:rPr>
              <a:t>140,3 km²</a:t>
            </a:r>
            <a:endParaRPr sz="1550">
              <a:solidFill>
                <a:srgbClr val="FFFFFF"/>
              </a:solidFill>
              <a:highlight>
                <a:srgbClr val="CFE2F3"/>
              </a:highlight>
              <a:latin typeface="Trebuchet MS"/>
              <a:ea typeface="Trebuchet MS"/>
              <a:cs typeface="Trebuchet MS"/>
              <a:sym typeface="Trebuchet MS"/>
            </a:endParaRPr>
          </a:p>
          <a:p>
            <a:pPr indent="0" lvl="0" marL="0" rtl="0" algn="l">
              <a:spcBef>
                <a:spcPts val="0"/>
              </a:spcBef>
              <a:spcAft>
                <a:spcPts val="0"/>
              </a:spcAft>
              <a:buNone/>
            </a:pPr>
            <a:r>
              <a:rPr lang="pl" sz="1550">
                <a:solidFill>
                  <a:srgbClr val="FFFFFF"/>
                </a:solidFill>
                <a:highlight>
                  <a:srgbClr val="CFE2F3"/>
                </a:highlight>
                <a:latin typeface="Trebuchet MS"/>
                <a:ea typeface="Trebuchet MS"/>
                <a:cs typeface="Trebuchet MS"/>
                <a:sym typeface="Trebuchet MS"/>
              </a:rPr>
              <a:t>Population- 369 202 (2017)</a:t>
            </a:r>
            <a:endParaRPr sz="1550">
              <a:solidFill>
                <a:srgbClr val="FFFFFF"/>
              </a:solidFill>
              <a:highlight>
                <a:srgbClr val="CFE2F3"/>
              </a:highlight>
              <a:latin typeface="Trebuchet MS"/>
              <a:ea typeface="Trebuchet MS"/>
              <a:cs typeface="Trebuchet MS"/>
              <a:sym typeface="Trebuchet MS"/>
            </a:endParaRPr>
          </a:p>
          <a:p>
            <a:pPr indent="0" lvl="0" marL="0" rtl="0" algn="just">
              <a:lnSpc>
                <a:spcPct val="95000"/>
              </a:lnSpc>
              <a:spcBef>
                <a:spcPts val="0"/>
              </a:spcBef>
              <a:spcAft>
                <a:spcPts val="0"/>
              </a:spcAft>
              <a:buNone/>
            </a:pPr>
            <a:r>
              <a:t/>
            </a:r>
            <a:endParaRPr>
              <a:solidFill>
                <a:srgbClr val="FFFFFF"/>
              </a:solidFill>
              <a:highlight>
                <a:srgbClr val="CFE2F3"/>
              </a:highlight>
              <a:latin typeface="Trebuchet MS"/>
              <a:ea typeface="Trebuchet MS"/>
              <a:cs typeface="Trebuchet MS"/>
              <a:sym typeface="Trebuchet MS"/>
            </a:endParaRPr>
          </a:p>
          <a:p>
            <a:pPr indent="0" lvl="0" marL="0" rtl="0" algn="just">
              <a:lnSpc>
                <a:spcPct val="95000"/>
              </a:lnSpc>
              <a:spcBef>
                <a:spcPts val="1200"/>
              </a:spcBef>
              <a:spcAft>
                <a:spcPts val="1200"/>
              </a:spcAft>
              <a:buNone/>
            </a:pPr>
            <a:r>
              <a:t/>
            </a:r>
            <a:endParaRPr sz="1900">
              <a:solidFill>
                <a:schemeClr val="dk1"/>
              </a:solidFill>
            </a:endParaRPr>
          </a:p>
        </p:txBody>
      </p:sp>
      <p:pic>
        <p:nvPicPr>
          <p:cNvPr id="68" name="Google Shape;68;p14"/>
          <p:cNvPicPr preferRelativeResize="0"/>
          <p:nvPr/>
        </p:nvPicPr>
        <p:blipFill>
          <a:blip r:embed="rId3">
            <a:alphaModFix/>
          </a:blip>
          <a:stretch>
            <a:fillRect/>
          </a:stretch>
        </p:blipFill>
        <p:spPr>
          <a:xfrm>
            <a:off x="5430500" y="590350"/>
            <a:ext cx="3401800" cy="412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2" name="Shape 72"/>
        <p:cNvGrpSpPr/>
        <p:nvPr/>
      </p:nvGrpSpPr>
      <p:grpSpPr>
        <a:xfrm>
          <a:off x="0" y="0"/>
          <a:ext cx="0" cy="0"/>
          <a:chOff x="0" y="0"/>
          <a:chExt cx="0" cy="0"/>
        </a:xfrm>
      </p:grpSpPr>
      <p:sp>
        <p:nvSpPr>
          <p:cNvPr id="73" name="Google Shape;73;p15"/>
          <p:cNvSpPr txBox="1"/>
          <p:nvPr>
            <p:ph idx="2" type="body"/>
          </p:nvPr>
        </p:nvSpPr>
        <p:spPr>
          <a:xfrm>
            <a:off x="4983800" y="42065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pl" sz="1500">
                <a:solidFill>
                  <a:srgbClr val="CFE2F3"/>
                </a:solidFill>
                <a:highlight>
                  <a:srgbClr val="FFFFFF"/>
                </a:highlight>
                <a:latin typeface="Arial"/>
                <a:ea typeface="Arial"/>
                <a:cs typeface="Arial"/>
                <a:sym typeface="Arial"/>
              </a:rPr>
              <a:t>╰┈➤ </a:t>
            </a:r>
            <a:r>
              <a:rPr lang="pl" sz="1900">
                <a:solidFill>
                  <a:srgbClr val="CFE2F3"/>
                </a:solidFill>
                <a:highlight>
                  <a:srgbClr val="FFFFFF"/>
                </a:highlight>
                <a:latin typeface="Arial"/>
                <a:ea typeface="Arial"/>
                <a:cs typeface="Arial"/>
                <a:sym typeface="Arial"/>
              </a:rPr>
              <a:t>Cardiff castle is one of the most popular tourist attractions in Wales.</a:t>
            </a:r>
            <a:br>
              <a:rPr lang="pl" sz="1900">
                <a:solidFill>
                  <a:srgbClr val="CFE2F3"/>
                </a:solidFill>
                <a:highlight>
                  <a:srgbClr val="FFFFFF"/>
                </a:highlight>
                <a:latin typeface="Arial"/>
                <a:ea typeface="Arial"/>
                <a:cs typeface="Arial"/>
                <a:sym typeface="Arial"/>
              </a:rPr>
            </a:br>
            <a:r>
              <a:rPr lang="pl" sz="1500">
                <a:solidFill>
                  <a:srgbClr val="CFE2F3"/>
                </a:solidFill>
                <a:highlight>
                  <a:srgbClr val="FFFFFF"/>
                </a:highlight>
                <a:latin typeface="Arial"/>
                <a:ea typeface="Arial"/>
                <a:cs typeface="Arial"/>
                <a:sym typeface="Arial"/>
              </a:rPr>
              <a:t>╰┈➤</a:t>
            </a:r>
            <a:r>
              <a:rPr lang="pl" sz="1900">
                <a:solidFill>
                  <a:srgbClr val="CFE2F3"/>
                </a:solidFill>
                <a:highlight>
                  <a:srgbClr val="FFFFFF"/>
                </a:highlight>
                <a:latin typeface="Arial"/>
                <a:ea typeface="Arial"/>
                <a:cs typeface="Arial"/>
                <a:sym typeface="Arial"/>
              </a:rPr>
              <a:t>It has 2000 years of history and was the home of a Roman fort and royal families.</a:t>
            </a:r>
            <a:endParaRPr>
              <a:solidFill>
                <a:srgbClr val="CFE2F3"/>
              </a:solidFill>
              <a:highlight>
                <a:srgbClr val="FFFFFF"/>
              </a:highlight>
            </a:endParaRPr>
          </a:p>
        </p:txBody>
      </p:sp>
      <p:pic>
        <p:nvPicPr>
          <p:cNvPr id="74" name="Google Shape;74;p15"/>
          <p:cNvPicPr preferRelativeResize="0"/>
          <p:nvPr/>
        </p:nvPicPr>
        <p:blipFill rotWithShape="1">
          <a:blip r:embed="rId3">
            <a:alphaModFix/>
          </a:blip>
          <a:srcRect b="0" l="0" r="0" t="0"/>
          <a:stretch/>
        </p:blipFill>
        <p:spPr>
          <a:xfrm>
            <a:off x="98526" y="2106976"/>
            <a:ext cx="3837000" cy="2877750"/>
          </a:xfrm>
          <a:prstGeom prst="rect">
            <a:avLst/>
          </a:prstGeom>
          <a:noFill/>
          <a:ln>
            <a:noFill/>
          </a:ln>
        </p:spPr>
      </p:pic>
      <p:sp>
        <p:nvSpPr>
          <p:cNvPr id="75" name="Google Shape;75;p15"/>
          <p:cNvSpPr txBox="1"/>
          <p:nvPr/>
        </p:nvSpPr>
        <p:spPr>
          <a:xfrm flipH="1">
            <a:off x="356825" y="457525"/>
            <a:ext cx="3453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2700">
                <a:solidFill>
                  <a:srgbClr val="FFFFFF"/>
                </a:solidFill>
                <a:latin typeface="Trebuchet MS"/>
                <a:ea typeface="Trebuchet MS"/>
                <a:cs typeface="Trebuchet MS"/>
                <a:sym typeface="Trebuchet MS"/>
              </a:rPr>
              <a:t>Cardiff Castle</a:t>
            </a:r>
            <a:r>
              <a:rPr lang="pl" sz="1700">
                <a:solidFill>
                  <a:srgbClr val="FFFFFF"/>
                </a:solidFill>
                <a:highlight>
                  <a:srgbClr val="CFE2F3"/>
                </a:highlight>
              </a:rPr>
              <a:t> </a:t>
            </a:r>
            <a:r>
              <a:rPr lang="pl" sz="2100">
                <a:solidFill>
                  <a:srgbClr val="FFFFFF"/>
                </a:solidFill>
                <a:highlight>
                  <a:srgbClr val="CFE2F3"/>
                </a:highlight>
              </a:rPr>
              <a:t>ྀ࿐ ˊˎ-</a:t>
            </a:r>
            <a:endParaRPr sz="2900">
              <a:solidFill>
                <a:srgbClr val="FFFFFF"/>
              </a:solidFill>
              <a:highlight>
                <a:srgbClr val="CFE2F3"/>
              </a:highlight>
              <a:latin typeface="Trebuchet MS"/>
              <a:ea typeface="Trebuchet MS"/>
              <a:cs typeface="Trebuchet MS"/>
              <a:sym typeface="Trebuchet MS"/>
            </a:endParaRPr>
          </a:p>
        </p:txBody>
      </p:sp>
      <p:pic>
        <p:nvPicPr>
          <p:cNvPr id="76" name="Google Shape;76;p15"/>
          <p:cNvPicPr preferRelativeResize="0"/>
          <p:nvPr/>
        </p:nvPicPr>
        <p:blipFill>
          <a:blip r:embed="rId4">
            <a:alphaModFix/>
          </a:blip>
          <a:stretch>
            <a:fillRect/>
          </a:stretch>
        </p:blipFill>
        <p:spPr>
          <a:xfrm>
            <a:off x="2514926" y="1087350"/>
            <a:ext cx="2417218" cy="160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698750" y="-521200"/>
            <a:ext cx="60810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l" sz="3400">
                <a:latin typeface="Trebuchet MS"/>
                <a:ea typeface="Trebuchet MS"/>
                <a:cs typeface="Trebuchet MS"/>
                <a:sym typeface="Trebuchet MS"/>
              </a:rPr>
              <a:t>Millennium Stadium</a:t>
            </a:r>
            <a:r>
              <a:rPr lang="pl" sz="1211">
                <a:solidFill>
                  <a:srgbClr val="FFFFFF"/>
                </a:solidFill>
                <a:highlight>
                  <a:srgbClr val="CFE2F3"/>
                </a:highlight>
                <a:latin typeface="Trebuchet MS"/>
                <a:ea typeface="Trebuchet MS"/>
                <a:cs typeface="Trebuchet MS"/>
                <a:sym typeface="Trebuchet MS"/>
              </a:rPr>
              <a:t>ೄྀ࿐ ˊˎ-</a:t>
            </a:r>
            <a:endParaRPr sz="2311">
              <a:solidFill>
                <a:srgbClr val="FFFFFF"/>
              </a:solidFill>
              <a:highlight>
                <a:srgbClr val="CFE2F3"/>
              </a:highlight>
              <a:latin typeface="Trebuchet MS"/>
              <a:ea typeface="Trebuchet MS"/>
              <a:cs typeface="Trebuchet MS"/>
              <a:sym typeface="Trebuchet MS"/>
            </a:endParaRPr>
          </a:p>
        </p:txBody>
      </p:sp>
      <p:sp>
        <p:nvSpPr>
          <p:cNvPr id="82" name="Google Shape;82;p16"/>
          <p:cNvSpPr txBox="1"/>
          <p:nvPr>
            <p:ph idx="2" type="body"/>
          </p:nvPr>
        </p:nvSpPr>
        <p:spPr>
          <a:xfrm>
            <a:off x="423250" y="1285050"/>
            <a:ext cx="3837000" cy="3695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pl" sz="1700">
                <a:solidFill>
                  <a:srgbClr val="FFFFFF"/>
                </a:solidFill>
                <a:highlight>
                  <a:srgbClr val="CFE2F3"/>
                </a:highlight>
                <a:latin typeface="Arial"/>
                <a:ea typeface="Arial"/>
                <a:cs typeface="Arial"/>
                <a:sym typeface="Arial"/>
              </a:rPr>
              <a:t>—-----------------------------------------------</a:t>
            </a:r>
            <a:endParaRPr sz="1700">
              <a:solidFill>
                <a:srgbClr val="FFFFFF"/>
              </a:solidFill>
              <a:highlight>
                <a:srgbClr val="CFE2F3"/>
              </a:highlight>
              <a:latin typeface="Arial"/>
              <a:ea typeface="Arial"/>
              <a:cs typeface="Arial"/>
              <a:sym typeface="Arial"/>
            </a:endParaRPr>
          </a:p>
          <a:p>
            <a:pPr indent="0" lvl="0" marL="0" rtl="0" algn="ctr">
              <a:spcBef>
                <a:spcPts val="1200"/>
              </a:spcBef>
              <a:spcAft>
                <a:spcPts val="0"/>
              </a:spcAft>
              <a:buNone/>
            </a:pPr>
            <a:r>
              <a:rPr lang="pl" sz="1700">
                <a:solidFill>
                  <a:srgbClr val="FFFFFF"/>
                </a:solidFill>
                <a:highlight>
                  <a:srgbClr val="CFE2F3"/>
                </a:highlight>
                <a:latin typeface="Arial"/>
                <a:ea typeface="Arial"/>
                <a:cs typeface="Arial"/>
                <a:sym typeface="Arial"/>
              </a:rPr>
              <a:t>╰┈➤ Millennium </a:t>
            </a:r>
            <a:r>
              <a:rPr lang="pl" sz="1700">
                <a:solidFill>
                  <a:srgbClr val="FFFFFF"/>
                </a:solidFill>
                <a:highlight>
                  <a:srgbClr val="CFE2F3"/>
                </a:highlight>
                <a:latin typeface="Trebuchet MS"/>
                <a:ea typeface="Trebuchet MS"/>
                <a:cs typeface="Trebuchet MS"/>
                <a:sym typeface="Trebuchet MS"/>
              </a:rPr>
              <a:t>Stadium is the National Stadium of Wales.</a:t>
            </a:r>
            <a:endParaRPr sz="1700">
              <a:solidFill>
                <a:srgbClr val="FFFFFF"/>
              </a:solidFill>
              <a:highlight>
                <a:srgbClr val="CFE2F3"/>
              </a:highlight>
              <a:latin typeface="Trebuchet MS"/>
              <a:ea typeface="Trebuchet MS"/>
              <a:cs typeface="Trebuchet MS"/>
              <a:sym typeface="Trebuchet MS"/>
            </a:endParaRPr>
          </a:p>
          <a:p>
            <a:pPr indent="0" lvl="0" marL="0" rtl="0" algn="ctr">
              <a:spcBef>
                <a:spcPts val="1200"/>
              </a:spcBef>
              <a:spcAft>
                <a:spcPts val="0"/>
              </a:spcAft>
              <a:buNone/>
            </a:pPr>
            <a:r>
              <a:rPr lang="pl" sz="1700">
                <a:solidFill>
                  <a:srgbClr val="FFFFFF"/>
                </a:solidFill>
                <a:highlight>
                  <a:srgbClr val="CFE2F3"/>
                </a:highlight>
                <a:latin typeface="Arial"/>
                <a:ea typeface="Arial"/>
                <a:cs typeface="Arial"/>
                <a:sym typeface="Arial"/>
              </a:rPr>
              <a:t>╰┈➤ </a:t>
            </a:r>
            <a:r>
              <a:rPr lang="pl" sz="1700">
                <a:solidFill>
                  <a:srgbClr val="FFFFFF"/>
                </a:solidFill>
                <a:highlight>
                  <a:srgbClr val="CFE2F3"/>
                </a:highlight>
                <a:latin typeface="Trebuchet MS"/>
                <a:ea typeface="Trebuchet MS"/>
                <a:cs typeface="Trebuchet MS"/>
                <a:sym typeface="Trebuchet MS"/>
              </a:rPr>
              <a:t>Actually it is the largest football ground in the whole uk with being capable to lest around 75.000 people to watch the game.</a:t>
            </a:r>
            <a:endParaRPr sz="1700">
              <a:solidFill>
                <a:srgbClr val="FFFFFF"/>
              </a:solidFill>
              <a:highlight>
                <a:srgbClr val="CFE2F3"/>
              </a:highlight>
              <a:latin typeface="Trebuchet MS"/>
              <a:ea typeface="Trebuchet MS"/>
              <a:cs typeface="Trebuchet MS"/>
              <a:sym typeface="Trebuchet MS"/>
            </a:endParaRPr>
          </a:p>
          <a:p>
            <a:pPr indent="0" lvl="0" marL="0" rtl="0" algn="ctr">
              <a:spcBef>
                <a:spcPts val="1200"/>
              </a:spcBef>
              <a:spcAft>
                <a:spcPts val="1200"/>
              </a:spcAft>
              <a:buNone/>
            </a:pPr>
            <a:r>
              <a:rPr lang="pl" sz="1700">
                <a:solidFill>
                  <a:srgbClr val="FFFFFF"/>
                </a:solidFill>
                <a:highlight>
                  <a:srgbClr val="CFE2F3"/>
                </a:highlight>
                <a:latin typeface="Trebuchet MS"/>
                <a:ea typeface="Trebuchet MS"/>
                <a:cs typeface="Trebuchet MS"/>
                <a:sym typeface="Trebuchet MS"/>
              </a:rPr>
              <a:t>—--------------------------------------------</a:t>
            </a:r>
            <a:br>
              <a:rPr lang="pl" sz="1700">
                <a:solidFill>
                  <a:srgbClr val="FFFFFF"/>
                </a:solidFill>
                <a:highlight>
                  <a:srgbClr val="CFE2F3"/>
                </a:highlight>
                <a:latin typeface="Trebuchet MS"/>
                <a:ea typeface="Trebuchet MS"/>
                <a:cs typeface="Trebuchet MS"/>
                <a:sym typeface="Trebuchet MS"/>
              </a:rPr>
            </a:br>
            <a:endParaRPr sz="2000">
              <a:solidFill>
                <a:srgbClr val="FFFFFF"/>
              </a:solidFill>
              <a:highlight>
                <a:srgbClr val="CFE2F3"/>
              </a:highlight>
              <a:latin typeface="Trebuchet MS"/>
              <a:ea typeface="Trebuchet MS"/>
              <a:cs typeface="Trebuchet MS"/>
              <a:sym typeface="Trebuchet MS"/>
            </a:endParaRPr>
          </a:p>
        </p:txBody>
      </p:sp>
      <p:pic>
        <p:nvPicPr>
          <p:cNvPr id="83" name="Google Shape;83;p16"/>
          <p:cNvPicPr preferRelativeResize="0"/>
          <p:nvPr/>
        </p:nvPicPr>
        <p:blipFill>
          <a:blip r:embed="rId3">
            <a:alphaModFix/>
          </a:blip>
          <a:stretch>
            <a:fillRect/>
          </a:stretch>
        </p:blipFill>
        <p:spPr>
          <a:xfrm>
            <a:off x="5500801" y="1896750"/>
            <a:ext cx="3569024" cy="2374950"/>
          </a:xfrm>
          <a:prstGeom prst="rect">
            <a:avLst/>
          </a:prstGeom>
          <a:noFill/>
          <a:ln>
            <a:noFill/>
          </a:ln>
        </p:spPr>
      </p:pic>
      <p:pic>
        <p:nvPicPr>
          <p:cNvPr id="84" name="Google Shape;84;p16"/>
          <p:cNvPicPr preferRelativeResize="0"/>
          <p:nvPr/>
        </p:nvPicPr>
        <p:blipFill>
          <a:blip r:embed="rId4">
            <a:alphaModFix/>
          </a:blip>
          <a:stretch>
            <a:fillRect/>
          </a:stretch>
        </p:blipFill>
        <p:spPr>
          <a:xfrm>
            <a:off x="4797788" y="849175"/>
            <a:ext cx="2628296" cy="1425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8" name="Shape 88"/>
        <p:cNvGrpSpPr/>
        <p:nvPr/>
      </p:nvGrpSpPr>
      <p:grpSpPr>
        <a:xfrm>
          <a:off x="0" y="0"/>
          <a:ext cx="0" cy="0"/>
          <a:chOff x="0" y="0"/>
          <a:chExt cx="0" cy="0"/>
        </a:xfrm>
      </p:grpSpPr>
      <p:sp>
        <p:nvSpPr>
          <p:cNvPr id="89" name="Google Shape;89;p17"/>
          <p:cNvSpPr txBox="1"/>
          <p:nvPr>
            <p:ph type="title"/>
          </p:nvPr>
        </p:nvSpPr>
        <p:spPr>
          <a:xfrm>
            <a:off x="265500" y="439375"/>
            <a:ext cx="4045200" cy="1710300"/>
          </a:xfrm>
          <a:prstGeom prst="rect">
            <a:avLst/>
          </a:prstGeom>
        </p:spPr>
        <p:txBody>
          <a:bodyPr anchorCtr="0" anchor="b" bIns="91425" lIns="91425" spcFirstLastPara="1" rIns="91425" wrap="square" tIns="91425">
            <a:noAutofit/>
          </a:bodyPr>
          <a:lstStyle/>
          <a:p>
            <a:pPr indent="0" lvl="0" marL="152400" marR="152400" rtl="0" algn="ctr">
              <a:lnSpc>
                <a:spcPct val="133333"/>
              </a:lnSpc>
              <a:spcBef>
                <a:spcPts val="1200"/>
              </a:spcBef>
              <a:spcAft>
                <a:spcPts val="0"/>
              </a:spcAft>
              <a:buNone/>
            </a:pPr>
            <a:r>
              <a:rPr lang="pl" sz="2250">
                <a:solidFill>
                  <a:srgbClr val="FFFFFF"/>
                </a:solidFill>
                <a:highlight>
                  <a:srgbClr val="CFE2F3"/>
                </a:highlight>
                <a:latin typeface="Trebuchet MS"/>
                <a:ea typeface="Trebuchet MS"/>
                <a:cs typeface="Trebuchet MS"/>
                <a:sym typeface="Trebuchet MS"/>
              </a:rPr>
              <a:t>Amgueddfa Cymru</a:t>
            </a:r>
            <a:r>
              <a:rPr lang="pl" sz="1900">
                <a:solidFill>
                  <a:srgbClr val="FFFFFF"/>
                </a:solidFill>
                <a:highlight>
                  <a:srgbClr val="CFE2F3"/>
                </a:highlight>
                <a:latin typeface="Arial"/>
                <a:ea typeface="Arial"/>
                <a:cs typeface="Arial"/>
                <a:sym typeface="Arial"/>
              </a:rPr>
              <a:t>ೄྀ࿐ ˊˎ-</a:t>
            </a:r>
            <a:endParaRPr sz="2200">
              <a:solidFill>
                <a:srgbClr val="FFFFFF"/>
              </a:solidFill>
              <a:highlight>
                <a:srgbClr val="CFE2F3"/>
              </a:highlight>
              <a:latin typeface="Trebuchet MS"/>
              <a:ea typeface="Trebuchet MS"/>
              <a:cs typeface="Trebuchet MS"/>
              <a:sym typeface="Trebuchet MS"/>
            </a:endParaRPr>
          </a:p>
          <a:p>
            <a:pPr indent="0" lvl="0" marL="0" rtl="0" algn="ctr">
              <a:spcBef>
                <a:spcPts val="1200"/>
              </a:spcBef>
              <a:spcAft>
                <a:spcPts val="0"/>
              </a:spcAft>
              <a:buNone/>
            </a:pPr>
            <a:r>
              <a:t/>
            </a:r>
            <a:endParaRPr/>
          </a:p>
        </p:txBody>
      </p:sp>
      <p:sp>
        <p:nvSpPr>
          <p:cNvPr id="90" name="Google Shape;90;p17"/>
          <p:cNvSpPr txBox="1"/>
          <p:nvPr>
            <p:ph idx="1" type="subTitle"/>
          </p:nvPr>
        </p:nvSpPr>
        <p:spPr>
          <a:xfrm>
            <a:off x="265500" y="1531650"/>
            <a:ext cx="4045200" cy="3434700"/>
          </a:xfrm>
          <a:prstGeom prst="rect">
            <a:avLst/>
          </a:prstGeom>
        </p:spPr>
        <p:txBody>
          <a:bodyPr anchorCtr="0" anchor="t" bIns="91425" lIns="91425" spcFirstLastPara="1" rIns="91425" wrap="square" tIns="91425">
            <a:normAutofit/>
          </a:bodyPr>
          <a:lstStyle/>
          <a:p>
            <a:pPr indent="0" lvl="0" marL="0" rtl="0" algn="ctr">
              <a:lnSpc>
                <a:spcPct val="90000"/>
              </a:lnSpc>
              <a:spcBef>
                <a:spcPts val="0"/>
              </a:spcBef>
              <a:spcAft>
                <a:spcPts val="0"/>
              </a:spcAft>
              <a:buNone/>
            </a:pPr>
            <a:r>
              <a:rPr lang="pl" sz="1700">
                <a:latin typeface="Trebuchet MS"/>
                <a:ea typeface="Trebuchet MS"/>
                <a:cs typeface="Trebuchet MS"/>
                <a:sym typeface="Trebuchet MS"/>
              </a:rPr>
              <a:t>Museum Wales, is a Welsh Government sponsored body that comprises seven museums in Wales: </a:t>
            </a:r>
            <a:endParaRPr sz="1700">
              <a:latin typeface="Trebuchet MS"/>
              <a:ea typeface="Trebuchet MS"/>
              <a:cs typeface="Trebuchet MS"/>
              <a:sym typeface="Trebuchet MS"/>
            </a:endParaRPr>
          </a:p>
          <a:p>
            <a:pPr indent="0" lvl="0" marL="0" rtl="0" algn="ctr">
              <a:lnSpc>
                <a:spcPct val="90000"/>
              </a:lnSpc>
              <a:spcBef>
                <a:spcPts val="0"/>
              </a:spcBef>
              <a:spcAft>
                <a:spcPts val="0"/>
              </a:spcAft>
              <a:buNone/>
            </a:pPr>
            <a:r>
              <a:t/>
            </a:r>
            <a:endParaRPr sz="1700">
              <a:latin typeface="Trebuchet MS"/>
              <a:ea typeface="Trebuchet MS"/>
              <a:cs typeface="Trebuchet MS"/>
              <a:sym typeface="Trebuchet MS"/>
            </a:endParaRPr>
          </a:p>
          <a:p>
            <a:pPr indent="0" lvl="0" marL="0" rtl="0" algn="l">
              <a:lnSpc>
                <a:spcPct val="90000"/>
              </a:lnSpc>
              <a:spcBef>
                <a:spcPts val="0"/>
              </a:spcBef>
              <a:spcAft>
                <a:spcPts val="0"/>
              </a:spcAft>
              <a:buNone/>
            </a:pPr>
            <a:r>
              <a:rPr lang="pl" sz="1900">
                <a:latin typeface="Trebuchet MS"/>
                <a:ea typeface="Trebuchet MS"/>
                <a:cs typeface="Trebuchet MS"/>
                <a:sym typeface="Trebuchet MS"/>
              </a:rPr>
              <a:t>-</a:t>
            </a:r>
            <a:r>
              <a:rPr lang="pl" sz="1250">
                <a:solidFill>
                  <a:srgbClr val="FFFFFF"/>
                </a:solidFill>
                <a:highlight>
                  <a:srgbClr val="CFE2F3"/>
                </a:highlight>
                <a:uFill>
                  <a:noFill/>
                </a:uFill>
                <a:latin typeface="Trebuchet MS"/>
                <a:ea typeface="Trebuchet MS"/>
                <a:cs typeface="Trebuchet MS"/>
                <a:sym typeface="Trebuchet MS"/>
                <a:hlinkClick r:id="rId3">
                  <a:extLst>
                    <a:ext uri="{A12FA001-AC4F-418D-AE19-62706E023703}">
                      <ahyp:hlinkClr val="tx"/>
                    </a:ext>
                  </a:extLst>
                </a:hlinkClick>
              </a:rPr>
              <a:t>National Museum Cardiff</a:t>
            </a:r>
            <a:r>
              <a:rPr lang="pl" sz="1250">
                <a:solidFill>
                  <a:srgbClr val="FFFFFF"/>
                </a:solidFill>
                <a:highlight>
                  <a:srgbClr val="CFE2F3"/>
                </a:highlight>
                <a:latin typeface="Trebuchet MS"/>
                <a:ea typeface="Trebuchet MS"/>
                <a:cs typeface="Trebuchet MS"/>
                <a:sym typeface="Trebuchet MS"/>
              </a:rPr>
              <a:t> </a:t>
            </a:r>
            <a:endParaRPr sz="1250">
              <a:solidFill>
                <a:srgbClr val="FFFFFF"/>
              </a:solidFill>
              <a:highlight>
                <a:srgbClr val="CFE2F3"/>
              </a:highlight>
              <a:latin typeface="Trebuchet MS"/>
              <a:ea typeface="Trebuchet MS"/>
              <a:cs typeface="Trebuchet MS"/>
              <a:sym typeface="Trebuchet MS"/>
            </a:endParaRPr>
          </a:p>
          <a:p>
            <a:pPr indent="0" lvl="0" marL="0" rtl="0" algn="l">
              <a:lnSpc>
                <a:spcPct val="90000"/>
              </a:lnSpc>
              <a:spcBef>
                <a:spcPts val="0"/>
              </a:spcBef>
              <a:spcAft>
                <a:spcPts val="0"/>
              </a:spcAft>
              <a:buNone/>
            </a:pPr>
            <a:r>
              <a:rPr lang="pl" sz="1250">
                <a:solidFill>
                  <a:srgbClr val="FFFFFF"/>
                </a:solidFill>
                <a:highlight>
                  <a:srgbClr val="CFE2F3"/>
                </a:highlight>
                <a:latin typeface="Trebuchet MS"/>
                <a:ea typeface="Trebuchet MS"/>
                <a:cs typeface="Trebuchet MS"/>
                <a:sym typeface="Trebuchet MS"/>
              </a:rPr>
              <a:t>-</a:t>
            </a:r>
            <a:r>
              <a:rPr lang="pl" sz="1250">
                <a:solidFill>
                  <a:srgbClr val="FFFFFF"/>
                </a:solidFill>
                <a:highlight>
                  <a:srgbClr val="CFE2F3"/>
                </a:highlight>
                <a:uFill>
                  <a:noFill/>
                </a:uFill>
                <a:latin typeface="Trebuchet MS"/>
                <a:ea typeface="Trebuchet MS"/>
                <a:cs typeface="Trebuchet MS"/>
                <a:sym typeface="Trebuchet MS"/>
                <a:hlinkClick r:id="rId4">
                  <a:extLst>
                    <a:ext uri="{A12FA001-AC4F-418D-AE19-62706E023703}">
                      <ahyp:hlinkClr val="tx"/>
                    </a:ext>
                  </a:extLst>
                </a:hlinkClick>
              </a:rPr>
              <a:t>St Fagans National Museum of History</a:t>
            </a:r>
            <a:r>
              <a:rPr lang="pl" sz="1250">
                <a:solidFill>
                  <a:srgbClr val="FFFFFF"/>
                </a:solidFill>
                <a:highlight>
                  <a:srgbClr val="CFE2F3"/>
                </a:highlight>
                <a:latin typeface="Trebuchet MS"/>
                <a:ea typeface="Trebuchet MS"/>
                <a:cs typeface="Trebuchet MS"/>
                <a:sym typeface="Trebuchet MS"/>
              </a:rPr>
              <a:t>, </a:t>
            </a:r>
            <a:r>
              <a:rPr lang="pl" sz="1250">
                <a:solidFill>
                  <a:srgbClr val="FFFFFF"/>
                </a:solidFill>
                <a:highlight>
                  <a:srgbClr val="CFE2F3"/>
                </a:highlight>
                <a:uFill>
                  <a:noFill/>
                </a:uFill>
                <a:latin typeface="Trebuchet MS"/>
                <a:ea typeface="Trebuchet MS"/>
                <a:cs typeface="Trebuchet MS"/>
                <a:sym typeface="Trebuchet MS"/>
                <a:hlinkClick r:id="rId5">
                  <a:extLst>
                    <a:ext uri="{A12FA001-AC4F-418D-AE19-62706E023703}">
                      <ahyp:hlinkClr val="tx"/>
                    </a:ext>
                  </a:extLst>
                </a:hlinkClick>
              </a:rPr>
              <a:t>Cardiff</a:t>
            </a:r>
            <a:endParaRPr sz="1250">
              <a:solidFill>
                <a:srgbClr val="FFFFFF"/>
              </a:solidFill>
              <a:highlight>
                <a:srgbClr val="CFE2F3"/>
              </a:highlight>
              <a:latin typeface="Trebuchet MS"/>
              <a:ea typeface="Trebuchet MS"/>
              <a:cs typeface="Trebuchet MS"/>
              <a:sym typeface="Trebuchet MS"/>
            </a:endParaRPr>
          </a:p>
          <a:p>
            <a:pPr indent="0" lvl="0" marL="0" rtl="0" algn="l">
              <a:lnSpc>
                <a:spcPct val="115000"/>
              </a:lnSpc>
              <a:spcBef>
                <a:spcPts val="300"/>
              </a:spcBef>
              <a:spcAft>
                <a:spcPts val="0"/>
              </a:spcAft>
              <a:buNone/>
            </a:pPr>
            <a:r>
              <a:rPr lang="pl" sz="1250">
                <a:solidFill>
                  <a:srgbClr val="FFFFFF"/>
                </a:solidFill>
                <a:highlight>
                  <a:srgbClr val="CFE2F3"/>
                </a:highlight>
                <a:latin typeface="Trebuchet MS"/>
                <a:ea typeface="Trebuchet MS"/>
                <a:cs typeface="Trebuchet MS"/>
                <a:sym typeface="Trebuchet MS"/>
              </a:rPr>
              <a:t>-</a:t>
            </a:r>
            <a:r>
              <a:rPr lang="pl" sz="1250">
                <a:solidFill>
                  <a:srgbClr val="FFFFFF"/>
                </a:solidFill>
                <a:highlight>
                  <a:srgbClr val="CFE2F3"/>
                </a:highlight>
                <a:uFill>
                  <a:noFill/>
                </a:uFill>
                <a:latin typeface="Trebuchet MS"/>
                <a:ea typeface="Trebuchet MS"/>
                <a:cs typeface="Trebuchet MS"/>
                <a:sym typeface="Trebuchet MS"/>
                <a:hlinkClick r:id="rId6">
                  <a:extLst>
                    <a:ext uri="{A12FA001-AC4F-418D-AE19-62706E023703}">
                      <ahyp:hlinkClr val="tx"/>
                    </a:ext>
                  </a:extLst>
                </a:hlinkClick>
              </a:rPr>
              <a:t>Big Pit National Coal Museum</a:t>
            </a:r>
            <a:r>
              <a:rPr lang="pl" sz="1250">
                <a:solidFill>
                  <a:srgbClr val="FFFFFF"/>
                </a:solidFill>
                <a:highlight>
                  <a:srgbClr val="CFE2F3"/>
                </a:highlight>
                <a:latin typeface="Trebuchet MS"/>
                <a:ea typeface="Trebuchet MS"/>
                <a:cs typeface="Trebuchet MS"/>
                <a:sym typeface="Trebuchet MS"/>
              </a:rPr>
              <a:t>, </a:t>
            </a:r>
            <a:r>
              <a:rPr lang="pl" sz="1250">
                <a:solidFill>
                  <a:srgbClr val="FFFFFF"/>
                </a:solidFill>
                <a:highlight>
                  <a:srgbClr val="CFE2F3"/>
                </a:highlight>
                <a:uFill>
                  <a:noFill/>
                </a:uFill>
                <a:latin typeface="Trebuchet MS"/>
                <a:ea typeface="Trebuchet MS"/>
                <a:cs typeface="Trebuchet MS"/>
                <a:sym typeface="Trebuchet MS"/>
                <a:hlinkClick r:id="rId7">
                  <a:extLst>
                    <a:ext uri="{A12FA001-AC4F-418D-AE19-62706E023703}">
                      <ahyp:hlinkClr val="tx"/>
                    </a:ext>
                  </a:extLst>
                </a:hlinkClick>
              </a:rPr>
              <a:t>Blaenavon</a:t>
            </a:r>
            <a:endParaRPr sz="1250">
              <a:solidFill>
                <a:srgbClr val="FFFFFF"/>
              </a:solidFill>
              <a:highlight>
                <a:srgbClr val="CFE2F3"/>
              </a:highlight>
              <a:latin typeface="Trebuchet MS"/>
              <a:ea typeface="Trebuchet MS"/>
              <a:cs typeface="Trebuchet MS"/>
              <a:sym typeface="Trebuchet MS"/>
            </a:endParaRPr>
          </a:p>
          <a:p>
            <a:pPr indent="0" lvl="0" marL="0" rtl="0" algn="l">
              <a:lnSpc>
                <a:spcPct val="115000"/>
              </a:lnSpc>
              <a:spcBef>
                <a:spcPts val="300"/>
              </a:spcBef>
              <a:spcAft>
                <a:spcPts val="0"/>
              </a:spcAft>
              <a:buNone/>
            </a:pPr>
            <a:r>
              <a:rPr lang="pl" sz="1250">
                <a:solidFill>
                  <a:srgbClr val="FFFFFF"/>
                </a:solidFill>
                <a:highlight>
                  <a:srgbClr val="CFE2F3"/>
                </a:highlight>
                <a:latin typeface="Trebuchet MS"/>
                <a:ea typeface="Trebuchet MS"/>
                <a:cs typeface="Trebuchet MS"/>
                <a:sym typeface="Trebuchet MS"/>
              </a:rPr>
              <a:t>-</a:t>
            </a:r>
            <a:r>
              <a:rPr lang="pl" sz="1250">
                <a:solidFill>
                  <a:srgbClr val="FFFFFF"/>
                </a:solidFill>
                <a:highlight>
                  <a:srgbClr val="CFE2F3"/>
                </a:highlight>
                <a:uFill>
                  <a:noFill/>
                </a:uFill>
                <a:latin typeface="Trebuchet MS"/>
                <a:ea typeface="Trebuchet MS"/>
                <a:cs typeface="Trebuchet MS"/>
                <a:sym typeface="Trebuchet MS"/>
                <a:hlinkClick r:id="rId8">
                  <a:extLst>
                    <a:ext uri="{A12FA001-AC4F-418D-AE19-62706E023703}">
                      <ahyp:hlinkClr val="tx"/>
                    </a:ext>
                  </a:extLst>
                </a:hlinkClick>
              </a:rPr>
              <a:t>National Wool Museum</a:t>
            </a:r>
            <a:r>
              <a:rPr lang="pl" sz="1250">
                <a:solidFill>
                  <a:srgbClr val="FFFFFF"/>
                </a:solidFill>
                <a:highlight>
                  <a:srgbClr val="CFE2F3"/>
                </a:highlight>
                <a:latin typeface="Trebuchet MS"/>
                <a:ea typeface="Trebuchet MS"/>
                <a:cs typeface="Trebuchet MS"/>
                <a:sym typeface="Trebuchet MS"/>
              </a:rPr>
              <a:t>, </a:t>
            </a:r>
            <a:r>
              <a:rPr lang="pl" sz="1250">
                <a:solidFill>
                  <a:srgbClr val="FFFFFF"/>
                </a:solidFill>
                <a:highlight>
                  <a:srgbClr val="CFE2F3"/>
                </a:highlight>
                <a:uFill>
                  <a:noFill/>
                </a:uFill>
                <a:latin typeface="Trebuchet MS"/>
                <a:ea typeface="Trebuchet MS"/>
                <a:cs typeface="Trebuchet MS"/>
                <a:sym typeface="Trebuchet MS"/>
                <a:hlinkClick r:id="rId9">
                  <a:extLst>
                    <a:ext uri="{A12FA001-AC4F-418D-AE19-62706E023703}">
                      <ahyp:hlinkClr val="tx"/>
                    </a:ext>
                  </a:extLst>
                </a:hlinkClick>
              </a:rPr>
              <a:t>Dre-fach Felindre</a:t>
            </a:r>
            <a:r>
              <a:rPr lang="pl" sz="1250">
                <a:solidFill>
                  <a:srgbClr val="FFFFFF"/>
                </a:solidFill>
                <a:highlight>
                  <a:srgbClr val="CFE2F3"/>
                </a:highlight>
                <a:latin typeface="Trebuchet MS"/>
                <a:ea typeface="Trebuchet MS"/>
                <a:cs typeface="Trebuchet MS"/>
                <a:sym typeface="Trebuchet MS"/>
              </a:rPr>
              <a:t>  </a:t>
            </a:r>
            <a:endParaRPr sz="1250">
              <a:solidFill>
                <a:srgbClr val="FFFFFF"/>
              </a:solidFill>
              <a:highlight>
                <a:srgbClr val="CFE2F3"/>
              </a:highlight>
              <a:latin typeface="Trebuchet MS"/>
              <a:ea typeface="Trebuchet MS"/>
              <a:cs typeface="Trebuchet MS"/>
              <a:sym typeface="Trebuchet MS"/>
            </a:endParaRPr>
          </a:p>
          <a:p>
            <a:pPr indent="0" lvl="0" marL="0" rtl="0" algn="l">
              <a:lnSpc>
                <a:spcPct val="115000"/>
              </a:lnSpc>
              <a:spcBef>
                <a:spcPts val="300"/>
              </a:spcBef>
              <a:spcAft>
                <a:spcPts val="0"/>
              </a:spcAft>
              <a:buNone/>
            </a:pPr>
            <a:r>
              <a:rPr lang="pl" sz="1250">
                <a:solidFill>
                  <a:srgbClr val="FFFFFF"/>
                </a:solidFill>
                <a:highlight>
                  <a:srgbClr val="CFE2F3"/>
                </a:highlight>
                <a:latin typeface="Trebuchet MS"/>
                <a:ea typeface="Trebuchet MS"/>
                <a:cs typeface="Trebuchet MS"/>
                <a:sym typeface="Trebuchet MS"/>
              </a:rPr>
              <a:t>-</a:t>
            </a:r>
            <a:r>
              <a:rPr lang="pl" sz="1250">
                <a:solidFill>
                  <a:srgbClr val="FFFFFF"/>
                </a:solidFill>
                <a:highlight>
                  <a:srgbClr val="CFE2F3"/>
                </a:highlight>
                <a:uFill>
                  <a:noFill/>
                </a:uFill>
                <a:latin typeface="Trebuchet MS"/>
                <a:ea typeface="Trebuchet MS"/>
                <a:cs typeface="Trebuchet MS"/>
                <a:sym typeface="Trebuchet MS"/>
                <a:hlinkClick r:id="rId10">
                  <a:extLst>
                    <a:ext uri="{A12FA001-AC4F-418D-AE19-62706E023703}">
                      <ahyp:hlinkClr val="tx"/>
                    </a:ext>
                  </a:extLst>
                </a:hlinkClick>
              </a:rPr>
              <a:t>Llandysul</a:t>
            </a:r>
            <a:endParaRPr sz="1250">
              <a:solidFill>
                <a:srgbClr val="FFFFFF"/>
              </a:solidFill>
              <a:highlight>
                <a:srgbClr val="CFE2F3"/>
              </a:highlight>
              <a:latin typeface="Trebuchet MS"/>
              <a:ea typeface="Trebuchet MS"/>
              <a:cs typeface="Trebuchet MS"/>
              <a:sym typeface="Trebuchet MS"/>
            </a:endParaRPr>
          </a:p>
          <a:p>
            <a:pPr indent="0" lvl="0" marL="0" rtl="0" algn="l">
              <a:lnSpc>
                <a:spcPct val="115000"/>
              </a:lnSpc>
              <a:spcBef>
                <a:spcPts val="300"/>
              </a:spcBef>
              <a:spcAft>
                <a:spcPts val="0"/>
              </a:spcAft>
              <a:buNone/>
            </a:pPr>
            <a:r>
              <a:rPr lang="pl" sz="1250">
                <a:solidFill>
                  <a:srgbClr val="FFFFFF"/>
                </a:solidFill>
                <a:highlight>
                  <a:srgbClr val="CFE2F3"/>
                </a:highlight>
                <a:latin typeface="Trebuchet MS"/>
                <a:ea typeface="Trebuchet MS"/>
                <a:cs typeface="Trebuchet MS"/>
                <a:sym typeface="Trebuchet MS"/>
              </a:rPr>
              <a:t>-</a:t>
            </a:r>
            <a:r>
              <a:rPr lang="pl" sz="1250">
                <a:solidFill>
                  <a:srgbClr val="FFFFFF"/>
                </a:solidFill>
                <a:highlight>
                  <a:srgbClr val="CFE2F3"/>
                </a:highlight>
                <a:uFill>
                  <a:noFill/>
                </a:uFill>
                <a:latin typeface="Trebuchet MS"/>
                <a:ea typeface="Trebuchet MS"/>
                <a:cs typeface="Trebuchet MS"/>
                <a:sym typeface="Trebuchet MS"/>
                <a:hlinkClick r:id="rId11">
                  <a:extLst>
                    <a:ext uri="{A12FA001-AC4F-418D-AE19-62706E023703}">
                      <ahyp:hlinkClr val="tx"/>
                    </a:ext>
                  </a:extLst>
                </a:hlinkClick>
              </a:rPr>
              <a:t>National Slate Museum</a:t>
            </a:r>
            <a:r>
              <a:rPr lang="pl" sz="1250">
                <a:solidFill>
                  <a:srgbClr val="FFFFFF"/>
                </a:solidFill>
                <a:highlight>
                  <a:srgbClr val="CFE2F3"/>
                </a:highlight>
                <a:latin typeface="Trebuchet MS"/>
                <a:ea typeface="Trebuchet MS"/>
                <a:cs typeface="Trebuchet MS"/>
                <a:sym typeface="Trebuchet MS"/>
              </a:rPr>
              <a:t>, </a:t>
            </a:r>
            <a:r>
              <a:rPr lang="pl" sz="1250">
                <a:solidFill>
                  <a:srgbClr val="FFFFFF"/>
                </a:solidFill>
                <a:highlight>
                  <a:srgbClr val="CFE2F3"/>
                </a:highlight>
                <a:uFill>
                  <a:noFill/>
                </a:uFill>
                <a:latin typeface="Trebuchet MS"/>
                <a:ea typeface="Trebuchet MS"/>
                <a:cs typeface="Trebuchet MS"/>
                <a:sym typeface="Trebuchet MS"/>
                <a:hlinkClick r:id="rId12">
                  <a:extLst>
                    <a:ext uri="{A12FA001-AC4F-418D-AE19-62706E023703}">
                      <ahyp:hlinkClr val="tx"/>
                    </a:ext>
                  </a:extLst>
                </a:hlinkClick>
              </a:rPr>
              <a:t>Llanberis</a:t>
            </a:r>
            <a:endParaRPr sz="1250">
              <a:solidFill>
                <a:srgbClr val="FFFFFF"/>
              </a:solidFill>
              <a:highlight>
                <a:srgbClr val="CFE2F3"/>
              </a:highlight>
              <a:latin typeface="Trebuchet MS"/>
              <a:ea typeface="Trebuchet MS"/>
              <a:cs typeface="Trebuchet MS"/>
              <a:sym typeface="Trebuchet MS"/>
            </a:endParaRPr>
          </a:p>
          <a:p>
            <a:pPr indent="0" lvl="0" marL="0" rtl="0" algn="l">
              <a:lnSpc>
                <a:spcPct val="115000"/>
              </a:lnSpc>
              <a:spcBef>
                <a:spcPts val="300"/>
              </a:spcBef>
              <a:spcAft>
                <a:spcPts val="0"/>
              </a:spcAft>
              <a:buNone/>
            </a:pPr>
            <a:r>
              <a:rPr lang="pl" sz="1250">
                <a:solidFill>
                  <a:srgbClr val="FFFFFF"/>
                </a:solidFill>
                <a:highlight>
                  <a:srgbClr val="CFE2F3"/>
                </a:highlight>
                <a:latin typeface="Trebuchet MS"/>
                <a:ea typeface="Trebuchet MS"/>
                <a:cs typeface="Trebuchet MS"/>
                <a:sym typeface="Trebuchet MS"/>
              </a:rPr>
              <a:t>-</a:t>
            </a:r>
            <a:r>
              <a:rPr lang="pl" sz="1250">
                <a:solidFill>
                  <a:srgbClr val="FFFFFF"/>
                </a:solidFill>
                <a:highlight>
                  <a:srgbClr val="CFE2F3"/>
                </a:highlight>
                <a:uFill>
                  <a:noFill/>
                </a:uFill>
                <a:latin typeface="Trebuchet MS"/>
                <a:ea typeface="Trebuchet MS"/>
                <a:cs typeface="Trebuchet MS"/>
                <a:sym typeface="Trebuchet MS"/>
                <a:hlinkClick r:id="rId13">
                  <a:extLst>
                    <a:ext uri="{A12FA001-AC4F-418D-AE19-62706E023703}">
                      <ahyp:hlinkClr val="tx"/>
                    </a:ext>
                  </a:extLst>
                </a:hlinkClick>
              </a:rPr>
              <a:t>National Roman Legion Museum</a:t>
            </a:r>
            <a:r>
              <a:rPr lang="pl" sz="1250">
                <a:solidFill>
                  <a:srgbClr val="FFFFFF"/>
                </a:solidFill>
                <a:highlight>
                  <a:srgbClr val="CFE2F3"/>
                </a:highlight>
                <a:latin typeface="Trebuchet MS"/>
                <a:ea typeface="Trebuchet MS"/>
                <a:cs typeface="Trebuchet MS"/>
                <a:sym typeface="Trebuchet MS"/>
              </a:rPr>
              <a:t>, </a:t>
            </a:r>
            <a:r>
              <a:rPr lang="pl" sz="1250">
                <a:solidFill>
                  <a:srgbClr val="FFFFFF"/>
                </a:solidFill>
                <a:highlight>
                  <a:srgbClr val="CFE2F3"/>
                </a:highlight>
                <a:uFill>
                  <a:noFill/>
                </a:uFill>
                <a:latin typeface="Trebuchet MS"/>
                <a:ea typeface="Trebuchet MS"/>
                <a:cs typeface="Trebuchet MS"/>
                <a:sym typeface="Trebuchet MS"/>
                <a:hlinkClick r:id="rId14">
                  <a:extLst>
                    <a:ext uri="{A12FA001-AC4F-418D-AE19-62706E023703}">
                      <ahyp:hlinkClr val="tx"/>
                    </a:ext>
                  </a:extLst>
                </a:hlinkClick>
              </a:rPr>
              <a:t>Caerleon</a:t>
            </a:r>
            <a:endParaRPr sz="1250">
              <a:solidFill>
                <a:srgbClr val="FFFFFF"/>
              </a:solidFill>
              <a:highlight>
                <a:srgbClr val="CFE2F3"/>
              </a:highlight>
              <a:latin typeface="Trebuchet MS"/>
              <a:ea typeface="Trebuchet MS"/>
              <a:cs typeface="Trebuchet MS"/>
              <a:sym typeface="Trebuchet MS"/>
            </a:endParaRPr>
          </a:p>
          <a:p>
            <a:pPr indent="0" lvl="0" marL="0" rtl="0" algn="l">
              <a:lnSpc>
                <a:spcPct val="115000"/>
              </a:lnSpc>
              <a:spcBef>
                <a:spcPts val="300"/>
              </a:spcBef>
              <a:spcAft>
                <a:spcPts val="0"/>
              </a:spcAft>
              <a:buNone/>
            </a:pPr>
            <a:r>
              <a:rPr lang="pl" sz="1250">
                <a:solidFill>
                  <a:srgbClr val="FFFFFF"/>
                </a:solidFill>
                <a:highlight>
                  <a:srgbClr val="CFE2F3"/>
                </a:highlight>
                <a:latin typeface="Trebuchet MS"/>
                <a:ea typeface="Trebuchet MS"/>
                <a:cs typeface="Trebuchet MS"/>
                <a:sym typeface="Trebuchet MS"/>
              </a:rPr>
              <a:t>-</a:t>
            </a:r>
            <a:r>
              <a:rPr lang="pl" sz="1250">
                <a:solidFill>
                  <a:srgbClr val="FFFFFF"/>
                </a:solidFill>
                <a:highlight>
                  <a:srgbClr val="CFE2F3"/>
                </a:highlight>
                <a:uFill>
                  <a:noFill/>
                </a:uFill>
                <a:latin typeface="Trebuchet MS"/>
                <a:ea typeface="Trebuchet MS"/>
                <a:cs typeface="Trebuchet MS"/>
                <a:sym typeface="Trebuchet MS"/>
                <a:hlinkClick r:id="rId15">
                  <a:extLst>
                    <a:ext uri="{A12FA001-AC4F-418D-AE19-62706E023703}">
                      <ahyp:hlinkClr val="tx"/>
                    </a:ext>
                  </a:extLst>
                </a:hlinkClick>
              </a:rPr>
              <a:t>National Waterfront Museum</a:t>
            </a:r>
            <a:r>
              <a:rPr lang="pl" sz="1250">
                <a:solidFill>
                  <a:srgbClr val="FFFFFF"/>
                </a:solidFill>
                <a:highlight>
                  <a:srgbClr val="CFE2F3"/>
                </a:highlight>
                <a:latin typeface="Trebuchet MS"/>
                <a:ea typeface="Trebuchet MS"/>
                <a:cs typeface="Trebuchet MS"/>
                <a:sym typeface="Trebuchet MS"/>
              </a:rPr>
              <a:t>, </a:t>
            </a:r>
            <a:r>
              <a:rPr lang="pl" sz="1250">
                <a:solidFill>
                  <a:srgbClr val="FFFFFF"/>
                </a:solidFill>
                <a:highlight>
                  <a:srgbClr val="CFE2F3"/>
                </a:highlight>
                <a:uFill>
                  <a:noFill/>
                </a:uFill>
                <a:latin typeface="Trebuchet MS"/>
                <a:ea typeface="Trebuchet MS"/>
                <a:cs typeface="Trebuchet MS"/>
                <a:sym typeface="Trebuchet MS"/>
                <a:hlinkClick r:id="rId16">
                  <a:extLst>
                    <a:ext uri="{A12FA001-AC4F-418D-AE19-62706E023703}">
                      <ahyp:hlinkClr val="tx"/>
                    </a:ext>
                  </a:extLst>
                </a:hlinkClick>
              </a:rPr>
              <a:t>Swansea</a:t>
            </a:r>
            <a:endParaRPr sz="1250">
              <a:solidFill>
                <a:srgbClr val="FFFFFF"/>
              </a:solidFill>
              <a:highlight>
                <a:srgbClr val="CFE2F3"/>
              </a:highlight>
              <a:latin typeface="Trebuchet MS"/>
              <a:ea typeface="Trebuchet MS"/>
              <a:cs typeface="Trebuchet MS"/>
              <a:sym typeface="Trebuchet MS"/>
            </a:endParaRPr>
          </a:p>
          <a:p>
            <a:pPr indent="0" lvl="0" marL="0" rtl="0" algn="ctr">
              <a:lnSpc>
                <a:spcPct val="90000"/>
              </a:lnSpc>
              <a:spcBef>
                <a:spcPts val="100"/>
              </a:spcBef>
              <a:spcAft>
                <a:spcPts val="0"/>
              </a:spcAft>
              <a:buNone/>
            </a:pPr>
            <a:r>
              <a:t/>
            </a:r>
            <a:endParaRPr sz="1700">
              <a:latin typeface="Trebuchet MS"/>
              <a:ea typeface="Trebuchet MS"/>
              <a:cs typeface="Trebuchet MS"/>
              <a:sym typeface="Trebuchet MS"/>
            </a:endParaRPr>
          </a:p>
        </p:txBody>
      </p:sp>
      <p:pic>
        <p:nvPicPr>
          <p:cNvPr id="91" name="Google Shape;91;p17"/>
          <p:cNvPicPr preferRelativeResize="0"/>
          <p:nvPr/>
        </p:nvPicPr>
        <p:blipFill>
          <a:blip r:embed="rId17">
            <a:alphaModFix/>
          </a:blip>
          <a:stretch>
            <a:fillRect/>
          </a:stretch>
        </p:blipFill>
        <p:spPr>
          <a:xfrm>
            <a:off x="4881950" y="1414325"/>
            <a:ext cx="4045200" cy="26066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311700" y="579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l" sz="2900">
                <a:latin typeface="Trebuchet MS"/>
                <a:ea typeface="Trebuchet MS"/>
                <a:cs typeface="Trebuchet MS"/>
                <a:sym typeface="Trebuchet MS"/>
              </a:rPr>
              <a:t>Flag of Wales</a:t>
            </a:r>
            <a:r>
              <a:rPr lang="pl" sz="2100">
                <a:solidFill>
                  <a:srgbClr val="FFFFFF"/>
                </a:solidFill>
                <a:highlight>
                  <a:srgbClr val="CFE2F3"/>
                </a:highlight>
                <a:latin typeface="Arial"/>
                <a:ea typeface="Arial"/>
                <a:cs typeface="Arial"/>
                <a:sym typeface="Arial"/>
              </a:rPr>
              <a:t>.ೃ࿐</a:t>
            </a:r>
            <a:endParaRPr sz="3100">
              <a:solidFill>
                <a:srgbClr val="FFFFFF"/>
              </a:solidFill>
              <a:highlight>
                <a:srgbClr val="CFE2F3"/>
              </a:highlight>
              <a:latin typeface="Trebuchet MS"/>
              <a:ea typeface="Trebuchet MS"/>
              <a:cs typeface="Trebuchet MS"/>
              <a:sym typeface="Trebuchet MS"/>
            </a:endParaRPr>
          </a:p>
        </p:txBody>
      </p:sp>
      <p:sp>
        <p:nvSpPr>
          <p:cNvPr id="97" name="Google Shape;97;p18"/>
          <p:cNvSpPr txBox="1"/>
          <p:nvPr>
            <p:ph idx="1" type="body"/>
          </p:nvPr>
        </p:nvSpPr>
        <p:spPr>
          <a:xfrm>
            <a:off x="311700" y="1152475"/>
            <a:ext cx="46398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l" sz="1650">
                <a:solidFill>
                  <a:srgbClr val="FFFFFF"/>
                </a:solidFill>
                <a:highlight>
                  <a:srgbClr val="CFE2F3"/>
                </a:highlight>
                <a:latin typeface="Trebuchet MS"/>
                <a:ea typeface="Trebuchet MS"/>
                <a:cs typeface="Trebuchet MS"/>
                <a:sym typeface="Trebuchet MS"/>
              </a:rPr>
              <a:t>—----------------------------------------------------</a:t>
            </a:r>
            <a:endParaRPr sz="1650">
              <a:solidFill>
                <a:srgbClr val="FFFFFF"/>
              </a:solidFill>
              <a:highlight>
                <a:srgbClr val="CFE2F3"/>
              </a:highlight>
              <a:latin typeface="Trebuchet MS"/>
              <a:ea typeface="Trebuchet MS"/>
              <a:cs typeface="Trebuchet MS"/>
              <a:sym typeface="Trebuchet MS"/>
            </a:endParaRPr>
          </a:p>
          <a:p>
            <a:pPr indent="0" lvl="0" marL="0" rtl="0" algn="ctr">
              <a:spcBef>
                <a:spcPts val="1200"/>
              </a:spcBef>
              <a:spcAft>
                <a:spcPts val="0"/>
              </a:spcAft>
              <a:buNone/>
            </a:pPr>
            <a:r>
              <a:rPr lang="pl" sz="1650">
                <a:solidFill>
                  <a:srgbClr val="FFFFFF"/>
                </a:solidFill>
                <a:highlight>
                  <a:srgbClr val="CFE2F3"/>
                </a:highlight>
                <a:latin typeface="Trebuchet MS"/>
                <a:ea typeface="Trebuchet MS"/>
                <a:cs typeface="Trebuchet MS"/>
                <a:sym typeface="Trebuchet MS"/>
              </a:rPr>
              <a:t>The meaning of the Welsh flag is thus: The white half stands for peace and honesty, the green half stands for joy and hope, and the red dragon signifies valor and bravery. Like the flag of Scotland, but unlike the flag of England, the Welsh national flag is an official national flag passed by the Welsh government.</a:t>
            </a:r>
            <a:endParaRPr sz="1650">
              <a:solidFill>
                <a:srgbClr val="FFFFFF"/>
              </a:solidFill>
              <a:highlight>
                <a:srgbClr val="CFE2F3"/>
              </a:highlight>
              <a:latin typeface="Trebuchet MS"/>
              <a:ea typeface="Trebuchet MS"/>
              <a:cs typeface="Trebuchet MS"/>
              <a:sym typeface="Trebuchet MS"/>
            </a:endParaRPr>
          </a:p>
          <a:p>
            <a:pPr indent="0" lvl="0" marL="0" rtl="0" algn="ctr">
              <a:spcBef>
                <a:spcPts val="1200"/>
              </a:spcBef>
              <a:spcAft>
                <a:spcPts val="1200"/>
              </a:spcAft>
              <a:buNone/>
            </a:pPr>
            <a:r>
              <a:rPr lang="pl" sz="1650">
                <a:solidFill>
                  <a:srgbClr val="FFFFFF"/>
                </a:solidFill>
                <a:highlight>
                  <a:srgbClr val="CFE2F3"/>
                </a:highlight>
                <a:latin typeface="Trebuchet MS"/>
                <a:ea typeface="Trebuchet MS"/>
                <a:cs typeface="Trebuchet MS"/>
                <a:sym typeface="Trebuchet MS"/>
              </a:rPr>
              <a:t>—-----------------------------------------------------</a:t>
            </a:r>
            <a:endParaRPr sz="1650">
              <a:solidFill>
                <a:srgbClr val="FFFFFF"/>
              </a:solidFill>
              <a:highlight>
                <a:srgbClr val="CFE2F3"/>
              </a:highlight>
              <a:latin typeface="Trebuchet MS"/>
              <a:ea typeface="Trebuchet MS"/>
              <a:cs typeface="Trebuchet MS"/>
              <a:sym typeface="Trebuchet MS"/>
            </a:endParaRPr>
          </a:p>
        </p:txBody>
      </p:sp>
      <p:pic>
        <p:nvPicPr>
          <p:cNvPr id="98" name="Google Shape;98;p18"/>
          <p:cNvPicPr preferRelativeResize="0"/>
          <p:nvPr/>
        </p:nvPicPr>
        <p:blipFill>
          <a:blip r:embed="rId3">
            <a:alphaModFix/>
          </a:blip>
          <a:stretch>
            <a:fillRect/>
          </a:stretch>
        </p:blipFill>
        <p:spPr>
          <a:xfrm>
            <a:off x="5312250" y="1713321"/>
            <a:ext cx="3137225" cy="1876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258300" y="430275"/>
            <a:ext cx="878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l" sz="2800">
                <a:latin typeface="Trebuchet MS"/>
                <a:ea typeface="Trebuchet MS"/>
                <a:cs typeface="Trebuchet MS"/>
                <a:sym typeface="Trebuchet MS"/>
              </a:rPr>
              <a:t>interesting facts about wales and cardiff</a:t>
            </a:r>
            <a:endParaRPr sz="2800">
              <a:latin typeface="Trebuchet MS"/>
              <a:ea typeface="Trebuchet MS"/>
              <a:cs typeface="Trebuchet MS"/>
              <a:sym typeface="Trebuchet MS"/>
            </a:endParaRPr>
          </a:p>
        </p:txBody>
      </p:sp>
      <p:sp>
        <p:nvSpPr>
          <p:cNvPr id="104" name="Google Shape;10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FFFFFF"/>
              </a:buClr>
              <a:buSzPts val="1800"/>
              <a:buAutoNum type="arabicPeriod"/>
            </a:pPr>
            <a:r>
              <a:rPr lang="pl">
                <a:solidFill>
                  <a:srgbClr val="FFFFFF"/>
                </a:solidFill>
              </a:rPr>
              <a:t>Since December 20, 1955, Cardiff has been the capital of Wales.</a:t>
            </a:r>
            <a:endParaRPr>
              <a:solidFill>
                <a:srgbClr val="FFFFFF"/>
              </a:solidFill>
            </a:endParaRPr>
          </a:p>
          <a:p>
            <a:pPr indent="-342900" lvl="0" marL="457200" rtl="0" algn="l">
              <a:spcBef>
                <a:spcPts val="0"/>
              </a:spcBef>
              <a:spcAft>
                <a:spcPts val="0"/>
              </a:spcAft>
              <a:buClr>
                <a:srgbClr val="FFFFFF"/>
              </a:buClr>
              <a:buSzPts val="1800"/>
              <a:buAutoNum type="arabicPeriod"/>
            </a:pPr>
            <a:r>
              <a:rPr lang="pl">
                <a:solidFill>
                  <a:srgbClr val="FFFFFF"/>
                </a:solidFill>
              </a:rPr>
              <a:t>The funny thing is that there are four times as many sheep as people in Wales.</a:t>
            </a:r>
            <a:endParaRPr>
              <a:solidFill>
                <a:srgbClr val="FFFFFF"/>
              </a:solidFill>
            </a:endParaRPr>
          </a:p>
          <a:p>
            <a:pPr indent="-342900" lvl="0" marL="457200" rtl="0" algn="l">
              <a:spcBef>
                <a:spcPts val="0"/>
              </a:spcBef>
              <a:spcAft>
                <a:spcPts val="0"/>
              </a:spcAft>
              <a:buClr>
                <a:srgbClr val="FFFFFF"/>
              </a:buClr>
              <a:buSzPts val="1800"/>
              <a:buAutoNum type="arabicPeriod"/>
            </a:pPr>
            <a:r>
              <a:rPr lang="pl">
                <a:solidFill>
                  <a:srgbClr val="FFFFFF"/>
                </a:solidFill>
              </a:rPr>
              <a:t>There are some very interesting place names in Wales. The most famous is Llanfairpwllgwyngyllgogerychwyrndrobwyll-llantysiliogogogoch. In free translation, it means "</a:t>
            </a:r>
            <a:r>
              <a:rPr lang="pl">
                <a:solidFill>
                  <a:srgbClr val="FFFFFF"/>
                </a:solidFill>
              </a:rPr>
              <a:t>St. Mary's Church by the pond among the white hazel trees near the watery whirlpool below the Red Cavern at St. Tysilia's Church.</a:t>
            </a:r>
            <a:r>
              <a:rPr lang="pl">
                <a:solidFill>
                  <a:srgbClr val="FFFFFF"/>
                </a:solidFill>
              </a:rPr>
              <a:t>"</a:t>
            </a:r>
            <a:endParaRPr>
              <a:solidFill>
                <a:srgbClr val="FFFFFF"/>
              </a:solidFill>
            </a:endParaRPr>
          </a:p>
          <a:p>
            <a:pPr indent="-342900" lvl="0" marL="457200" rtl="0" algn="l">
              <a:spcBef>
                <a:spcPts val="0"/>
              </a:spcBef>
              <a:spcAft>
                <a:spcPts val="0"/>
              </a:spcAft>
              <a:buClr>
                <a:srgbClr val="FFFFFF"/>
              </a:buClr>
              <a:buSzPts val="1800"/>
              <a:buAutoNum type="arabicPeriod"/>
            </a:pPr>
            <a:r>
              <a:rPr lang="pl">
                <a:solidFill>
                  <a:srgbClr val="FFFFFF"/>
                </a:solidFill>
              </a:rPr>
              <a:t>In the Middle Ages, there was a law allowing divorce when a spouse or spouses had bad breath. This provision was never removed from Welsh law.</a:t>
            </a:r>
            <a:endParaRPr>
              <a:solidFill>
                <a:srgbClr val="FFFFFF"/>
              </a:solidFill>
            </a:endParaRPr>
          </a:p>
          <a:p>
            <a:pPr indent="-342900" lvl="0" marL="457200" rtl="0" algn="l">
              <a:spcBef>
                <a:spcPts val="0"/>
              </a:spcBef>
              <a:spcAft>
                <a:spcPts val="0"/>
              </a:spcAft>
              <a:buClr>
                <a:srgbClr val="FFFFFF"/>
              </a:buClr>
              <a:buSzPts val="1800"/>
              <a:buAutoNum type="arabicPeriod"/>
            </a:pPr>
            <a:r>
              <a:rPr lang="pl">
                <a:solidFill>
                  <a:srgbClr val="FFFFFF"/>
                </a:solidFill>
              </a:rPr>
              <a:t>Walia, mimo że nie jest dużym krajem, posiada ponad 500 zamków i twierdz, co stawia ją w czołówce światowej.</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