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1.jpeg" ContentType="image/jpeg"/>
  <Override PartName="/ppt/media/image3.png" ContentType="image/png"/>
  <Override PartName="/ppt/media/image2.jpeg" ContentType="image/jpeg"/>
  <Override PartName="/ppt/media/image8.png" ContentType="image/png"/>
  <Override PartName="/ppt/media/image4.jpeg" ContentType="image/jpeg"/>
  <Override PartName="/ppt/media/image11.png" ContentType="image/png"/>
  <Override PartName="/ppt/media/image5.jpeg" ContentType="image/jpeg"/>
  <Override PartName="/ppt/media/image6.png" ContentType="image/png"/>
  <Override PartName="/ppt/media/image7.jpeg" ContentType="image/jpeg"/>
  <Override PartName="/ppt/media/image9.png" ContentType="image/png"/>
  <Override PartName="/ppt/media/image10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88825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Tw Cen MT"/>
              </a:rPr>
              <a:t>Kliknij, aby przesunąć slajd</a:t>
            </a:r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pl-PL" sz="2000" spc="-1" strike="noStrike">
                <a:latin typeface="Arial"/>
              </a:rPr>
              <a:t>Kliknij, aby edytować format notatek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pl-PL" sz="1400" spc="-1" strike="noStrike">
                <a:latin typeface="Times New Roman"/>
              </a:rPr>
              <a:t>&lt;główka&gt;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 type="dt" idx="16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pl-PL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pl-PL" sz="1400" spc="-1" strike="noStrike">
                <a:latin typeface="Times New Roman"/>
              </a:rPr>
              <a:t>&lt;data/godzina&gt;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296" name="PlaceHolder 5"/>
          <p:cNvSpPr>
            <a:spLocks noGrp="1"/>
          </p:cNvSpPr>
          <p:nvPr>
            <p:ph type="ftr" idx="17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pl-PL" sz="1400" spc="-1" strike="noStrike">
                <a:latin typeface="Times New Roman"/>
              </a:defRPr>
            </a:lvl1pPr>
          </a:lstStyle>
          <a:p>
            <a:r>
              <a:rPr b="0" lang="pl-PL" sz="1400" spc="-1" strike="noStrike">
                <a:latin typeface="Times New Roman"/>
              </a:rPr>
              <a:t>&lt;stopka&gt;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297" name="PlaceHolder 6"/>
          <p:cNvSpPr>
            <a:spLocks noGrp="1"/>
          </p:cNvSpPr>
          <p:nvPr>
            <p:ph type="sldNum" idx="18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pl-PL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062EC61A-F8E7-41C3-B1E3-164A9F0B856E}" type="slidenum">
              <a:rPr b="0" lang="pl-PL" sz="1400" spc="-1" strike="noStrike">
                <a:latin typeface="Times New Roman"/>
              </a:rPr>
              <a:t>&lt;numer&gt;</a:t>
            </a:fld>
            <a:endParaRPr b="0" lang="pl-PL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sldImg"/>
          </p:nvPr>
        </p:nvSpPr>
        <p:spPr>
          <a:xfrm>
            <a:off x="382680" y="685800"/>
            <a:ext cx="6092640" cy="3428640"/>
          </a:xfrm>
          <a:prstGeom prst="rect">
            <a:avLst/>
          </a:prstGeom>
          <a:ln w="0">
            <a:noFill/>
          </a:ln>
        </p:spPr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pl-PL" sz="2000" spc="-1" strike="noStrike">
              <a:latin typeface="Arial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pl-PL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1582164-8796-4676-B6F2-563CA66DDADA}" type="slidenum">
              <a:rPr b="0" lang="pl-PL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sldImg"/>
          </p:nvPr>
        </p:nvSpPr>
        <p:spPr>
          <a:xfrm>
            <a:off x="382680" y="685800"/>
            <a:ext cx="6092640" cy="3428640"/>
          </a:xfrm>
          <a:prstGeom prst="rect">
            <a:avLst/>
          </a:prstGeom>
          <a:ln w="0">
            <a:noFill/>
          </a:ln>
        </p:spPr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pl-PL" sz="2000" spc="-1" strike="noStrike">
              <a:latin typeface="Arial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 type="sldNum" idx="21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pl-PL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078CB91-A867-4EA5-A2D3-316E22A89FC9}" type="slidenum">
              <a:rPr b="0" lang="pl-PL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sldImg"/>
          </p:nvPr>
        </p:nvSpPr>
        <p:spPr>
          <a:xfrm>
            <a:off x="382680" y="685800"/>
            <a:ext cx="6092640" cy="3428640"/>
          </a:xfrm>
          <a:prstGeom prst="rect">
            <a:avLst/>
          </a:prstGeom>
          <a:ln w="0">
            <a:noFill/>
          </a:ln>
        </p:spPr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pl-PL" sz="2000" spc="-1" strike="noStrike">
              <a:latin typeface="Arial"/>
            </a:endParaRPr>
          </a:p>
        </p:txBody>
      </p:sp>
      <p:sp>
        <p:nvSpPr>
          <p:cNvPr id="349" name="PlaceHolder 3"/>
          <p:cNvSpPr>
            <a:spLocks noGrp="1"/>
          </p:cNvSpPr>
          <p:nvPr>
            <p:ph type="sldNum" idx="2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pl-PL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298CED3-FD72-4CF6-8B00-9CE5AD682BA6}" type="slidenum">
              <a:rPr b="0" lang="pl-PL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sldImg"/>
          </p:nvPr>
        </p:nvSpPr>
        <p:spPr>
          <a:xfrm>
            <a:off x="382680" y="685800"/>
            <a:ext cx="6092640" cy="3428640"/>
          </a:xfrm>
          <a:prstGeom prst="rect">
            <a:avLst/>
          </a:prstGeom>
          <a:ln w="0">
            <a:noFill/>
          </a:ln>
        </p:spPr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pl-PL" sz="2000" spc="-1" strike="noStrike">
              <a:latin typeface="Arial"/>
            </a:endParaRPr>
          </a:p>
        </p:txBody>
      </p:sp>
      <p:sp>
        <p:nvSpPr>
          <p:cNvPr id="343" name="PlaceHolder 3"/>
          <p:cNvSpPr>
            <a:spLocks noGrp="1"/>
          </p:cNvSpPr>
          <p:nvPr>
            <p:ph type="sldNum" idx="20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pl-PL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1053839-7B6A-414C-8581-AEB3D5D19B42}" type="slidenum">
              <a:rPr b="0" lang="pl-PL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05B6F54-620A-4671-AA49-4127BEA6F71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28577A1-C9B2-45FA-B6FB-39BB219BF29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8F4864F-0C99-403D-8097-215BDFF8CFC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8200" y="160452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6920" y="160452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120" y="368208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8200" y="368208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6920" y="368208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316BCDB-4EC1-436A-8279-FA72F5D56A4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D71F148-8205-48AD-9E02-C762F92E953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91449BA-7994-4073-A2C3-DBE1982A593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ADF1603-BCF8-40E0-85FC-44BA8C43D35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30618B6-1013-4D2E-BDFD-A5A4A03B368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8D7B301-EBD5-4B93-A575-B933E5393BA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609120" y="273600"/>
            <a:ext cx="1096956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D245177-F697-42FC-BF89-E070539189D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CCE1D51-7FD1-491F-A754-54B764A28CF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B44F082-6EA6-4F9F-AE65-CFBA9C18D0C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B5238B2-7FE1-4AD2-9884-3F64D850CE6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CE8DE3C-FA44-4F1D-99CC-9861AA02E34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A4AB97F-1A5F-4FE3-9036-6F2B7666C10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BD265D8-86E4-48D8-BDA5-8B1204FB7D0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/>
          </p:nvPr>
        </p:nvSpPr>
        <p:spPr>
          <a:xfrm>
            <a:off x="4318200" y="160452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/>
          </p:nvPr>
        </p:nvSpPr>
        <p:spPr>
          <a:xfrm>
            <a:off x="8026920" y="160452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/>
          </p:nvPr>
        </p:nvSpPr>
        <p:spPr>
          <a:xfrm>
            <a:off x="609120" y="368208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/>
          </p:nvPr>
        </p:nvSpPr>
        <p:spPr>
          <a:xfrm>
            <a:off x="4318200" y="368208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/>
          </p:nvPr>
        </p:nvSpPr>
        <p:spPr>
          <a:xfrm>
            <a:off x="8026920" y="368208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565B194-03F9-41AA-8513-B6A56C544FB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5BD8727-6270-4E88-A4FF-04512B59909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3A6D1B1-8A0C-4127-A626-57868912BDF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79DBDD0-7981-49AC-BC54-075B96142EA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5FEAB19-05CC-4DFB-AACE-83902906E5A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8AD316F-6E56-4BD2-A5ED-F9A758A578C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0CF708C-9FBC-4C02-A400-B0C9051139B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609120" y="273600"/>
            <a:ext cx="1096956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F19D0B4-4749-4353-8BC4-DCBA6D4CF71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D7115CB-949B-4BC7-AB0F-0CBCA9842B6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C54253B-01AA-4C18-AE31-F242879030E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2F2F424-F827-4A3B-A02E-7232904794D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DA54A5A-62F9-410E-9E20-06C3441EF87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16B7241-5B7B-46D4-8965-57CA799D31C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4318200" y="160452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/>
          </p:nvPr>
        </p:nvSpPr>
        <p:spPr>
          <a:xfrm>
            <a:off x="8026920" y="160452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/>
          </p:nvPr>
        </p:nvSpPr>
        <p:spPr>
          <a:xfrm>
            <a:off x="609120" y="368208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/>
          </p:nvPr>
        </p:nvSpPr>
        <p:spPr>
          <a:xfrm>
            <a:off x="4318200" y="368208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/>
          </p:nvPr>
        </p:nvSpPr>
        <p:spPr>
          <a:xfrm>
            <a:off x="8026920" y="368208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9915677-31B3-459E-8393-6CF499862E2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35DBE623-D8D5-4DB9-A4C1-B29D600F2F8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D79A3B41-8C5D-45C8-841C-E8AC6A5E980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5DCCA211-5803-4305-86F9-62B71799BF7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5943092-4FF7-4D99-BAEA-9ED586CB7E1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339874B3-83FC-4A9D-B943-E2E4F958431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061D5037-A790-478D-B657-CFE74FE46EA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subTitle"/>
          </p:nvPr>
        </p:nvSpPr>
        <p:spPr>
          <a:xfrm>
            <a:off x="609120" y="273600"/>
            <a:ext cx="1096956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5ACAE672-7B9F-406D-A0AB-7432B3457B6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3AFAC170-A850-4E04-8BC7-A390F13EE5F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795F7C06-8957-4A0E-9994-99ED4A82875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51793DED-FBA8-4097-B518-58FA1BD517F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D0F7B49D-1109-46C6-9BA6-36E684DC7FA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A6D02640-FCE5-4BE7-8D8D-CDFB58CF9B0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/>
          </p:nvPr>
        </p:nvSpPr>
        <p:spPr>
          <a:xfrm>
            <a:off x="4318200" y="160452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/>
          </p:nvPr>
        </p:nvSpPr>
        <p:spPr>
          <a:xfrm>
            <a:off x="8026920" y="160452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/>
          </p:nvPr>
        </p:nvSpPr>
        <p:spPr>
          <a:xfrm>
            <a:off x="609120" y="368208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70" name="PlaceHolder 6"/>
          <p:cNvSpPr>
            <a:spLocks noGrp="1"/>
          </p:cNvSpPr>
          <p:nvPr>
            <p:ph/>
          </p:nvPr>
        </p:nvSpPr>
        <p:spPr>
          <a:xfrm>
            <a:off x="4318200" y="368208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71" name="PlaceHolder 7"/>
          <p:cNvSpPr>
            <a:spLocks noGrp="1"/>
          </p:cNvSpPr>
          <p:nvPr>
            <p:ph/>
          </p:nvPr>
        </p:nvSpPr>
        <p:spPr>
          <a:xfrm>
            <a:off x="8026920" y="368208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6C82FCF8-F5E5-4857-AC61-7A8813B6941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3360CE70-3850-4648-A3AD-8ACCF1E88A9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31ADEE8-5B85-4BD0-8163-EE6C5A232AE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EEAC520B-9B91-4CF6-B307-E7BD73C8AD0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DAAEC31B-DDA9-413D-919A-2B828D2C265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FE260572-1A1D-47EC-8051-144D833F713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058AA2D3-A5F7-45DD-862C-D646F0AC203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subTitle"/>
          </p:nvPr>
        </p:nvSpPr>
        <p:spPr>
          <a:xfrm>
            <a:off x="609120" y="273600"/>
            <a:ext cx="1096956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522C3A2C-1283-4570-A2F0-BCE2B152D57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68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E1AE79B0-2183-47E7-A027-F0A9E63D39B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22531624-467C-4FF0-A509-953F818A7F0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2C4E9F1D-1FEA-44A8-8F14-CA110B10970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4077BA01-FD7B-4B2F-9F42-0B641E11D94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B4725B45-1D3B-45BC-B611-70BE2715B85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609120" y="273600"/>
            <a:ext cx="1096956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6F2A41C-F37B-4631-959F-38D1D2452C9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/>
          </p:nvPr>
        </p:nvSpPr>
        <p:spPr>
          <a:xfrm>
            <a:off x="4318200" y="160452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/>
          </p:nvPr>
        </p:nvSpPr>
        <p:spPr>
          <a:xfrm>
            <a:off x="8026920" y="160452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89" name="PlaceHolder 5"/>
          <p:cNvSpPr>
            <a:spLocks noGrp="1"/>
          </p:cNvSpPr>
          <p:nvPr>
            <p:ph/>
          </p:nvPr>
        </p:nvSpPr>
        <p:spPr>
          <a:xfrm>
            <a:off x="609120" y="368208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90" name="PlaceHolder 6"/>
          <p:cNvSpPr>
            <a:spLocks noGrp="1"/>
          </p:cNvSpPr>
          <p:nvPr>
            <p:ph/>
          </p:nvPr>
        </p:nvSpPr>
        <p:spPr>
          <a:xfrm>
            <a:off x="4318200" y="368208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91" name="PlaceHolder 7"/>
          <p:cNvSpPr>
            <a:spLocks noGrp="1"/>
          </p:cNvSpPr>
          <p:nvPr>
            <p:ph/>
          </p:nvPr>
        </p:nvSpPr>
        <p:spPr>
          <a:xfrm>
            <a:off x="8026920" y="368208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D134BB60-28D4-498D-88FD-91D67425A46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25BD555-AD8F-4133-9246-17B477C7232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086EF1C-9608-48F8-8E24-8D1C06AF3FD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E404F0E-A980-40C5-BE12-15344BB8EA9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Straight Connector 6"/>
          <p:cNvSpPr/>
          <p:nvPr/>
        </p:nvSpPr>
        <p:spPr>
          <a:xfrm flipV="1">
            <a:off x="761760" y="826200"/>
            <a:ext cx="360" cy="914400"/>
          </a:xfrm>
          <a:prstGeom prst="line">
            <a:avLst/>
          </a:prstGeom>
          <a:ln w="19050">
            <a:solidFill>
              <a:srgbClr val="1cade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Rectangle 9"/>
          <p:cNvSpPr/>
          <p:nvPr/>
        </p:nvSpPr>
        <p:spPr>
          <a:xfrm>
            <a:off x="0" y="0"/>
            <a:ext cx="12188520" cy="4571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Oval 5"/>
          <p:cNvSpPr/>
          <p:nvPr/>
        </p:nvSpPr>
        <p:spPr>
          <a:xfrm>
            <a:off x="0" y="0"/>
            <a:ext cx="12188520" cy="4571640"/>
          </a:xfrm>
          <a:custGeom>
            <a:avLst/>
            <a:gdLst/>
            <a:ah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4960080"/>
            <a:ext cx="7769880" cy="1462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r">
              <a:lnSpc>
                <a:spcPct val="80000"/>
              </a:lnSpc>
              <a:buNone/>
            </a:pPr>
            <a:r>
              <a:rPr b="0" lang="pl-PL" sz="5000" spc="199" strike="noStrike" cap="all">
                <a:solidFill>
                  <a:srgbClr val="0d0d0d"/>
                </a:solidFill>
                <a:latin typeface="Tw Cen MT Condensed"/>
              </a:rPr>
              <a:t>Kliknij, aby edytować styl</a:t>
            </a:r>
            <a:endParaRPr b="0" lang="en-US" sz="50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dt" idx="1"/>
          </p:nvPr>
        </p:nvSpPr>
        <p:spPr>
          <a:xfrm>
            <a:off x="1023840" y="6470640"/>
            <a:ext cx="2153160" cy="273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000" spc="-1" strike="noStrike">
                <a:solidFill>
                  <a:srgbClr val="0d0d0d"/>
                </a:solidFill>
                <a:latin typeface="Tw Cen MT Condensed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0d0d0d"/>
                </a:solidFill>
                <a:latin typeface="Tw Cen MT Condensed"/>
              </a:rPr>
              <a:t>&lt;data/godzina&gt;</a:t>
            </a:r>
            <a:endParaRPr b="0" lang="pl-PL" sz="1000" spc="-1" strike="noStrike">
              <a:latin typeface="Times New Roman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ftr" idx="2"/>
          </p:nvPr>
        </p:nvSpPr>
        <p:spPr>
          <a:xfrm>
            <a:off x="4841640" y="6470640"/>
            <a:ext cx="5899680" cy="273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pl-PL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pl-PL" sz="1400" spc="-1" strike="noStrike">
                <a:latin typeface="Times New Roman"/>
              </a:rPr>
              <a:t>&lt;stopka&gt;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sldNum" idx="3"/>
          </p:nvPr>
        </p:nvSpPr>
        <p:spPr>
          <a:xfrm>
            <a:off x="10834560" y="6470640"/>
            <a:ext cx="973080" cy="273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000" spc="-1" strike="noStrike">
                <a:solidFill>
                  <a:srgbClr val="0d0d0d"/>
                </a:solidFill>
                <a:latin typeface="Tw Cen MT Condensed"/>
              </a:defRPr>
            </a:lvl1pPr>
          </a:lstStyle>
          <a:p>
            <a:pPr>
              <a:lnSpc>
                <a:spcPct val="100000"/>
              </a:lnSpc>
              <a:buNone/>
            </a:pPr>
            <a:fld id="{A7767D8B-2F32-4146-A843-846502158409}" type="slidenum">
              <a:rPr b="0" lang="en-US" sz="1000" spc="-1" strike="noStrike">
                <a:solidFill>
                  <a:srgbClr val="0d0d0d"/>
                </a:solidFill>
                <a:latin typeface="Tw Cen MT Condensed"/>
              </a:rPr>
              <a:t>&lt;numer&gt;</a:t>
            </a:fld>
            <a:endParaRPr b="0" lang="pl-PL" sz="1000" spc="-1" strike="noStrike">
              <a:latin typeface="Times New Roman"/>
            </a:endParaRPr>
          </a:p>
        </p:txBody>
      </p:sp>
      <p:sp>
        <p:nvSpPr>
          <p:cNvPr id="7" name="Straight Connector 7"/>
          <p:cNvSpPr/>
          <p:nvPr/>
        </p:nvSpPr>
        <p:spPr>
          <a:xfrm flipV="1">
            <a:off x="8384400" y="5263920"/>
            <a:ext cx="360" cy="914400"/>
          </a:xfrm>
          <a:prstGeom prst="line">
            <a:avLst/>
          </a:prstGeom>
          <a:ln w="19050">
            <a:solidFill>
              <a:srgbClr val="1cade4">
                <a:lumMod val="75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Tw Cen MT"/>
              </a:rPr>
              <a:t>Kliknij, aby edytować format tekstu konspektu</a:t>
            </a: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Tw Cen MT"/>
              </a:rPr>
              <a:t>Drugi poziom konspektu</a:t>
            </a:r>
            <a:endParaRPr b="0" lang="en-US" sz="1400" spc="-1" strike="noStrike">
              <a:solidFill>
                <a:srgbClr val="000000"/>
              </a:solidFill>
              <a:latin typeface="Tw Cen MT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Tw Cen MT"/>
              </a:rPr>
              <a:t>Trzeci poziom konspektu</a:t>
            </a:r>
            <a:endParaRPr b="0" lang="en-US" sz="1400" spc="-1" strike="noStrike">
              <a:solidFill>
                <a:srgbClr val="000000"/>
              </a:solidFill>
              <a:latin typeface="Tw Cen MT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Tw Cen MT"/>
              </a:rPr>
              <a:t>Czwarty poziom konspektu</a:t>
            </a:r>
            <a:endParaRPr b="0" lang="en-US" sz="1400" spc="-1" strike="noStrike">
              <a:solidFill>
                <a:srgbClr val="000000"/>
              </a:solidFill>
              <a:latin typeface="Tw Cen MT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Tw Cen MT"/>
              </a:rPr>
              <a:t>Piąty poziom konspektu</a:t>
            </a:r>
            <a:endParaRPr b="0" lang="en-US" sz="2000" spc="-1" strike="noStrike">
              <a:solidFill>
                <a:srgbClr val="000000"/>
              </a:solidFill>
              <a:latin typeface="Tw Cen MT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Tw Cen MT"/>
              </a:rPr>
              <a:t>Szósty poziom konspektu</a:t>
            </a:r>
            <a:endParaRPr b="0" lang="en-US" sz="2000" spc="-1" strike="noStrike">
              <a:solidFill>
                <a:srgbClr val="000000"/>
              </a:solidFill>
              <a:latin typeface="Tw Cen MT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Tw Cen MT"/>
              </a:rPr>
              <a:t>Siódmy poziom konspektu</a:t>
            </a:r>
            <a:endParaRPr b="0" lang="en-US" sz="20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traight Connector 6"/>
          <p:cNvSpPr/>
          <p:nvPr/>
        </p:nvSpPr>
        <p:spPr>
          <a:xfrm flipV="1">
            <a:off x="761760" y="826200"/>
            <a:ext cx="360" cy="914400"/>
          </a:xfrm>
          <a:prstGeom prst="line">
            <a:avLst/>
          </a:prstGeom>
          <a:ln w="19050">
            <a:solidFill>
              <a:srgbClr val="1cade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PlaceHolder 1"/>
          <p:cNvSpPr>
            <a:spLocks noGrp="1"/>
          </p:cNvSpPr>
          <p:nvPr>
            <p:ph type="dt" idx="4"/>
          </p:nvPr>
        </p:nvSpPr>
        <p:spPr>
          <a:xfrm>
            <a:off x="1023840" y="6470640"/>
            <a:ext cx="2153160" cy="273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pl-PL" sz="1000" spc="-1" strike="noStrike">
                <a:solidFill>
                  <a:srgbClr val="0d0d0d"/>
                </a:solidFill>
                <a:latin typeface="Tw Cen MT Condensed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pl-PL" sz="1000" spc="-1" strike="noStrike">
                <a:solidFill>
                  <a:srgbClr val="0d0d0d"/>
                </a:solidFill>
                <a:latin typeface="Tw Cen MT Condensed"/>
              </a:rPr>
              <a:t>&lt;data/godzina&gt;</a:t>
            </a:r>
            <a:endParaRPr b="0" lang="pl-PL" sz="1000" spc="-1" strike="noStrike">
              <a:latin typeface="Times New Roman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ftr" idx="5"/>
          </p:nvPr>
        </p:nvSpPr>
        <p:spPr>
          <a:xfrm>
            <a:off x="4841640" y="6470640"/>
            <a:ext cx="5899680" cy="273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pl-PL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pl-PL" sz="1400" spc="-1" strike="noStrike">
                <a:latin typeface="Times New Roman"/>
              </a:rPr>
              <a:t>&lt;stopka&gt;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sldNum" idx="6"/>
          </p:nvPr>
        </p:nvSpPr>
        <p:spPr>
          <a:xfrm>
            <a:off x="10834560" y="6470640"/>
            <a:ext cx="973080" cy="273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pl-PL" sz="1000" spc="-1" strike="noStrike">
                <a:solidFill>
                  <a:srgbClr val="0d0d0d"/>
                </a:solidFill>
                <a:latin typeface="Tw Cen MT Condensed"/>
              </a:defRPr>
            </a:lvl1pPr>
          </a:lstStyle>
          <a:p>
            <a:pPr>
              <a:lnSpc>
                <a:spcPct val="100000"/>
              </a:lnSpc>
              <a:buNone/>
            </a:pPr>
            <a:fld id="{8DE4BA37-4121-40C7-99E2-60CBA5B9BC28}" type="slidenum">
              <a:rPr b="0" lang="pl-PL" sz="1000" spc="-1" strike="noStrike">
                <a:solidFill>
                  <a:srgbClr val="0d0d0d"/>
                </a:solidFill>
                <a:latin typeface="Tw Cen MT Condensed"/>
              </a:rPr>
              <a:t>&lt;numer&gt;</a:t>
            </a:fld>
            <a:endParaRPr b="0" lang="pl-PL" sz="1000" spc="-1" strike="noStrike">
              <a:latin typeface="Times New Roman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Tw Cen MT"/>
              </a:rPr>
              <a:t>Kliknij, aby edytować format tekstu tytułu</a:t>
            </a:r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Tw Cen MT"/>
              </a:rPr>
              <a:t>Kliknij, aby edytować format tekstu konspektu</a:t>
            </a: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Tw Cen MT"/>
              </a:rPr>
              <a:t>Drugi poziom konspektu</a:t>
            </a:r>
            <a:endParaRPr b="0" lang="en-US" sz="1400" spc="-1" strike="noStrike">
              <a:solidFill>
                <a:srgbClr val="000000"/>
              </a:solidFill>
              <a:latin typeface="Tw Cen MT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Tw Cen MT"/>
              </a:rPr>
              <a:t>Trzeci poziom konspektu</a:t>
            </a:r>
            <a:endParaRPr b="0" lang="en-US" sz="1400" spc="-1" strike="noStrike">
              <a:solidFill>
                <a:srgbClr val="000000"/>
              </a:solidFill>
              <a:latin typeface="Tw Cen MT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Tw Cen MT"/>
              </a:rPr>
              <a:t>Czwarty poziom konspektu</a:t>
            </a:r>
            <a:endParaRPr b="0" lang="en-US" sz="1400" spc="-1" strike="noStrike">
              <a:solidFill>
                <a:srgbClr val="000000"/>
              </a:solidFill>
              <a:latin typeface="Tw Cen MT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Tw Cen MT"/>
              </a:rPr>
              <a:t>Piąty poziom konspektu</a:t>
            </a:r>
            <a:endParaRPr b="0" lang="en-US" sz="2000" spc="-1" strike="noStrike">
              <a:solidFill>
                <a:srgbClr val="000000"/>
              </a:solidFill>
              <a:latin typeface="Tw Cen MT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Tw Cen MT"/>
              </a:rPr>
              <a:t>Szósty poziom konspektu</a:t>
            </a:r>
            <a:endParaRPr b="0" lang="en-US" sz="2000" spc="-1" strike="noStrike">
              <a:solidFill>
                <a:srgbClr val="000000"/>
              </a:solidFill>
              <a:latin typeface="Tw Cen MT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Tw Cen MT"/>
              </a:rPr>
              <a:t>Siódmy poziom konspektu</a:t>
            </a:r>
            <a:endParaRPr b="0" lang="en-US" sz="20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traight Connector 6"/>
          <p:cNvSpPr/>
          <p:nvPr/>
        </p:nvSpPr>
        <p:spPr>
          <a:xfrm flipV="1">
            <a:off x="761760" y="826200"/>
            <a:ext cx="360" cy="914400"/>
          </a:xfrm>
          <a:prstGeom prst="line">
            <a:avLst/>
          </a:prstGeom>
          <a:ln w="19050">
            <a:solidFill>
              <a:srgbClr val="1cade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023840" y="585360"/>
            <a:ext cx="9717120" cy="1499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80000"/>
              </a:lnSpc>
              <a:buNone/>
            </a:pPr>
            <a:r>
              <a:rPr b="0" lang="pl-PL" sz="5000" spc="97" strike="noStrike" cap="all">
                <a:solidFill>
                  <a:srgbClr val="0d0d0d"/>
                </a:solidFill>
                <a:latin typeface="Tw Cen MT Condensed"/>
              </a:rPr>
              <a:t>Kliknij, aby edytować styl</a:t>
            </a:r>
            <a:endParaRPr b="0" lang="en-US" sz="50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1023840" y="2286000"/>
            <a:ext cx="9717120" cy="4023000"/>
          </a:xfrm>
          <a:prstGeom prst="rect">
            <a:avLst/>
          </a:prstGeom>
          <a:noFill/>
          <a:ln w="0">
            <a:noFill/>
          </a:ln>
        </p:spPr>
        <p:txBody>
          <a:bodyPr lIns="45720" rIns="45720" anchor="t">
            <a:noAutofit/>
          </a:bodyPr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b="0" lang="pl-PL" sz="2200" spc="-1" strike="noStrike">
                <a:solidFill>
                  <a:srgbClr val="000000"/>
                </a:solidFill>
                <a:latin typeface="Tw Cen MT"/>
              </a:rPr>
              <a:t>Edytuj style wzorca tekstu</a:t>
            </a: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  <a:p>
            <a:pPr lvl="1" marL="264960" indent="-1371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Wingdings 3" charset="2"/>
              <a:buChar char=""/>
            </a:pPr>
            <a:r>
              <a:rPr b="0" lang="pl-PL" sz="1800" spc="-1" strike="noStrike">
                <a:solidFill>
                  <a:srgbClr val="000000"/>
                </a:solidFill>
                <a:latin typeface="Tw Cen MT"/>
              </a:rPr>
              <a:t>Drugi poziom</a:t>
            </a:r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  <a:p>
            <a:pPr lvl="2" marL="447840" indent="-1371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Wingdings 3" charset="2"/>
              <a:buChar char=""/>
            </a:pPr>
            <a:r>
              <a:rPr b="0" lang="pl-PL" sz="1400" spc="-1" strike="noStrike">
                <a:solidFill>
                  <a:srgbClr val="000000"/>
                </a:solidFill>
                <a:latin typeface="Tw Cen MT"/>
              </a:rPr>
              <a:t>Trzeci poziom</a:t>
            </a:r>
            <a:endParaRPr b="0" lang="en-US" sz="1400" spc="-1" strike="noStrike">
              <a:solidFill>
                <a:srgbClr val="000000"/>
              </a:solidFill>
              <a:latin typeface="Tw Cen MT"/>
            </a:endParaRPr>
          </a:p>
          <a:p>
            <a:pPr lvl="3" marL="594360" indent="-1371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Wingdings 3" charset="2"/>
              <a:buChar char=""/>
            </a:pPr>
            <a:r>
              <a:rPr b="0" lang="pl-PL" sz="1400" spc="-1" strike="noStrike">
                <a:solidFill>
                  <a:srgbClr val="000000"/>
                </a:solidFill>
                <a:latin typeface="Tw Cen MT"/>
              </a:rPr>
              <a:t>Czwarty poziom</a:t>
            </a:r>
            <a:endParaRPr b="0" lang="en-US" sz="1400" spc="-1" strike="noStrike">
              <a:solidFill>
                <a:srgbClr val="000000"/>
              </a:solidFill>
              <a:latin typeface="Tw Cen MT"/>
            </a:endParaRPr>
          </a:p>
          <a:p>
            <a:pPr lvl="4" marL="776880" indent="-1371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Wingdings 3" charset="2"/>
              <a:buChar char=""/>
            </a:pPr>
            <a:r>
              <a:rPr b="0" lang="pl-PL" sz="1400" spc="-1" strike="noStrike">
                <a:solidFill>
                  <a:srgbClr val="000000"/>
                </a:solidFill>
                <a:latin typeface="Tw Cen MT"/>
              </a:rPr>
              <a:t>Piąty poziom</a:t>
            </a:r>
            <a:endParaRPr b="0" lang="en-US" sz="14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dt" idx="7"/>
          </p:nvPr>
        </p:nvSpPr>
        <p:spPr>
          <a:xfrm>
            <a:off x="1023840" y="6470640"/>
            <a:ext cx="2153160" cy="273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pl-PL" sz="1000" spc="-1" strike="noStrike">
                <a:solidFill>
                  <a:srgbClr val="0d0d0d"/>
                </a:solidFill>
                <a:latin typeface="Tw Cen MT Condensed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pl-PL" sz="1000" spc="-1" strike="noStrike">
                <a:solidFill>
                  <a:srgbClr val="0d0d0d"/>
                </a:solidFill>
                <a:latin typeface="Tw Cen MT Condensed"/>
              </a:rPr>
              <a:t>&lt;data/godzina&gt;</a:t>
            </a:r>
            <a:endParaRPr b="0" lang="pl-PL" sz="1000" spc="-1" strike="noStrike">
              <a:latin typeface="Times New Roman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ftr" idx="8"/>
          </p:nvPr>
        </p:nvSpPr>
        <p:spPr>
          <a:xfrm>
            <a:off x="4841640" y="6470640"/>
            <a:ext cx="5899680" cy="273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pl-PL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pl-PL" sz="1400" spc="-1" strike="noStrike">
                <a:latin typeface="Times New Roman"/>
              </a:rPr>
              <a:t>&lt;stopka&gt;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sldNum" idx="9"/>
          </p:nvPr>
        </p:nvSpPr>
        <p:spPr>
          <a:xfrm>
            <a:off x="10834560" y="6470640"/>
            <a:ext cx="973080" cy="273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pl-PL" sz="1000" spc="-1" strike="noStrike">
                <a:solidFill>
                  <a:srgbClr val="0d0d0d"/>
                </a:solidFill>
                <a:latin typeface="Tw Cen MT Condensed"/>
              </a:defRPr>
            </a:lvl1pPr>
          </a:lstStyle>
          <a:p>
            <a:pPr>
              <a:lnSpc>
                <a:spcPct val="100000"/>
              </a:lnSpc>
              <a:buNone/>
            </a:pPr>
            <a:fld id="{AD5E4B11-9EBA-4FFB-8727-6FE33997ABA5}" type="slidenum">
              <a:rPr b="0" lang="pl-PL" sz="1000" spc="-1" strike="noStrike">
                <a:solidFill>
                  <a:srgbClr val="0d0d0d"/>
                </a:solidFill>
                <a:latin typeface="Tw Cen MT Condensed"/>
              </a:rPr>
              <a:t>&lt;numer&gt;</a:t>
            </a:fld>
            <a:endParaRPr b="0" lang="pl-PL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traight Connector 6"/>
          <p:cNvSpPr/>
          <p:nvPr/>
        </p:nvSpPr>
        <p:spPr>
          <a:xfrm flipV="1">
            <a:off x="761760" y="826200"/>
            <a:ext cx="360" cy="914400"/>
          </a:xfrm>
          <a:prstGeom prst="line">
            <a:avLst/>
          </a:prstGeom>
          <a:ln w="19050">
            <a:solidFill>
              <a:srgbClr val="1cade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023840" y="585360"/>
            <a:ext cx="9717120" cy="1499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80000"/>
              </a:lnSpc>
              <a:buNone/>
            </a:pPr>
            <a:r>
              <a:rPr b="0" lang="pl-PL" sz="5000" spc="97" strike="noStrike" cap="all">
                <a:solidFill>
                  <a:srgbClr val="0d0d0d"/>
                </a:solidFill>
                <a:latin typeface="Tw Cen MT Condensed"/>
              </a:rPr>
              <a:t>Kliknij, aby edytować styl</a:t>
            </a:r>
            <a:endParaRPr b="0" lang="en-US" sz="50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1023840" y="2286000"/>
            <a:ext cx="4753440" cy="4023000"/>
          </a:xfrm>
          <a:prstGeom prst="rect">
            <a:avLst/>
          </a:prstGeom>
          <a:noFill/>
          <a:ln w="0">
            <a:noFill/>
          </a:ln>
        </p:spPr>
        <p:txBody>
          <a:bodyPr lIns="45720" rIns="45720" anchor="t">
            <a:noAutofit/>
          </a:bodyPr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b="0" lang="pl-PL" sz="2200" spc="-1" strike="noStrike">
                <a:solidFill>
                  <a:srgbClr val="000000"/>
                </a:solidFill>
                <a:latin typeface="Tw Cen MT"/>
              </a:rPr>
              <a:t>Edytuj style wzorca tekstu</a:t>
            </a: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  <a:p>
            <a:pPr lvl="1" marL="264960" indent="-1371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Wingdings 3" charset="2"/>
              <a:buChar char=""/>
            </a:pPr>
            <a:r>
              <a:rPr b="0" lang="pl-PL" sz="1800" spc="-1" strike="noStrike">
                <a:solidFill>
                  <a:srgbClr val="000000"/>
                </a:solidFill>
                <a:latin typeface="Tw Cen MT"/>
              </a:rPr>
              <a:t>Drugi poziom</a:t>
            </a:r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  <a:p>
            <a:pPr lvl="2" marL="447840" indent="-1371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Wingdings 3" charset="2"/>
              <a:buChar char=""/>
            </a:pPr>
            <a:r>
              <a:rPr b="0" lang="pl-PL" sz="1400" spc="-1" strike="noStrike">
                <a:solidFill>
                  <a:srgbClr val="000000"/>
                </a:solidFill>
                <a:latin typeface="Tw Cen MT"/>
              </a:rPr>
              <a:t>Trzeci poziom</a:t>
            </a:r>
            <a:endParaRPr b="0" lang="en-US" sz="1400" spc="-1" strike="noStrike">
              <a:solidFill>
                <a:srgbClr val="000000"/>
              </a:solidFill>
              <a:latin typeface="Tw Cen MT"/>
            </a:endParaRPr>
          </a:p>
          <a:p>
            <a:pPr lvl="3" marL="594360" indent="-1371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Wingdings 3" charset="2"/>
              <a:buChar char=""/>
            </a:pPr>
            <a:r>
              <a:rPr b="0" lang="pl-PL" sz="1400" spc="-1" strike="noStrike">
                <a:solidFill>
                  <a:srgbClr val="000000"/>
                </a:solidFill>
                <a:latin typeface="Tw Cen MT"/>
              </a:rPr>
              <a:t>Czwarty poziom</a:t>
            </a:r>
            <a:endParaRPr b="0" lang="en-US" sz="1400" spc="-1" strike="noStrike">
              <a:solidFill>
                <a:srgbClr val="000000"/>
              </a:solidFill>
              <a:latin typeface="Tw Cen MT"/>
            </a:endParaRPr>
          </a:p>
          <a:p>
            <a:pPr lvl="4" marL="776880" indent="-1371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Wingdings 3" charset="2"/>
              <a:buChar char=""/>
            </a:pPr>
            <a:r>
              <a:rPr b="0" lang="pl-PL" sz="1400" spc="-1" strike="noStrike">
                <a:solidFill>
                  <a:srgbClr val="000000"/>
                </a:solidFill>
                <a:latin typeface="Tw Cen MT"/>
              </a:rPr>
              <a:t>Piąty poziom</a:t>
            </a:r>
            <a:endParaRPr b="0" lang="en-US" sz="14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5987880" y="2286000"/>
            <a:ext cx="4753440" cy="4023000"/>
          </a:xfrm>
          <a:prstGeom prst="rect">
            <a:avLst/>
          </a:prstGeom>
          <a:noFill/>
          <a:ln w="0">
            <a:noFill/>
          </a:ln>
        </p:spPr>
        <p:txBody>
          <a:bodyPr lIns="45720" rIns="45720" anchor="t">
            <a:noAutofit/>
          </a:bodyPr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b="0" lang="pl-PL" sz="2200" spc="-1" strike="noStrike">
                <a:solidFill>
                  <a:srgbClr val="000000"/>
                </a:solidFill>
                <a:latin typeface="Tw Cen MT"/>
              </a:rPr>
              <a:t>Edytuj style wzorca tekstu</a:t>
            </a: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  <a:p>
            <a:pPr lvl="1" marL="264960" indent="-1371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Wingdings 3" charset="2"/>
              <a:buChar char=""/>
            </a:pPr>
            <a:r>
              <a:rPr b="0" lang="pl-PL" sz="1800" spc="-1" strike="noStrike">
                <a:solidFill>
                  <a:srgbClr val="000000"/>
                </a:solidFill>
                <a:latin typeface="Tw Cen MT"/>
              </a:rPr>
              <a:t>Drugi poziom</a:t>
            </a:r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  <a:p>
            <a:pPr lvl="2" marL="447840" indent="-1371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Wingdings 3" charset="2"/>
              <a:buChar char=""/>
            </a:pPr>
            <a:r>
              <a:rPr b="0" lang="pl-PL" sz="1400" spc="-1" strike="noStrike">
                <a:solidFill>
                  <a:srgbClr val="000000"/>
                </a:solidFill>
                <a:latin typeface="Tw Cen MT"/>
              </a:rPr>
              <a:t>Trzeci poziom</a:t>
            </a:r>
            <a:endParaRPr b="0" lang="en-US" sz="1400" spc="-1" strike="noStrike">
              <a:solidFill>
                <a:srgbClr val="000000"/>
              </a:solidFill>
              <a:latin typeface="Tw Cen MT"/>
            </a:endParaRPr>
          </a:p>
          <a:p>
            <a:pPr lvl="3" marL="594360" indent="-1371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Wingdings 3" charset="2"/>
              <a:buChar char=""/>
            </a:pPr>
            <a:r>
              <a:rPr b="0" lang="pl-PL" sz="1400" spc="-1" strike="noStrike">
                <a:solidFill>
                  <a:srgbClr val="000000"/>
                </a:solidFill>
                <a:latin typeface="Tw Cen MT"/>
              </a:rPr>
              <a:t>Czwarty poziom</a:t>
            </a:r>
            <a:endParaRPr b="0" lang="en-US" sz="1400" spc="-1" strike="noStrike">
              <a:solidFill>
                <a:srgbClr val="000000"/>
              </a:solidFill>
              <a:latin typeface="Tw Cen MT"/>
            </a:endParaRPr>
          </a:p>
          <a:p>
            <a:pPr lvl="4" marL="776880" indent="-1371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Wingdings 3" charset="2"/>
              <a:buChar char=""/>
            </a:pPr>
            <a:r>
              <a:rPr b="0" lang="pl-PL" sz="1400" spc="-1" strike="noStrike">
                <a:solidFill>
                  <a:srgbClr val="000000"/>
                </a:solidFill>
                <a:latin typeface="Tw Cen MT"/>
              </a:rPr>
              <a:t>Piąty poziom</a:t>
            </a:r>
            <a:endParaRPr b="0" lang="en-US" sz="14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dt" idx="10"/>
          </p:nvPr>
        </p:nvSpPr>
        <p:spPr>
          <a:xfrm>
            <a:off x="1023840" y="6470640"/>
            <a:ext cx="2153160" cy="273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pl-PL" sz="1000" spc="-1" strike="noStrike">
                <a:solidFill>
                  <a:srgbClr val="0d0d0d"/>
                </a:solidFill>
                <a:latin typeface="Tw Cen MT Condensed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pl-PL" sz="1000" spc="-1" strike="noStrike">
                <a:solidFill>
                  <a:srgbClr val="0d0d0d"/>
                </a:solidFill>
                <a:latin typeface="Tw Cen MT Condensed"/>
              </a:rPr>
              <a:t>&lt;data/godzina&gt;</a:t>
            </a:r>
            <a:endParaRPr b="0" lang="pl-PL" sz="1000" spc="-1" strike="noStrike">
              <a:latin typeface="Times New Roman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 type="ftr" idx="11"/>
          </p:nvPr>
        </p:nvSpPr>
        <p:spPr>
          <a:xfrm>
            <a:off x="4841640" y="6470640"/>
            <a:ext cx="5899680" cy="273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pl-PL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pl-PL" sz="1400" spc="-1" strike="noStrike">
                <a:latin typeface="Times New Roman"/>
              </a:rPr>
              <a:t>&lt;stopka&gt;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135" name="PlaceHolder 6"/>
          <p:cNvSpPr>
            <a:spLocks noGrp="1"/>
          </p:cNvSpPr>
          <p:nvPr>
            <p:ph type="sldNum" idx="12"/>
          </p:nvPr>
        </p:nvSpPr>
        <p:spPr>
          <a:xfrm>
            <a:off x="10834560" y="6470640"/>
            <a:ext cx="973080" cy="273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pl-PL" sz="1000" spc="-1" strike="noStrike">
                <a:solidFill>
                  <a:srgbClr val="0d0d0d"/>
                </a:solidFill>
                <a:latin typeface="Tw Cen MT Condensed"/>
              </a:defRPr>
            </a:lvl1pPr>
          </a:lstStyle>
          <a:p>
            <a:pPr>
              <a:lnSpc>
                <a:spcPct val="100000"/>
              </a:lnSpc>
              <a:buNone/>
            </a:pPr>
            <a:fld id="{A9B0CD68-687C-4365-B7A3-E5DC7741326A}" type="slidenum">
              <a:rPr b="0" lang="pl-PL" sz="1000" spc="-1" strike="noStrike">
                <a:solidFill>
                  <a:srgbClr val="0d0d0d"/>
                </a:solidFill>
                <a:latin typeface="Tw Cen MT Condensed"/>
              </a:rPr>
              <a:t>&lt;numer&gt;</a:t>
            </a:fld>
            <a:endParaRPr b="0" lang="pl-PL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traight Connector 6"/>
          <p:cNvSpPr/>
          <p:nvPr/>
        </p:nvSpPr>
        <p:spPr>
          <a:xfrm flipV="1">
            <a:off x="761760" y="826200"/>
            <a:ext cx="360" cy="914400"/>
          </a:xfrm>
          <a:prstGeom prst="line">
            <a:avLst/>
          </a:prstGeom>
          <a:ln w="19050">
            <a:solidFill>
              <a:srgbClr val="1cade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1522440" y="274680"/>
            <a:ext cx="9143640" cy="1020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80000"/>
              </a:lnSpc>
              <a:buNone/>
            </a:pPr>
            <a:r>
              <a:rPr b="0" lang="pl-PL" sz="5000" spc="97" strike="noStrike" cap="all">
                <a:solidFill>
                  <a:srgbClr val="0d0d0d"/>
                </a:solidFill>
                <a:latin typeface="Tw Cen MT Condensed"/>
              </a:rPr>
              <a:t>Kliknij, aby edytować styl</a:t>
            </a:r>
            <a:endParaRPr b="0" lang="en-US" sz="5000" spc="-1" strike="noStrike">
              <a:solidFill>
                <a:srgbClr val="000000"/>
              </a:solidFill>
              <a:latin typeface="Tw Cen MT"/>
            </a:endParaRPr>
          </a:p>
        </p:txBody>
      </p:sp>
      <p:grpSp>
        <p:nvGrpSpPr>
          <p:cNvPr id="174" name="linia"/>
          <p:cNvGrpSpPr/>
          <p:nvPr/>
        </p:nvGrpSpPr>
        <p:grpSpPr>
          <a:xfrm>
            <a:off x="1522440" y="1514520"/>
            <a:ext cx="10568880" cy="63720"/>
            <a:chOff x="1522440" y="1514520"/>
            <a:chExt cx="10568880" cy="63720"/>
          </a:xfrm>
        </p:grpSpPr>
        <p:sp>
          <p:nvSpPr>
            <p:cNvPr id="175" name="Dowolny kształt 160"/>
            <p:cNvSpPr/>
            <p:nvPr/>
          </p:nvSpPr>
          <p:spPr>
            <a:xfrm>
              <a:off x="12028320" y="1525680"/>
              <a:ext cx="63000" cy="4680"/>
            </a:xfrm>
            <a:custGeom>
              <a:avLst/>
              <a:gdLst/>
              <a:ahLst/>
              <a:rect l="l" t="t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6" name="Dowolny kształt 161"/>
            <p:cNvSpPr/>
            <p:nvPr/>
          </p:nvSpPr>
          <p:spPr>
            <a:xfrm>
              <a:off x="12022200" y="1532880"/>
              <a:ext cx="18720" cy="720"/>
            </a:xfrm>
            <a:custGeom>
              <a:avLst/>
              <a:gdLst/>
              <a:ahLst/>
              <a:rect l="l" t="t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7" name="Dowolny kształt 162"/>
            <p:cNvSpPr/>
            <p:nvPr/>
          </p:nvSpPr>
          <p:spPr>
            <a:xfrm>
              <a:off x="12041280" y="1531800"/>
              <a:ext cx="39240" cy="5760"/>
            </a:xfrm>
            <a:custGeom>
              <a:avLst/>
              <a:gdLst/>
              <a:ahLst/>
              <a:rect l="l" t="t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8" name="Dowolny kształt 15"/>
            <p:cNvSpPr/>
            <p:nvPr/>
          </p:nvSpPr>
          <p:spPr>
            <a:xfrm>
              <a:off x="11831760" y="1526760"/>
              <a:ext cx="42480" cy="4680"/>
            </a:xfrm>
            <a:custGeom>
              <a:avLst/>
              <a:gdLst/>
              <a:ahLst/>
              <a:rect l="l" t="t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9" name="Dowolny kształt 16"/>
            <p:cNvSpPr/>
            <p:nvPr/>
          </p:nvSpPr>
          <p:spPr>
            <a:xfrm>
              <a:off x="11809440" y="1531800"/>
              <a:ext cx="41040" cy="2160"/>
            </a:xfrm>
            <a:custGeom>
              <a:avLst/>
              <a:gdLst/>
              <a:ahLst/>
              <a:rect l="l" t="t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0" name="Dowolny kształt 17"/>
            <p:cNvSpPr/>
            <p:nvPr/>
          </p:nvSpPr>
          <p:spPr>
            <a:xfrm>
              <a:off x="12003120" y="1537920"/>
              <a:ext cx="77400" cy="3240"/>
            </a:xfrm>
            <a:custGeom>
              <a:avLst/>
              <a:gdLst/>
              <a:ahLst/>
              <a:rect l="l" t="t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1" name="Dowolny kształt 18"/>
            <p:cNvSpPr/>
            <p:nvPr/>
          </p:nvSpPr>
          <p:spPr>
            <a:xfrm>
              <a:off x="11665080" y="1523160"/>
              <a:ext cx="39240" cy="4680"/>
            </a:xfrm>
            <a:custGeom>
              <a:avLst/>
              <a:gdLst/>
              <a:ahLst/>
              <a:rect l="l" t="t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2" name="Dowolny kształt 19"/>
            <p:cNvSpPr/>
            <p:nvPr/>
          </p:nvSpPr>
          <p:spPr>
            <a:xfrm>
              <a:off x="11506320" y="1521720"/>
              <a:ext cx="91800" cy="4680"/>
            </a:xfrm>
            <a:custGeom>
              <a:avLst/>
              <a:gdLst/>
              <a:ahLst/>
              <a:rect l="l" t="t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3" name="Dowolny kształt 20"/>
            <p:cNvSpPr/>
            <p:nvPr/>
          </p:nvSpPr>
          <p:spPr>
            <a:xfrm>
              <a:off x="11471400" y="1525680"/>
              <a:ext cx="34560" cy="3240"/>
            </a:xfrm>
            <a:custGeom>
              <a:avLst/>
              <a:gdLst/>
              <a:ahLst/>
              <a:rect l="l" t="t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4" name="Dowolny kształt 21"/>
            <p:cNvSpPr/>
            <p:nvPr/>
          </p:nvSpPr>
          <p:spPr>
            <a:xfrm>
              <a:off x="11711160" y="1529280"/>
              <a:ext cx="29880" cy="4680"/>
            </a:xfrm>
            <a:custGeom>
              <a:avLst/>
              <a:gdLst/>
              <a:ahLst/>
              <a:rect l="l" t="t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5" name="Dowolny kształt 22"/>
            <p:cNvSpPr/>
            <p:nvPr/>
          </p:nvSpPr>
          <p:spPr>
            <a:xfrm>
              <a:off x="11692080" y="1532880"/>
              <a:ext cx="34560" cy="720"/>
            </a:xfrm>
            <a:custGeom>
              <a:avLst/>
              <a:gdLst/>
              <a:ahLst/>
              <a:rect l="l" t="t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6" name="Dowolny kształt 23"/>
            <p:cNvSpPr/>
            <p:nvPr/>
          </p:nvSpPr>
          <p:spPr>
            <a:xfrm>
              <a:off x="11741040" y="1534320"/>
              <a:ext cx="4320" cy="360"/>
            </a:xfrm>
            <a:custGeom>
              <a:avLst/>
              <a:gdLst/>
              <a:ahLst/>
              <a:rect l="l" t="t" r="r" b="b"/>
              <a:pathLst>
                <a:path w="5" h="0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7" name="Dowolny kształt 24"/>
            <p:cNvSpPr/>
            <p:nvPr/>
          </p:nvSpPr>
          <p:spPr>
            <a:xfrm>
              <a:off x="11841120" y="1537920"/>
              <a:ext cx="70920" cy="8280"/>
            </a:xfrm>
            <a:custGeom>
              <a:avLst/>
              <a:gdLst/>
              <a:ahLst/>
              <a:rect l="l" t="t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8" name="Dowolny kształt 25"/>
            <p:cNvSpPr/>
            <p:nvPr/>
          </p:nvSpPr>
          <p:spPr>
            <a:xfrm>
              <a:off x="11764800" y="1535400"/>
              <a:ext cx="43920" cy="3240"/>
            </a:xfrm>
            <a:custGeom>
              <a:avLst/>
              <a:gdLst/>
              <a:ahLst/>
              <a:rect l="l" t="t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9" name="Dowolny kształt 26"/>
            <p:cNvSpPr/>
            <p:nvPr/>
          </p:nvSpPr>
          <p:spPr>
            <a:xfrm>
              <a:off x="11744280" y="1537920"/>
              <a:ext cx="20160" cy="2160"/>
            </a:xfrm>
            <a:custGeom>
              <a:avLst/>
              <a:gdLst/>
              <a:ahLst/>
              <a:rect l="l" t="t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0" name="Dowolny kształt 27"/>
            <p:cNvSpPr/>
            <p:nvPr/>
          </p:nvSpPr>
          <p:spPr>
            <a:xfrm>
              <a:off x="11482560" y="1531800"/>
              <a:ext cx="85320" cy="3240"/>
            </a:xfrm>
            <a:custGeom>
              <a:avLst/>
              <a:gdLst/>
              <a:ahLst/>
              <a:rect l="l" t="t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1" name="Dowolny kształt 28"/>
            <p:cNvSpPr/>
            <p:nvPr/>
          </p:nvSpPr>
          <p:spPr>
            <a:xfrm>
              <a:off x="11626920" y="1532880"/>
              <a:ext cx="4320" cy="720"/>
            </a:xfrm>
            <a:custGeom>
              <a:avLst/>
              <a:gdLst/>
              <a:ahLst/>
              <a:rect l="l" t="t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2" name="Dowolny kształt 29"/>
            <p:cNvSpPr/>
            <p:nvPr/>
          </p:nvSpPr>
          <p:spPr>
            <a:xfrm>
              <a:off x="11261880" y="1534320"/>
              <a:ext cx="4320" cy="360"/>
            </a:xfrm>
            <a:custGeom>
              <a:avLst/>
              <a:gdLst/>
              <a:ahLst/>
              <a:rect l="l" t="t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3" name="Dowolny kształt 30"/>
            <p:cNvSpPr/>
            <p:nvPr/>
          </p:nvSpPr>
          <p:spPr>
            <a:xfrm>
              <a:off x="11553840" y="1534320"/>
              <a:ext cx="43920" cy="2160"/>
            </a:xfrm>
            <a:custGeom>
              <a:avLst/>
              <a:gdLst/>
              <a:ahLst/>
              <a:rect l="l" t="t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4" name="Dowolny kształt 31"/>
            <p:cNvSpPr/>
            <p:nvPr/>
          </p:nvSpPr>
          <p:spPr>
            <a:xfrm>
              <a:off x="11409480" y="1529280"/>
              <a:ext cx="31320" cy="2160"/>
            </a:xfrm>
            <a:custGeom>
              <a:avLst/>
              <a:gdLst/>
              <a:ahLst/>
              <a:rect l="l" t="t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5" name="Dowolny kształt 32"/>
            <p:cNvSpPr/>
            <p:nvPr/>
          </p:nvSpPr>
          <p:spPr>
            <a:xfrm>
              <a:off x="11619000" y="1531800"/>
              <a:ext cx="6120" cy="360"/>
            </a:xfrm>
            <a:custGeom>
              <a:avLst/>
              <a:gdLst/>
              <a:ahLst/>
              <a:rect l="l" t="t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6" name="Dowolny kształt 33"/>
            <p:cNvSpPr/>
            <p:nvPr/>
          </p:nvSpPr>
          <p:spPr>
            <a:xfrm>
              <a:off x="11598120" y="1531800"/>
              <a:ext cx="28080" cy="2160"/>
            </a:xfrm>
            <a:custGeom>
              <a:avLst/>
              <a:gdLst/>
              <a:ahLst/>
              <a:rect l="l" t="t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7" name="Dowolny kształt 34"/>
            <p:cNvSpPr/>
            <p:nvPr/>
          </p:nvSpPr>
          <p:spPr>
            <a:xfrm>
              <a:off x="11138040" y="1534320"/>
              <a:ext cx="188640" cy="23040"/>
            </a:xfrm>
            <a:custGeom>
              <a:avLst/>
              <a:gdLst/>
              <a:ahLst/>
              <a:rect l="l" t="t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8" name="Dowolny kształt 35"/>
            <p:cNvSpPr/>
            <p:nvPr/>
          </p:nvSpPr>
          <p:spPr>
            <a:xfrm>
              <a:off x="11266560" y="1529280"/>
              <a:ext cx="95040" cy="4680"/>
            </a:xfrm>
            <a:custGeom>
              <a:avLst/>
              <a:gdLst/>
              <a:ahLst/>
              <a:rect l="l" t="t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9" name="Dowolny kształt 36"/>
            <p:cNvSpPr/>
            <p:nvPr/>
          </p:nvSpPr>
          <p:spPr>
            <a:xfrm>
              <a:off x="11361600" y="1531800"/>
              <a:ext cx="134640" cy="11880"/>
            </a:xfrm>
            <a:custGeom>
              <a:avLst/>
              <a:gdLst/>
              <a:ahLst/>
              <a:rect l="l" t="t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0" name="Dowolny kształt 37"/>
            <p:cNvSpPr/>
            <p:nvPr/>
          </p:nvSpPr>
          <p:spPr>
            <a:xfrm>
              <a:off x="11834640" y="1552680"/>
              <a:ext cx="9000" cy="720"/>
            </a:xfrm>
            <a:custGeom>
              <a:avLst/>
              <a:gdLst/>
              <a:ahLst/>
              <a:rect l="l" t="t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1" name="Dowolny kształt 38"/>
            <p:cNvSpPr/>
            <p:nvPr/>
          </p:nvSpPr>
          <p:spPr>
            <a:xfrm>
              <a:off x="11764800" y="1542960"/>
              <a:ext cx="117000" cy="9360"/>
            </a:xfrm>
            <a:custGeom>
              <a:avLst/>
              <a:gdLst/>
              <a:ahLst/>
              <a:rect l="l" t="t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2" name="Dowolny kształt 39"/>
            <p:cNvSpPr/>
            <p:nvPr/>
          </p:nvSpPr>
          <p:spPr>
            <a:xfrm>
              <a:off x="11555280" y="1544040"/>
              <a:ext cx="69480" cy="4680"/>
            </a:xfrm>
            <a:custGeom>
              <a:avLst/>
              <a:gdLst/>
              <a:ahLst/>
              <a:rect l="l" t="t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3" name="Dowolny kształt 40"/>
            <p:cNvSpPr/>
            <p:nvPr/>
          </p:nvSpPr>
          <p:spPr>
            <a:xfrm>
              <a:off x="11223720" y="1527840"/>
              <a:ext cx="37800" cy="5760"/>
            </a:xfrm>
            <a:custGeom>
              <a:avLst/>
              <a:gdLst/>
              <a:ahLst/>
              <a:rect l="l" t="t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4" name="Dowolny kształt 41"/>
            <p:cNvSpPr/>
            <p:nvPr/>
          </p:nvSpPr>
          <p:spPr>
            <a:xfrm>
              <a:off x="11145960" y="1529280"/>
              <a:ext cx="21960" cy="2160"/>
            </a:xfrm>
            <a:custGeom>
              <a:avLst/>
              <a:gdLst/>
              <a:ahLst/>
              <a:rect l="l" t="t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5" name="Dowolny kształt 42"/>
            <p:cNvSpPr/>
            <p:nvPr/>
          </p:nvSpPr>
          <p:spPr>
            <a:xfrm>
              <a:off x="6197760" y="1566000"/>
              <a:ext cx="20160" cy="720"/>
            </a:xfrm>
            <a:custGeom>
              <a:avLst/>
              <a:gdLst/>
              <a:ahLst/>
              <a:rect l="l" t="t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6" name="Dowolny kształt 43"/>
            <p:cNvSpPr/>
            <p:nvPr/>
          </p:nvSpPr>
          <p:spPr>
            <a:xfrm>
              <a:off x="6356520" y="1564920"/>
              <a:ext cx="9000" cy="720"/>
            </a:xfrm>
            <a:custGeom>
              <a:avLst/>
              <a:gdLst/>
              <a:ahLst/>
              <a:rect l="l" t="t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7" name="Dowolny kształt 44"/>
            <p:cNvSpPr/>
            <p:nvPr/>
          </p:nvSpPr>
          <p:spPr>
            <a:xfrm>
              <a:off x="8950320" y="1521720"/>
              <a:ext cx="61560" cy="7200"/>
            </a:xfrm>
            <a:custGeom>
              <a:avLst/>
              <a:gdLst/>
              <a:ahLst/>
              <a:rect l="l" t="t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8" name="Dowolny kształt 45"/>
            <p:cNvSpPr/>
            <p:nvPr/>
          </p:nvSpPr>
          <p:spPr>
            <a:xfrm>
              <a:off x="7537320" y="1546560"/>
              <a:ext cx="28080" cy="3240"/>
            </a:xfrm>
            <a:custGeom>
              <a:avLst/>
              <a:gdLst/>
              <a:ahLst/>
              <a:rect l="l" t="t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9" name="Dowolny kształt 46"/>
            <p:cNvSpPr/>
            <p:nvPr/>
          </p:nvSpPr>
          <p:spPr>
            <a:xfrm>
              <a:off x="7478640" y="1562400"/>
              <a:ext cx="37800" cy="2160"/>
            </a:xfrm>
            <a:custGeom>
              <a:avLst/>
              <a:gdLst/>
              <a:ahLst/>
              <a:rect l="l" t="t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0" name="Dowolny kształt 47"/>
            <p:cNvSpPr/>
            <p:nvPr/>
          </p:nvSpPr>
          <p:spPr>
            <a:xfrm>
              <a:off x="5410080" y="1568520"/>
              <a:ext cx="36000" cy="3240"/>
            </a:xfrm>
            <a:custGeom>
              <a:avLst/>
              <a:gdLst/>
              <a:ahLst/>
              <a:rect l="l" t="t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1" name="Dowolny kształt 48"/>
            <p:cNvSpPr/>
            <p:nvPr/>
          </p:nvSpPr>
          <p:spPr>
            <a:xfrm>
              <a:off x="10206000" y="1530360"/>
              <a:ext cx="61560" cy="4680"/>
            </a:xfrm>
            <a:custGeom>
              <a:avLst/>
              <a:gdLst/>
              <a:ahLst/>
              <a:rect l="l" t="t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2" name="Dowolny kształt 49"/>
            <p:cNvSpPr/>
            <p:nvPr/>
          </p:nvSpPr>
          <p:spPr>
            <a:xfrm>
              <a:off x="6257880" y="1525680"/>
              <a:ext cx="18720" cy="2160"/>
            </a:xfrm>
            <a:custGeom>
              <a:avLst/>
              <a:gdLst/>
              <a:ahLst/>
              <a:rect l="l" t="t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3" name="Dowolny kształt 50"/>
            <p:cNvSpPr/>
            <p:nvPr/>
          </p:nvSpPr>
          <p:spPr>
            <a:xfrm>
              <a:off x="10134720" y="1527840"/>
              <a:ext cx="70920" cy="3240"/>
            </a:xfrm>
            <a:custGeom>
              <a:avLst/>
              <a:gdLst/>
              <a:ahLst/>
              <a:rect l="l" t="t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4" name="Dowolny kształt 51"/>
            <p:cNvSpPr/>
            <p:nvPr/>
          </p:nvSpPr>
          <p:spPr>
            <a:xfrm>
              <a:off x="2583000" y="1559880"/>
              <a:ext cx="7560" cy="720"/>
            </a:xfrm>
            <a:custGeom>
              <a:avLst/>
              <a:gdLst/>
              <a:ahLst/>
              <a:rect l="l" t="t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5" name="Dowolny kształt 52"/>
            <p:cNvSpPr/>
            <p:nvPr/>
          </p:nvSpPr>
          <p:spPr>
            <a:xfrm>
              <a:off x="1762200" y="1521720"/>
              <a:ext cx="34560" cy="720"/>
            </a:xfrm>
            <a:custGeom>
              <a:avLst/>
              <a:gdLst/>
              <a:ahLst/>
              <a:rect l="l" t="t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6" name="Dowolny kształt 53"/>
            <p:cNvSpPr/>
            <p:nvPr/>
          </p:nvSpPr>
          <p:spPr>
            <a:xfrm>
              <a:off x="10812600" y="1529280"/>
              <a:ext cx="18720" cy="720"/>
            </a:xfrm>
            <a:custGeom>
              <a:avLst/>
              <a:gdLst/>
              <a:ahLst/>
              <a:rect l="l" t="t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7" name="Dowolny kształt 54"/>
            <p:cNvSpPr/>
            <p:nvPr/>
          </p:nvSpPr>
          <p:spPr>
            <a:xfrm>
              <a:off x="10896480" y="1545120"/>
              <a:ext cx="7560" cy="2160"/>
            </a:xfrm>
            <a:custGeom>
              <a:avLst/>
              <a:gdLst/>
              <a:ahLst/>
              <a:rect l="l" t="t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8" name="Dowolny kształt 55"/>
            <p:cNvSpPr/>
            <p:nvPr/>
          </p:nvSpPr>
          <p:spPr>
            <a:xfrm>
              <a:off x="9947160" y="1553760"/>
              <a:ext cx="4320" cy="720"/>
            </a:xfrm>
            <a:custGeom>
              <a:avLst/>
              <a:gdLst/>
              <a:ahLst/>
              <a:rect l="l" t="t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9" name="Dowolny kształt 56"/>
            <p:cNvSpPr/>
            <p:nvPr/>
          </p:nvSpPr>
          <p:spPr>
            <a:xfrm>
              <a:off x="10817280" y="1531800"/>
              <a:ext cx="23400" cy="360"/>
            </a:xfrm>
            <a:custGeom>
              <a:avLst/>
              <a:gdLst/>
              <a:ahLst/>
              <a:rect l="l" t="t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0" name="Dowolny kształt 57"/>
            <p:cNvSpPr/>
            <p:nvPr/>
          </p:nvSpPr>
          <p:spPr>
            <a:xfrm>
              <a:off x="10836360" y="1529280"/>
              <a:ext cx="18720" cy="720"/>
            </a:xfrm>
            <a:custGeom>
              <a:avLst/>
              <a:gdLst/>
              <a:ahLst/>
              <a:rect l="l" t="t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1" name="Dowolny kształt 58"/>
            <p:cNvSpPr/>
            <p:nvPr/>
          </p:nvSpPr>
          <p:spPr>
            <a:xfrm>
              <a:off x="10787040" y="1530360"/>
              <a:ext cx="29880" cy="720"/>
            </a:xfrm>
            <a:custGeom>
              <a:avLst/>
              <a:gdLst/>
              <a:ahLst/>
              <a:rect l="l" t="t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2" name="Dowolny kształt 59"/>
            <p:cNvSpPr/>
            <p:nvPr/>
          </p:nvSpPr>
          <p:spPr>
            <a:xfrm>
              <a:off x="4092480" y="1552680"/>
              <a:ext cx="20160" cy="2160"/>
            </a:xfrm>
            <a:custGeom>
              <a:avLst/>
              <a:gdLst/>
              <a:ahLst/>
              <a:rect l="l" t="t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3" name="Dowolny kształt 60"/>
            <p:cNvSpPr/>
            <p:nvPr/>
          </p:nvSpPr>
          <p:spPr>
            <a:xfrm>
              <a:off x="8528040" y="1567440"/>
              <a:ext cx="2880" cy="720"/>
            </a:xfrm>
            <a:custGeom>
              <a:avLst/>
              <a:gdLst/>
              <a:ahLst/>
              <a:rect l="l" t="t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4" name="Dowolny kształt 61"/>
            <p:cNvSpPr/>
            <p:nvPr/>
          </p:nvSpPr>
          <p:spPr>
            <a:xfrm>
              <a:off x="8461440" y="1556280"/>
              <a:ext cx="66240" cy="14400"/>
            </a:xfrm>
            <a:custGeom>
              <a:avLst/>
              <a:gdLst/>
              <a:ahLst/>
              <a:rect l="l" t="t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5" name="Dowolny kształt 62"/>
            <p:cNvSpPr/>
            <p:nvPr/>
          </p:nvSpPr>
          <p:spPr>
            <a:xfrm>
              <a:off x="1562040" y="1514520"/>
              <a:ext cx="9562680" cy="63720"/>
            </a:xfrm>
            <a:custGeom>
              <a:avLst/>
              <a:gdLst/>
              <a:ahLst/>
              <a:rect l="l" t="t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6" name="Dowolny kształt 63"/>
            <p:cNvSpPr/>
            <p:nvPr/>
          </p:nvSpPr>
          <p:spPr>
            <a:xfrm>
              <a:off x="7508880" y="1559880"/>
              <a:ext cx="10800" cy="3240"/>
            </a:xfrm>
            <a:custGeom>
              <a:avLst/>
              <a:gdLst/>
              <a:ahLst/>
              <a:rect l="l" t="t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7" name="Dowolny kształt 64"/>
            <p:cNvSpPr/>
            <p:nvPr/>
          </p:nvSpPr>
          <p:spPr>
            <a:xfrm>
              <a:off x="5433840" y="1567440"/>
              <a:ext cx="4320" cy="720"/>
            </a:xfrm>
            <a:custGeom>
              <a:avLst/>
              <a:gdLst/>
              <a:ahLst/>
              <a:rect l="l" t="t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8" name="Dowolny kształt 65"/>
            <p:cNvSpPr/>
            <p:nvPr/>
          </p:nvSpPr>
          <p:spPr>
            <a:xfrm>
              <a:off x="9672480" y="1567440"/>
              <a:ext cx="25200" cy="2160"/>
            </a:xfrm>
            <a:custGeom>
              <a:avLst/>
              <a:gdLst/>
              <a:ahLst/>
              <a:rect l="l" t="t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9" name="Dowolny kształt 66"/>
            <p:cNvSpPr/>
            <p:nvPr/>
          </p:nvSpPr>
          <p:spPr>
            <a:xfrm>
              <a:off x="10966320" y="1529280"/>
              <a:ext cx="39240" cy="2160"/>
            </a:xfrm>
            <a:custGeom>
              <a:avLst/>
              <a:gdLst/>
              <a:ahLst/>
              <a:rect l="l" t="t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0" name="Dowolny kształt 67"/>
            <p:cNvSpPr/>
            <p:nvPr/>
          </p:nvSpPr>
          <p:spPr>
            <a:xfrm>
              <a:off x="11329920" y="1552680"/>
              <a:ext cx="43920" cy="2160"/>
            </a:xfrm>
            <a:custGeom>
              <a:avLst/>
              <a:gdLst/>
              <a:ahLst/>
              <a:rect l="l" t="t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1" name="Dowolny kształt 68"/>
            <p:cNvSpPr/>
            <p:nvPr/>
          </p:nvSpPr>
          <p:spPr>
            <a:xfrm>
              <a:off x="11042640" y="1540440"/>
              <a:ext cx="60120" cy="5760"/>
            </a:xfrm>
            <a:custGeom>
              <a:avLst/>
              <a:gdLst/>
              <a:ahLst/>
              <a:rect l="l" t="t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2" name="Dowolny kształt 69"/>
            <p:cNvSpPr/>
            <p:nvPr/>
          </p:nvSpPr>
          <p:spPr>
            <a:xfrm>
              <a:off x="11106000" y="1542960"/>
              <a:ext cx="28080" cy="720"/>
            </a:xfrm>
            <a:custGeom>
              <a:avLst/>
              <a:gdLst/>
              <a:ahLst/>
              <a:rect l="l" t="t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3" name="Dowolny kształt 70"/>
            <p:cNvSpPr/>
            <p:nvPr/>
          </p:nvSpPr>
          <p:spPr>
            <a:xfrm>
              <a:off x="10679040" y="1525680"/>
              <a:ext cx="102960" cy="9360"/>
            </a:xfrm>
            <a:custGeom>
              <a:avLst/>
              <a:gdLst/>
              <a:ahLst/>
              <a:rect l="l" t="t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4" name="Dowolny kształt 71"/>
            <p:cNvSpPr/>
            <p:nvPr/>
          </p:nvSpPr>
          <p:spPr>
            <a:xfrm>
              <a:off x="11039400" y="1550160"/>
              <a:ext cx="26640" cy="4680"/>
            </a:xfrm>
            <a:custGeom>
              <a:avLst/>
              <a:gdLst/>
              <a:ahLst/>
              <a:rect l="l" t="t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5" name="Dowolny kształt 72"/>
            <p:cNvSpPr/>
            <p:nvPr/>
          </p:nvSpPr>
          <p:spPr>
            <a:xfrm>
              <a:off x="10841040" y="1549080"/>
              <a:ext cx="58320" cy="2160"/>
            </a:xfrm>
            <a:custGeom>
              <a:avLst/>
              <a:gdLst/>
              <a:ahLst/>
              <a:rect l="l" t="t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6" name="Dowolny kształt 73"/>
            <p:cNvSpPr/>
            <p:nvPr/>
          </p:nvSpPr>
          <p:spPr>
            <a:xfrm>
              <a:off x="10899720" y="1550160"/>
              <a:ext cx="36000" cy="720"/>
            </a:xfrm>
            <a:custGeom>
              <a:avLst/>
              <a:gdLst/>
              <a:ahLst/>
              <a:rect l="l" t="t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7" name="Dowolny kształt 74"/>
            <p:cNvSpPr/>
            <p:nvPr/>
          </p:nvSpPr>
          <p:spPr>
            <a:xfrm>
              <a:off x="10958400" y="1555200"/>
              <a:ext cx="45720" cy="360"/>
            </a:xfrm>
            <a:custGeom>
              <a:avLst/>
              <a:gdLst/>
              <a:ahLst/>
              <a:rect l="l" t="t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8" name="Dowolny kształt 75"/>
            <p:cNvSpPr/>
            <p:nvPr/>
          </p:nvSpPr>
          <p:spPr>
            <a:xfrm>
              <a:off x="10304640" y="1549080"/>
              <a:ext cx="61560" cy="3240"/>
            </a:xfrm>
            <a:custGeom>
              <a:avLst/>
              <a:gdLst/>
              <a:ahLst/>
              <a:rect l="l" t="t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9" name="Dowolny kształt 76"/>
            <p:cNvSpPr/>
            <p:nvPr/>
          </p:nvSpPr>
          <p:spPr>
            <a:xfrm>
              <a:off x="10483920" y="1557720"/>
              <a:ext cx="23400" cy="5760"/>
            </a:xfrm>
            <a:custGeom>
              <a:avLst/>
              <a:gdLst/>
              <a:ahLst/>
              <a:rect l="l" t="t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0" name="Dowolny kształt 77"/>
            <p:cNvSpPr/>
            <p:nvPr/>
          </p:nvSpPr>
          <p:spPr>
            <a:xfrm>
              <a:off x="10291680" y="1563840"/>
              <a:ext cx="117000" cy="2160"/>
            </a:xfrm>
            <a:custGeom>
              <a:avLst/>
              <a:gdLst/>
              <a:ahLst/>
              <a:rect l="l" t="t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1" name="Dowolny kształt 78"/>
            <p:cNvSpPr/>
            <p:nvPr/>
          </p:nvSpPr>
          <p:spPr>
            <a:xfrm>
              <a:off x="9621720" y="1546560"/>
              <a:ext cx="10800" cy="8280"/>
            </a:xfrm>
            <a:custGeom>
              <a:avLst/>
              <a:gdLst/>
              <a:ahLst/>
              <a:rect l="l" t="t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2" name="Dowolny kształt 79"/>
            <p:cNvSpPr/>
            <p:nvPr/>
          </p:nvSpPr>
          <p:spPr>
            <a:xfrm>
              <a:off x="8951760" y="1568520"/>
              <a:ext cx="96480" cy="8280"/>
            </a:xfrm>
            <a:custGeom>
              <a:avLst/>
              <a:gdLst/>
              <a:ahLst/>
              <a:rect l="l" t="t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3" name="Dowolny kształt 80"/>
            <p:cNvSpPr/>
            <p:nvPr/>
          </p:nvSpPr>
          <p:spPr>
            <a:xfrm>
              <a:off x="9005760" y="1566000"/>
              <a:ext cx="17280" cy="2160"/>
            </a:xfrm>
            <a:custGeom>
              <a:avLst/>
              <a:gdLst/>
              <a:ahLst/>
              <a:rect l="l" t="t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4" name="Dowolny kształt 81"/>
            <p:cNvSpPr/>
            <p:nvPr/>
          </p:nvSpPr>
          <p:spPr>
            <a:xfrm>
              <a:off x="1587600" y="1517040"/>
              <a:ext cx="37800" cy="3240"/>
            </a:xfrm>
            <a:custGeom>
              <a:avLst/>
              <a:gdLst/>
              <a:ahLst/>
              <a:rect l="l" t="t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5" name="Dowolny kształt 82"/>
            <p:cNvSpPr/>
            <p:nvPr/>
          </p:nvSpPr>
          <p:spPr>
            <a:xfrm>
              <a:off x="1522440" y="1519560"/>
              <a:ext cx="29880" cy="4680"/>
            </a:xfrm>
            <a:custGeom>
              <a:avLst/>
              <a:gdLst/>
              <a:ahLst/>
              <a:rect l="l" t="t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6" name="Dowolny kształt 83"/>
            <p:cNvSpPr/>
            <p:nvPr/>
          </p:nvSpPr>
          <p:spPr>
            <a:xfrm>
              <a:off x="6649920" y="1573560"/>
              <a:ext cx="33120" cy="3240"/>
            </a:xfrm>
            <a:custGeom>
              <a:avLst/>
              <a:gdLst/>
              <a:ahLst/>
              <a:rect l="l" t="t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7" name="Dowolny kształt 84"/>
            <p:cNvSpPr/>
            <p:nvPr/>
          </p:nvSpPr>
          <p:spPr>
            <a:xfrm>
              <a:off x="6162840" y="1566000"/>
              <a:ext cx="15480" cy="4680"/>
            </a:xfrm>
            <a:custGeom>
              <a:avLst/>
              <a:gdLst/>
              <a:ahLst/>
              <a:rect l="l" t="t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8" name="Dowolny kształt 85"/>
            <p:cNvSpPr/>
            <p:nvPr/>
          </p:nvSpPr>
          <p:spPr>
            <a:xfrm>
              <a:off x="5738760" y="1571040"/>
              <a:ext cx="60120" cy="5760"/>
            </a:xfrm>
            <a:custGeom>
              <a:avLst/>
              <a:gdLst/>
              <a:ahLst/>
              <a:rect l="l" t="t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1522440" y="1905120"/>
            <a:ext cx="4416120" cy="761760"/>
          </a:xfrm>
          <a:prstGeom prst="rect">
            <a:avLst/>
          </a:prstGeom>
          <a:noFill/>
          <a:ln w="0">
            <a:noFill/>
          </a:ln>
        </p:spPr>
        <p:txBody>
          <a:bodyPr lIns="45720" rIns="45720" anchor="ctr">
            <a:noAutofit/>
          </a:bodyPr>
          <a:p>
            <a:pPr>
              <a:lnSpc>
                <a:spcPct val="90000"/>
              </a:lnSpc>
              <a:spcAft>
                <a:spcPts val="201"/>
              </a:spcAft>
              <a:buNone/>
              <a:tabLst>
                <a:tab algn="l" pos="0"/>
              </a:tabLst>
            </a:pPr>
            <a:r>
              <a:rPr b="0" lang="pl-PL" sz="2400" spc="-1" strike="noStrike">
                <a:solidFill>
                  <a:srgbClr val="000000"/>
                </a:solidFill>
                <a:latin typeface="Tw Cen MT"/>
              </a:rPr>
              <a:t>Edytuj style wzorca tekstu</a:t>
            </a:r>
            <a:endParaRPr b="0" lang="en-US" sz="24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1522440" y="2819520"/>
            <a:ext cx="4416120" cy="3352320"/>
          </a:xfrm>
          <a:prstGeom prst="rect">
            <a:avLst/>
          </a:prstGeom>
          <a:noFill/>
          <a:ln w="0">
            <a:noFill/>
          </a:ln>
        </p:spPr>
        <p:txBody>
          <a:bodyPr lIns="45720" rIns="45720" anchor="t">
            <a:noAutofit/>
          </a:bodyPr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b="0" lang="pl-PL" sz="2400" spc="-1" strike="noStrike">
                <a:solidFill>
                  <a:srgbClr val="000000"/>
                </a:solidFill>
                <a:latin typeface="Tw Cen MT"/>
              </a:rPr>
              <a:t>Edytuj style wzorca tekstu</a:t>
            </a:r>
            <a:endParaRPr b="0" lang="en-US" sz="2400" spc="-1" strike="noStrike">
              <a:solidFill>
                <a:srgbClr val="000000"/>
              </a:solidFill>
              <a:latin typeface="Tw Cen MT"/>
            </a:endParaRPr>
          </a:p>
          <a:p>
            <a:pPr lvl="1" marL="264960" indent="-1371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Wingdings 3" charset="2"/>
              <a:buChar char=""/>
            </a:pPr>
            <a:r>
              <a:rPr b="0" lang="pl-PL" sz="2000" spc="-1" strike="noStrike">
                <a:solidFill>
                  <a:srgbClr val="000000"/>
                </a:solidFill>
                <a:latin typeface="Tw Cen MT"/>
              </a:rPr>
              <a:t>Drugi poziom</a:t>
            </a:r>
            <a:endParaRPr b="0" lang="en-US" sz="2000" spc="-1" strike="noStrike">
              <a:solidFill>
                <a:srgbClr val="000000"/>
              </a:solidFill>
              <a:latin typeface="Tw Cen MT"/>
            </a:endParaRPr>
          </a:p>
          <a:p>
            <a:pPr lvl="2" marL="447840" indent="-1371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Wingdings 3" charset="2"/>
              <a:buChar char=""/>
            </a:pPr>
            <a:r>
              <a:rPr b="0" lang="pl-PL" sz="1800" spc="-1" strike="noStrike">
                <a:solidFill>
                  <a:srgbClr val="000000"/>
                </a:solidFill>
                <a:latin typeface="Tw Cen MT"/>
              </a:rPr>
              <a:t>Trzeci poziom</a:t>
            </a:r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  <a:p>
            <a:pPr lvl="3" marL="594360" indent="-1371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Wingdings 3" charset="2"/>
              <a:buChar char=""/>
            </a:pPr>
            <a:r>
              <a:rPr b="0" lang="pl-PL" sz="1600" spc="-1" strike="noStrike">
                <a:solidFill>
                  <a:srgbClr val="000000"/>
                </a:solidFill>
                <a:latin typeface="Tw Cen MT"/>
              </a:rPr>
              <a:t>Czwarty poziom</a:t>
            </a:r>
            <a:endParaRPr b="0" lang="en-US" sz="1600" spc="-1" strike="noStrike">
              <a:solidFill>
                <a:srgbClr val="000000"/>
              </a:solidFill>
              <a:latin typeface="Tw Cen MT"/>
            </a:endParaRPr>
          </a:p>
          <a:p>
            <a:pPr lvl="4" marL="776880" indent="-1371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Wingdings 3" charset="2"/>
              <a:buChar char=""/>
            </a:pPr>
            <a:r>
              <a:rPr b="0" lang="pl-PL" sz="1600" spc="-1" strike="noStrike">
                <a:solidFill>
                  <a:srgbClr val="000000"/>
                </a:solidFill>
                <a:latin typeface="Tw Cen MT"/>
              </a:rPr>
              <a:t>Piąty poziom</a:t>
            </a:r>
            <a:endParaRPr b="0" lang="en-US" sz="16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6249960" y="1905120"/>
            <a:ext cx="4416120" cy="761760"/>
          </a:xfrm>
          <a:prstGeom prst="rect">
            <a:avLst/>
          </a:prstGeom>
          <a:noFill/>
          <a:ln w="0">
            <a:noFill/>
          </a:ln>
        </p:spPr>
        <p:txBody>
          <a:bodyPr lIns="45720" rIns="45720" anchor="ctr">
            <a:noAutofit/>
          </a:bodyPr>
          <a:p>
            <a:pPr>
              <a:lnSpc>
                <a:spcPct val="90000"/>
              </a:lnSpc>
              <a:spcAft>
                <a:spcPts val="201"/>
              </a:spcAft>
              <a:buNone/>
              <a:tabLst>
                <a:tab algn="l" pos="0"/>
              </a:tabLst>
            </a:pPr>
            <a:r>
              <a:rPr b="0" lang="pl-PL" sz="2400" spc="-1" strike="noStrike">
                <a:solidFill>
                  <a:srgbClr val="000000"/>
                </a:solidFill>
                <a:latin typeface="Tw Cen MT"/>
              </a:rPr>
              <a:t>Edytuj style wzorca tekstu</a:t>
            </a:r>
            <a:endParaRPr b="0" lang="en-US" sz="24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52" name="PlaceHolder 5"/>
          <p:cNvSpPr>
            <a:spLocks noGrp="1"/>
          </p:cNvSpPr>
          <p:nvPr>
            <p:ph type="ftr" idx="13"/>
          </p:nvPr>
        </p:nvSpPr>
        <p:spPr>
          <a:xfrm>
            <a:off x="4841640" y="6470640"/>
            <a:ext cx="5899680" cy="273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pl-PL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pl-PL" sz="1400" spc="-1" strike="noStrike">
                <a:latin typeface="Times New Roman"/>
              </a:rPr>
              <a:t>&lt;stopka&gt;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253" name="PlaceHolder 6"/>
          <p:cNvSpPr>
            <a:spLocks noGrp="1"/>
          </p:cNvSpPr>
          <p:nvPr>
            <p:ph type="dt" idx="14"/>
          </p:nvPr>
        </p:nvSpPr>
        <p:spPr>
          <a:xfrm>
            <a:off x="1023840" y="6470640"/>
            <a:ext cx="2153160" cy="273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pl-PL" sz="1000" spc="-1" strike="noStrike">
                <a:solidFill>
                  <a:srgbClr val="0d0d0d"/>
                </a:solidFill>
                <a:latin typeface="Tw Cen MT Condensed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pl-PL" sz="1000" spc="-1" strike="noStrike">
                <a:solidFill>
                  <a:srgbClr val="0d0d0d"/>
                </a:solidFill>
                <a:latin typeface="Tw Cen MT Condensed"/>
              </a:rPr>
              <a:t>&lt;data/godzina&gt;</a:t>
            </a:r>
            <a:endParaRPr b="0" lang="pl-PL" sz="1000" spc="-1" strike="noStrike">
              <a:latin typeface="Times New Roman"/>
            </a:endParaRPr>
          </a:p>
        </p:txBody>
      </p:sp>
      <p:sp>
        <p:nvSpPr>
          <p:cNvPr id="254" name="PlaceHolder 7"/>
          <p:cNvSpPr>
            <a:spLocks noGrp="1"/>
          </p:cNvSpPr>
          <p:nvPr>
            <p:ph type="sldNum" idx="15"/>
          </p:nvPr>
        </p:nvSpPr>
        <p:spPr>
          <a:xfrm>
            <a:off x="10834560" y="6470640"/>
            <a:ext cx="973080" cy="273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pl-PL" sz="1000" spc="-1" strike="noStrike">
                <a:solidFill>
                  <a:srgbClr val="0d0d0d"/>
                </a:solidFill>
                <a:latin typeface="Tw Cen MT Condensed"/>
              </a:defRPr>
            </a:lvl1pPr>
          </a:lstStyle>
          <a:p>
            <a:pPr>
              <a:lnSpc>
                <a:spcPct val="100000"/>
              </a:lnSpc>
              <a:buNone/>
            </a:pPr>
            <a:fld id="{A6771FB4-4A2C-4B27-A490-4FC7BCD49A70}" type="slidenum">
              <a:rPr b="0" lang="pl-PL" sz="1000" spc="-1" strike="noStrike">
                <a:solidFill>
                  <a:srgbClr val="0d0d0d"/>
                </a:solidFill>
                <a:latin typeface="Tw Cen MT Condensed"/>
              </a:rPr>
              <a:t>&lt;numer&gt;</a:t>
            </a:fld>
            <a:endParaRPr b="0" lang="pl-PL" sz="1000" spc="-1" strike="noStrike">
              <a:latin typeface="Times New Roman"/>
            </a:endParaRPr>
          </a:p>
        </p:txBody>
      </p:sp>
      <p:sp>
        <p:nvSpPr>
          <p:cNvPr id="255" name="PlaceHolder 8"/>
          <p:cNvSpPr>
            <a:spLocks noGrp="1"/>
          </p:cNvSpPr>
          <p:nvPr>
            <p:ph type="body"/>
          </p:nvPr>
        </p:nvSpPr>
        <p:spPr>
          <a:xfrm>
            <a:off x="6246720" y="2819520"/>
            <a:ext cx="4416120" cy="3352320"/>
          </a:xfrm>
          <a:prstGeom prst="rect">
            <a:avLst/>
          </a:prstGeom>
          <a:noFill/>
          <a:ln w="0">
            <a:noFill/>
          </a:ln>
        </p:spPr>
        <p:txBody>
          <a:bodyPr lIns="45720" rIns="45720" anchor="t">
            <a:noAutofit/>
          </a:bodyPr>
          <a:p>
            <a:pPr marL="91440" indent="-914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b="0" lang="pl-PL" sz="2400" spc="-1" strike="noStrike">
                <a:solidFill>
                  <a:srgbClr val="000000"/>
                </a:solidFill>
                <a:latin typeface="Tw Cen MT"/>
              </a:rPr>
              <a:t>Edytuj style wzorca tekstu</a:t>
            </a:r>
            <a:endParaRPr b="0" lang="en-US" sz="2400" spc="-1" strike="noStrike">
              <a:solidFill>
                <a:srgbClr val="000000"/>
              </a:solidFill>
              <a:latin typeface="Tw Cen MT"/>
            </a:endParaRPr>
          </a:p>
          <a:p>
            <a:pPr lvl="1" marL="264960" indent="-1371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Wingdings 3" charset="2"/>
              <a:buChar char=""/>
            </a:pPr>
            <a:r>
              <a:rPr b="0" lang="pl-PL" sz="2000" spc="-1" strike="noStrike">
                <a:solidFill>
                  <a:srgbClr val="000000"/>
                </a:solidFill>
                <a:latin typeface="Tw Cen MT"/>
              </a:rPr>
              <a:t>Drugi poziom</a:t>
            </a:r>
            <a:endParaRPr b="0" lang="en-US" sz="2000" spc="-1" strike="noStrike">
              <a:solidFill>
                <a:srgbClr val="000000"/>
              </a:solidFill>
              <a:latin typeface="Tw Cen MT"/>
            </a:endParaRPr>
          </a:p>
          <a:p>
            <a:pPr lvl="2" marL="447840" indent="-1371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Wingdings 3" charset="2"/>
              <a:buChar char=""/>
            </a:pPr>
            <a:r>
              <a:rPr b="0" lang="pl-PL" sz="1800" spc="-1" strike="noStrike">
                <a:solidFill>
                  <a:srgbClr val="000000"/>
                </a:solidFill>
                <a:latin typeface="Tw Cen MT"/>
              </a:rPr>
              <a:t>Trzeci poziom</a:t>
            </a:r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  <a:p>
            <a:pPr lvl="3" marL="594360" indent="-1371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Wingdings 3" charset="2"/>
              <a:buChar char=""/>
            </a:pPr>
            <a:r>
              <a:rPr b="0" lang="pl-PL" sz="1600" spc="-1" strike="noStrike">
                <a:solidFill>
                  <a:srgbClr val="000000"/>
                </a:solidFill>
                <a:latin typeface="Tw Cen MT"/>
              </a:rPr>
              <a:t>Czwarty poziom</a:t>
            </a:r>
            <a:endParaRPr b="0" lang="en-US" sz="1600" spc="-1" strike="noStrike">
              <a:solidFill>
                <a:srgbClr val="000000"/>
              </a:solidFill>
              <a:latin typeface="Tw Cen MT"/>
            </a:endParaRPr>
          </a:p>
          <a:p>
            <a:pPr lvl="4" marL="776880" indent="-1371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Wingdings 3" charset="2"/>
              <a:buChar char=""/>
            </a:pPr>
            <a:r>
              <a:rPr b="0" lang="pl-PL" sz="1600" spc="-1" strike="noStrike">
                <a:solidFill>
                  <a:srgbClr val="000000"/>
                </a:solidFill>
                <a:latin typeface="Tw Cen MT"/>
              </a:rPr>
              <a:t>Piąty poziom</a:t>
            </a:r>
            <a:endParaRPr b="0" lang="en-US" sz="16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457200" y="4960080"/>
            <a:ext cx="7769880" cy="1462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80000"/>
              </a:lnSpc>
              <a:buNone/>
            </a:pPr>
            <a:r>
              <a:rPr b="0" lang="pl-PL" sz="5000" spc="199" strike="noStrike" cap="all">
                <a:solidFill>
                  <a:srgbClr val="0d0d0d"/>
                </a:solidFill>
                <a:latin typeface="Times New Roman"/>
              </a:rPr>
              <a:t>DEPRESJA U DZIECI </a:t>
            </a:r>
            <a:br>
              <a:rPr sz="5000"/>
            </a:br>
            <a:r>
              <a:rPr b="0" lang="pl-PL" sz="5000" spc="199" strike="noStrike" cap="all">
                <a:solidFill>
                  <a:srgbClr val="0d0d0d"/>
                </a:solidFill>
                <a:latin typeface="Times New Roman"/>
              </a:rPr>
              <a:t>I MŁODZIEŻY</a:t>
            </a:r>
            <a:endParaRPr b="0" lang="en-US" sz="50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965520" y="620640"/>
            <a:ext cx="9717120" cy="1499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80000"/>
              </a:lnSpc>
              <a:buNone/>
            </a:pPr>
            <a:r>
              <a:rPr b="1" lang="pl-PL" sz="3600" spc="97" strike="noStrike" cap="all">
                <a:solidFill>
                  <a:srgbClr val="0d0d0d"/>
                </a:solidFill>
                <a:latin typeface="Times New Roman"/>
              </a:rPr>
              <a:t>Objawy depresji.</a:t>
            </a:r>
            <a:br>
              <a:rPr sz="3600"/>
            </a:br>
            <a:r>
              <a:rPr b="1" lang="pl-PL" sz="3600" spc="97" strike="noStrike" cap="all">
                <a:solidFill>
                  <a:srgbClr val="0d0d0d"/>
                </a:solidFill>
                <a:latin typeface="Times New Roman"/>
              </a:rPr>
              <a:t>Co powinno Cię zaniepokoić?</a:t>
            </a:r>
            <a:endParaRPr b="0" lang="en-US" sz="36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/>
          </p:nvPr>
        </p:nvSpPr>
        <p:spPr>
          <a:xfrm>
            <a:off x="1023840" y="2286000"/>
            <a:ext cx="9717120" cy="4023000"/>
          </a:xfrm>
          <a:prstGeom prst="rect">
            <a:avLst/>
          </a:prstGeom>
          <a:noFill/>
          <a:ln w="0">
            <a:noFill/>
          </a:ln>
        </p:spPr>
        <p:txBody>
          <a:bodyPr lIns="45720" rIns="45720" anchor="t">
            <a:normAutofit fontScale="80000"/>
          </a:bodyPr>
          <a:p>
            <a:pPr marL="91440" indent="-91440" algn="just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b="0" lang="pl-PL" sz="2200" spc="-1" strike="noStrike">
                <a:solidFill>
                  <a:srgbClr val="000000"/>
                </a:solidFill>
                <a:latin typeface="Times New Roman"/>
              </a:rPr>
              <a:t>długotrwałe uczucie smutku (nie cieszą Cię rzeczy, które wcześniej sprawiały Ci radość)</a:t>
            </a: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  <a:p>
            <a:pPr marL="91440" indent="-91440" algn="just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b="0" lang="pl-PL" sz="2200" spc="-1" strike="noStrike">
                <a:solidFill>
                  <a:srgbClr val="000000"/>
                </a:solidFill>
                <a:latin typeface="Times New Roman"/>
              </a:rPr>
              <a:t>zobojętnienie, brak sensu (coraz częściej nie masz na nic ochoty)</a:t>
            </a: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  <a:p>
            <a:pPr marL="91440" indent="-91440" algn="just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b="0" lang="pl-PL" sz="2200" spc="-1" strike="noStrike">
                <a:solidFill>
                  <a:srgbClr val="000000"/>
                </a:solidFill>
                <a:latin typeface="Times New Roman"/>
              </a:rPr>
              <a:t>brak energii (często jesteś zmęczony, najchętniej spędzasz czas sam w pokoju, na swoim łóżku)</a:t>
            </a: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  <a:p>
            <a:pPr marL="91440" indent="-91440" algn="just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b="0" lang="pl-PL" sz="2200" spc="-1" strike="noStrike">
                <a:solidFill>
                  <a:srgbClr val="000000"/>
                </a:solidFill>
                <a:latin typeface="Times New Roman"/>
              </a:rPr>
              <a:t>zaburzenia myślenia (brak skupienia, koncentracji, urywanie wątków w trakcie wypowiedzi, roztargnienie, trudności z podejmowaniem decyzji, trudności z koncentracją uwagi, kłopoty z pamięcią)</a:t>
            </a: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  <a:p>
            <a:pPr marL="91440" indent="-91440" algn="just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b="0" lang="pl-PL" sz="2200" spc="-1" strike="noStrike">
                <a:solidFill>
                  <a:srgbClr val="000000"/>
                </a:solidFill>
                <a:latin typeface="Times New Roman"/>
              </a:rPr>
              <a:t>niskie poczucie własnej wartości, częste odczuwanie lęku</a:t>
            </a: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  <a:p>
            <a:pPr marL="91440" indent="-91440" algn="just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b="0" lang="pl-PL" sz="2200" spc="-1" strike="noStrike">
                <a:solidFill>
                  <a:srgbClr val="000000"/>
                </a:solidFill>
                <a:latin typeface="Times New Roman"/>
              </a:rPr>
              <a:t>zaburzenia snu (zbyt długi lub zbyt krótki sen)</a:t>
            </a: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  <a:p>
            <a:pPr marL="91440" indent="-91440" algn="just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b="0" lang="pl-PL" sz="2200" spc="-1" strike="noStrike">
                <a:solidFill>
                  <a:srgbClr val="000000"/>
                </a:solidFill>
                <a:latin typeface="Times New Roman"/>
              </a:rPr>
              <a:t>zaburzenia łaknienia (ograniczanie jedzenia lub przejadanie się)</a:t>
            </a: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  <a:p>
            <a:pPr marL="91440" indent="-91440" algn="just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b="0" lang="pl-PL" sz="2200" spc="-1" strike="noStrike">
                <a:solidFill>
                  <a:srgbClr val="000000"/>
                </a:solidFill>
                <a:latin typeface="Times New Roman"/>
              </a:rPr>
              <a:t>rozdrażnienie, pobudzenie, chwiejność nastroju</a:t>
            </a: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  <a:p>
            <a:pPr marL="91440" indent="-91440" algn="just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b="0" lang="pl-PL" sz="2200" spc="-1" strike="noStrike">
                <a:solidFill>
                  <a:srgbClr val="000000"/>
                </a:solidFill>
                <a:latin typeface="Times New Roman"/>
              </a:rPr>
              <a:t>wycofywanie się z kontaktów z rówieśnikami, rodziną, nauczycielami</a:t>
            </a: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  <a:p>
            <a:pPr marL="91440" indent="-91440" algn="just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b="0" lang="pl-PL" sz="2200" spc="-1" strike="noStrike">
                <a:solidFill>
                  <a:srgbClr val="000000"/>
                </a:solidFill>
                <a:latin typeface="Times New Roman"/>
              </a:rPr>
              <a:t>zaniedbywanie swojego wyglądu, większa wrażliwość na informacje na własny temat</a:t>
            </a: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1023840" y="1196640"/>
            <a:ext cx="9390600" cy="287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13000"/>
          </a:bodyPr>
          <a:p>
            <a:pPr>
              <a:lnSpc>
                <a:spcPct val="80000"/>
              </a:lnSpc>
              <a:buNone/>
            </a:pPr>
            <a:r>
              <a:rPr b="1" lang="pl-PL" sz="3600" spc="97" strike="noStrike" cap="all">
                <a:solidFill>
                  <a:srgbClr val="0070c0"/>
                </a:solidFill>
                <a:latin typeface="Times New Roman"/>
              </a:rPr>
              <a:t>Jakie są przyczyny depresji?</a:t>
            </a:r>
            <a:br>
              <a:rPr sz="3600"/>
            </a:br>
            <a:br>
              <a:rPr sz="3600"/>
            </a:br>
            <a:endParaRPr b="0" lang="en-US" sz="36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/>
          </p:nvPr>
        </p:nvSpPr>
        <p:spPr>
          <a:xfrm>
            <a:off x="621720" y="1556640"/>
            <a:ext cx="9396000" cy="4326840"/>
          </a:xfrm>
          <a:prstGeom prst="rect">
            <a:avLst/>
          </a:prstGeom>
          <a:noFill/>
          <a:ln w="0">
            <a:noFill/>
          </a:ln>
        </p:spPr>
        <p:txBody>
          <a:bodyPr lIns="45720" rIns="45720" anchor="t">
            <a:noAutofit/>
          </a:bodyPr>
          <a:p>
            <a:pPr lvl="4" marL="776880" indent="-1371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Wingdings 3" charset="2"/>
              <a:buChar char=""/>
            </a:pPr>
            <a:r>
              <a:rPr b="0" lang="pl-PL" sz="2000" spc="-1" strike="noStrike">
                <a:solidFill>
                  <a:srgbClr val="000000"/>
                </a:solidFill>
                <a:latin typeface="Times New Roman"/>
              </a:rPr>
              <a:t>nadużywanie alkoholu lub innych substancji psychoaktywnych przez członków rodziny,</a:t>
            </a:r>
            <a:endParaRPr b="0" lang="en-US" sz="2000" spc="-1" strike="noStrike">
              <a:solidFill>
                <a:srgbClr val="000000"/>
              </a:solidFill>
              <a:latin typeface="Tw Cen MT"/>
            </a:endParaRPr>
          </a:p>
          <a:p>
            <a:pPr lvl="4" marL="776880" indent="-1371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Wingdings 3" charset="2"/>
              <a:buChar char=""/>
            </a:pPr>
            <a:r>
              <a:rPr b="0" lang="pl-PL" sz="2000" spc="-1" strike="noStrike">
                <a:solidFill>
                  <a:srgbClr val="000000"/>
                </a:solidFill>
                <a:latin typeface="Times New Roman"/>
              </a:rPr>
              <a:t>przemoc w rodzinie,</a:t>
            </a:r>
            <a:endParaRPr b="0" lang="en-US" sz="2000" spc="-1" strike="noStrike">
              <a:solidFill>
                <a:srgbClr val="000000"/>
              </a:solidFill>
              <a:latin typeface="Tw Cen MT"/>
            </a:endParaRPr>
          </a:p>
          <a:p>
            <a:pPr lvl="4" marL="776880" indent="-1371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Wingdings 3" charset="2"/>
              <a:buChar char=""/>
            </a:pPr>
            <a:r>
              <a:rPr b="0" lang="pl-PL" sz="2000" spc="-1" strike="noStrike">
                <a:solidFill>
                  <a:srgbClr val="000000"/>
                </a:solidFill>
                <a:latin typeface="Times New Roman"/>
              </a:rPr>
              <a:t>przewlekła choroba któregoś z rodziców, innego członka rodziny lub samego dziecka,</a:t>
            </a:r>
            <a:endParaRPr b="0" lang="en-US" sz="2000" spc="-1" strike="noStrike">
              <a:solidFill>
                <a:srgbClr val="000000"/>
              </a:solidFill>
              <a:latin typeface="Tw Cen MT"/>
            </a:endParaRPr>
          </a:p>
          <a:p>
            <a:pPr lvl="4" marL="776880" indent="-1371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Wingdings 3" charset="2"/>
              <a:buChar char=""/>
            </a:pPr>
            <a:r>
              <a:rPr b="0" lang="pl-PL" sz="2000" spc="-1" strike="noStrike">
                <a:solidFill>
                  <a:srgbClr val="000000"/>
                </a:solidFill>
                <a:latin typeface="Times New Roman"/>
              </a:rPr>
              <a:t>utrata ukochanej bliskiej osoby spowodowana śmiercią lub np. rozwodem rodziców,</a:t>
            </a:r>
            <a:endParaRPr b="0" lang="en-US" sz="2000" spc="-1" strike="noStrike">
              <a:solidFill>
                <a:srgbClr val="000000"/>
              </a:solidFill>
              <a:latin typeface="Tw Cen MT"/>
            </a:endParaRPr>
          </a:p>
          <a:p>
            <a:pPr lvl="4" marL="776880" indent="-1371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Wingdings 3" charset="2"/>
              <a:buChar char=""/>
            </a:pPr>
            <a:r>
              <a:rPr b="0" lang="pl-PL" sz="2000" spc="-1" strike="noStrike">
                <a:solidFill>
                  <a:srgbClr val="000000"/>
                </a:solidFill>
                <a:latin typeface="Times New Roman"/>
              </a:rPr>
              <a:t>sytuacje psychicznego, fizycznego wykorzystywania,</a:t>
            </a:r>
            <a:endParaRPr b="0" lang="en-US" sz="2000" spc="-1" strike="noStrike">
              <a:solidFill>
                <a:srgbClr val="000000"/>
              </a:solidFill>
              <a:latin typeface="Tw Cen MT"/>
            </a:endParaRPr>
          </a:p>
          <a:p>
            <a:pPr lvl="4" marL="776880" indent="-1371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Wingdings 3" charset="2"/>
              <a:buChar char=""/>
            </a:pPr>
            <a:r>
              <a:rPr b="0" lang="pl-PL" sz="2000" spc="-1" strike="noStrike">
                <a:solidFill>
                  <a:srgbClr val="000000"/>
                </a:solidFill>
                <a:latin typeface="Times New Roman"/>
              </a:rPr>
              <a:t>zaniedbanie,</a:t>
            </a:r>
            <a:endParaRPr b="0" lang="en-US" sz="2000" spc="-1" strike="noStrike">
              <a:solidFill>
                <a:srgbClr val="000000"/>
              </a:solidFill>
              <a:latin typeface="Tw Cen MT"/>
            </a:endParaRPr>
          </a:p>
          <a:p>
            <a:pPr lvl="4" marL="776880" indent="-1371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Wingdings 3" charset="2"/>
              <a:buChar char=""/>
            </a:pPr>
            <a:r>
              <a:rPr b="0" lang="pl-PL" sz="2000" spc="-1" strike="noStrike">
                <a:solidFill>
                  <a:srgbClr val="000000"/>
                </a:solidFill>
                <a:latin typeface="Times New Roman"/>
              </a:rPr>
              <a:t>brak zainteresowania,</a:t>
            </a:r>
            <a:endParaRPr b="0" lang="en-US" sz="2000" spc="-1" strike="noStrike">
              <a:solidFill>
                <a:srgbClr val="000000"/>
              </a:solidFill>
              <a:latin typeface="Tw Cen MT"/>
            </a:endParaRPr>
          </a:p>
          <a:p>
            <a:pPr lvl="4" marL="776880" indent="-1371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Wingdings 3" charset="2"/>
              <a:buChar char=""/>
            </a:pPr>
            <a:r>
              <a:rPr b="0" lang="pl-PL" sz="2000" spc="-1" strike="noStrike">
                <a:solidFill>
                  <a:srgbClr val="000000"/>
                </a:solidFill>
                <a:latin typeface="Times New Roman"/>
              </a:rPr>
              <a:t>wrogość i emocjonalne odrzucenie, nadmierne kontrolowanie przez rodziców,</a:t>
            </a:r>
            <a:endParaRPr b="0" lang="en-US" sz="2000" spc="-1" strike="noStrike">
              <a:solidFill>
                <a:srgbClr val="000000"/>
              </a:solidFill>
              <a:latin typeface="Tw Cen MT"/>
            </a:endParaRPr>
          </a:p>
          <a:p>
            <a:pPr lvl="4" marL="776880" indent="-1371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Wingdings 3" charset="2"/>
              <a:buChar char=""/>
            </a:pPr>
            <a:r>
              <a:rPr b="0" lang="pl-PL" sz="2000" spc="-1" strike="noStrike">
                <a:solidFill>
                  <a:srgbClr val="000000"/>
                </a:solidFill>
                <a:latin typeface="Times New Roman"/>
              </a:rPr>
              <a:t>obarczanie dziecka zbyt dużą, przerastającą jego możliwości odpowiedzialnością,</a:t>
            </a:r>
            <a:endParaRPr b="0" lang="en-US" sz="2000" spc="-1" strike="noStrike">
              <a:solidFill>
                <a:srgbClr val="000000"/>
              </a:solidFill>
              <a:latin typeface="Tw Cen MT"/>
            </a:endParaRPr>
          </a:p>
          <a:p>
            <a:pPr lvl="4" marL="776880" indent="-1371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Wingdings 3" charset="2"/>
              <a:buChar char=""/>
            </a:pPr>
            <a:r>
              <a:rPr b="0" lang="pl-PL" sz="2000" spc="-1" strike="noStrike">
                <a:solidFill>
                  <a:srgbClr val="000000"/>
                </a:solidFill>
                <a:latin typeface="Times New Roman"/>
              </a:rPr>
              <a:t>trudna sytuacja materialna oraz społeczna izolacja rodziny.</a:t>
            </a:r>
            <a:endParaRPr b="0" lang="en-US" sz="20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rostokąt 1"/>
          <p:cNvSpPr/>
          <p:nvPr/>
        </p:nvSpPr>
        <p:spPr>
          <a:xfrm>
            <a:off x="1413720" y="620640"/>
            <a:ext cx="8208720" cy="642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pl-PL" sz="2400" spc="-1" strike="noStrike">
                <a:solidFill>
                  <a:srgbClr val="444444"/>
                </a:solidFill>
                <a:latin typeface="Poppins"/>
              </a:rPr>
              <a:t>           </a:t>
            </a:r>
            <a:r>
              <a:rPr b="1" lang="pl-PL" sz="2800" spc="-1" strike="noStrike">
                <a:solidFill>
                  <a:srgbClr val="ff0000"/>
                </a:solidFill>
                <a:latin typeface="Poppins"/>
              </a:rPr>
              <a:t>Występowanie depresji u dzieci </a:t>
            </a:r>
            <a:br>
              <a:rPr sz="2800"/>
            </a:br>
            <a:r>
              <a:rPr b="1" lang="pl-PL" sz="2800" spc="-1" strike="noStrike">
                <a:solidFill>
                  <a:srgbClr val="ff0000"/>
                </a:solidFill>
                <a:latin typeface="Poppins"/>
              </a:rPr>
              <a:t>i młodzieży</a:t>
            </a:r>
            <a:endParaRPr b="0" lang="pl-PL" sz="2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pl-PL" sz="2400" spc="-1" strike="noStrike">
                <a:solidFill>
                  <a:srgbClr val="444444"/>
                </a:solidFill>
                <a:latin typeface="Poppins"/>
              </a:rPr>
              <a:t>Na kliniczną depresję cierpi 1% dzieci przedszkolnych</a:t>
            </a:r>
            <a:r>
              <a:rPr b="1" lang="pl-PL" sz="2400" spc="-1" strike="noStrike">
                <a:solidFill>
                  <a:srgbClr val="444444"/>
                </a:solidFill>
                <a:latin typeface="Poppins"/>
              </a:rPr>
              <a:t> powyżej 2-, 3-go roku życia, 2% </a:t>
            </a:r>
            <a:br>
              <a:rPr sz="2400"/>
            </a:br>
            <a:r>
              <a:rPr b="1" lang="pl-PL" sz="2400" spc="-1" strike="noStrike">
                <a:solidFill>
                  <a:srgbClr val="444444"/>
                </a:solidFill>
                <a:latin typeface="Poppins"/>
              </a:rPr>
              <a:t>w grupie dzieci 6-12 lat oraz do 20% w grupie młodzieńczej.</a:t>
            </a:r>
            <a:endParaRPr b="0" lang="pl-PL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pl-PL" sz="2400" spc="-1" strike="noStrike">
                <a:solidFill>
                  <a:srgbClr val="444444"/>
                </a:solidFill>
                <a:latin typeface="Poppins"/>
              </a:rPr>
              <a:t>Charakterystyczną cechą depresji okresu dzieciństwa </a:t>
            </a:r>
            <a:br>
              <a:rPr sz="2400"/>
            </a:br>
            <a:r>
              <a:rPr b="0" lang="pl-PL" sz="2400" spc="-1" strike="noStrike">
                <a:solidFill>
                  <a:srgbClr val="444444"/>
                </a:solidFill>
                <a:latin typeface="Poppins"/>
              </a:rPr>
              <a:t>i dojrzewania jest wysoki współczynnik współzachorowalności. Najczęściej z depresją współwystępują zaburzenia lękowe. 30-70% dzieci </a:t>
            </a:r>
            <a:br>
              <a:rPr sz="2400"/>
            </a:br>
            <a:r>
              <a:rPr b="0" lang="pl-PL" sz="2400" spc="-1" strike="noStrike">
                <a:solidFill>
                  <a:srgbClr val="444444"/>
                </a:solidFill>
                <a:latin typeface="Poppins"/>
              </a:rPr>
              <a:t>z depresją spełnia równocześnie kryteria diagnostyczne zaburzeń lękowych.</a:t>
            </a:r>
            <a:endParaRPr b="0" lang="pl-PL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pl-PL" sz="2400" spc="-1" strike="noStrike">
                <a:solidFill>
                  <a:srgbClr val="444444"/>
                </a:solidFill>
                <a:latin typeface="Poppins"/>
              </a:rPr>
              <a:t>U młodszych dzieci z depresją myśli samobójcze rzadziej przeradzają się w konkretne plany i próby ich realizacji, natomiast u młodzieży ryzyko podjęcia próby samobójczej jest bardzo duże.</a:t>
            </a:r>
            <a:endParaRPr b="0" lang="pl-PL" sz="24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rostokąt 1"/>
          <p:cNvSpPr/>
          <p:nvPr/>
        </p:nvSpPr>
        <p:spPr>
          <a:xfrm>
            <a:off x="333720" y="0"/>
            <a:ext cx="8806680" cy="487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endParaRPr b="0" lang="pl-PL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pl-PL" sz="3200" spc="-1" strike="noStrike">
                <a:solidFill>
                  <a:srgbClr val="ff0000"/>
                </a:solidFill>
                <a:latin typeface="Times New Roman"/>
              </a:rPr>
              <a:t>JAK ODRÓŻNIĆ ZWYKŁY SMUTEK OD DEPRESJI?</a:t>
            </a:r>
            <a:endParaRPr b="0" lang="pl-PL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l-PL" sz="4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pl-PL" sz="3200" spc="-1" strike="noStrike">
                <a:solidFill>
                  <a:srgbClr val="0070c0"/>
                </a:solidFill>
                <a:latin typeface="Times New Roman"/>
              </a:rPr>
              <a:t>Smutek</a:t>
            </a:r>
            <a:endParaRPr b="0" lang="pl-PL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l-PL" sz="2000" spc="-1" strike="noStrike">
                <a:solidFill>
                  <a:srgbClr val="000000"/>
                </a:solidFill>
                <a:latin typeface="Times New Roman"/>
              </a:rPr>
              <a:t>✓ </a:t>
            </a:r>
            <a:r>
              <a:rPr b="0" lang="pl-PL" sz="2000" spc="-1" strike="noStrike">
                <a:solidFill>
                  <a:srgbClr val="000000"/>
                </a:solidFill>
                <a:latin typeface="Times New Roman"/>
              </a:rPr>
              <a:t>EMOCJA WYWOŁANA JAKIMŚ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l-PL" sz="2000" spc="-1" strike="noStrike">
                <a:solidFill>
                  <a:srgbClr val="000000"/>
                </a:solidFill>
                <a:latin typeface="Times New Roman"/>
              </a:rPr>
              <a:t>WYDARZENIEM/WYDARZENIAMI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l-PL" sz="2000" spc="-1" strike="noStrike">
                <a:solidFill>
                  <a:srgbClr val="000000"/>
                </a:solidFill>
                <a:latin typeface="Times New Roman"/>
              </a:rPr>
              <a:t>✓ </a:t>
            </a:r>
            <a:r>
              <a:rPr b="0" lang="pl-PL" sz="2000" spc="-1" strike="noStrike">
                <a:solidFill>
                  <a:srgbClr val="000000"/>
                </a:solidFill>
                <a:latin typeface="Times New Roman"/>
              </a:rPr>
              <a:t>KRÓTKOTRWAŁY – OD KILKU MINUT DO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l-PL" sz="2000" spc="-1" strike="noStrike">
                <a:solidFill>
                  <a:srgbClr val="000000"/>
                </a:solidFill>
                <a:latin typeface="Times New Roman"/>
              </a:rPr>
              <a:t>KILKUNASTU GODZIN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l-PL" sz="2000" spc="-1" strike="noStrike">
                <a:solidFill>
                  <a:srgbClr val="000000"/>
                </a:solidFill>
                <a:latin typeface="Times New Roman"/>
              </a:rPr>
              <a:t>✓ </a:t>
            </a:r>
            <a:r>
              <a:rPr b="0" lang="pl-PL" sz="2000" spc="-1" strike="noStrike">
                <a:solidFill>
                  <a:srgbClr val="000000"/>
                </a:solidFill>
                <a:latin typeface="Times New Roman"/>
              </a:rPr>
              <a:t>PROPORCJONALNY DO PRZYCZYNY, KTÓRA GO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l-PL" sz="2000" spc="-1" strike="noStrike">
                <a:solidFill>
                  <a:srgbClr val="000000"/>
                </a:solidFill>
                <a:latin typeface="Times New Roman"/>
              </a:rPr>
              <a:t>WYWOŁAŁA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l-PL" sz="1800" spc="-1" strike="noStrike">
              <a:latin typeface="Arial"/>
            </a:endParaRPr>
          </a:p>
        </p:txBody>
      </p:sp>
      <p:sp>
        <p:nvSpPr>
          <p:cNvPr id="319" name="Prostokąt 2"/>
          <p:cNvSpPr/>
          <p:nvPr/>
        </p:nvSpPr>
        <p:spPr>
          <a:xfrm>
            <a:off x="7544520" y="2169720"/>
            <a:ext cx="319248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pl-PL" sz="3200" spc="-1" strike="noStrike">
                <a:solidFill>
                  <a:srgbClr val="000000"/>
                </a:solidFill>
                <a:latin typeface="Times New Roman"/>
              </a:rPr>
              <a:t>Depresja</a:t>
            </a:r>
            <a:endParaRPr b="0" lang="pl-PL" sz="3200" spc="-1" strike="noStrike">
              <a:latin typeface="Arial"/>
            </a:endParaRPr>
          </a:p>
        </p:txBody>
      </p:sp>
      <p:sp>
        <p:nvSpPr>
          <p:cNvPr id="320" name="Prostokąt 3"/>
          <p:cNvSpPr/>
          <p:nvPr/>
        </p:nvSpPr>
        <p:spPr>
          <a:xfrm>
            <a:off x="6598440" y="2781000"/>
            <a:ext cx="6092640" cy="283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pl-PL" sz="2000" spc="-1" strike="noStrike">
                <a:solidFill>
                  <a:srgbClr val="000000"/>
                </a:solidFill>
                <a:latin typeface="Times New Roman"/>
              </a:rPr>
              <a:t>✓ </a:t>
            </a:r>
            <a:r>
              <a:rPr b="0" lang="pl-PL" sz="2000" spc="-1" strike="noStrike">
                <a:solidFill>
                  <a:srgbClr val="000000"/>
                </a:solidFill>
                <a:latin typeface="Times New Roman"/>
              </a:rPr>
              <a:t>ZABURZENIE ZDROWIA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l-PL" sz="2000" spc="-1" strike="noStrike">
                <a:solidFill>
                  <a:srgbClr val="000000"/>
                </a:solidFill>
                <a:latin typeface="Times New Roman"/>
              </a:rPr>
              <a:t>✓ </a:t>
            </a:r>
            <a:r>
              <a:rPr b="0" lang="pl-PL" sz="2000" spc="-1" strike="noStrike">
                <a:solidFill>
                  <a:srgbClr val="000000"/>
                </a:solidFill>
                <a:latin typeface="Times New Roman"/>
              </a:rPr>
              <a:t>DŁUGOTRWAŁY STAN OBNIŻENIA </a:t>
            </a:r>
            <a:br>
              <a:rPr sz="2000"/>
            </a:br>
            <a:r>
              <a:rPr b="0" lang="pl-PL" sz="2000" spc="-1" strike="noStrike">
                <a:solidFill>
                  <a:srgbClr val="000000"/>
                </a:solidFill>
                <a:latin typeface="Times New Roman"/>
              </a:rPr>
              <a:t>NASTROJU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l-PL" sz="2000" spc="-1" strike="noStrike">
                <a:solidFill>
                  <a:srgbClr val="000000"/>
                </a:solidFill>
                <a:latin typeface="Times New Roman"/>
              </a:rPr>
              <a:t>✓ </a:t>
            </a:r>
            <a:r>
              <a:rPr b="0" lang="pl-PL" sz="2000" spc="-1" strike="noStrike">
                <a:solidFill>
                  <a:srgbClr val="000000"/>
                </a:solidFill>
                <a:latin typeface="Times New Roman"/>
              </a:rPr>
              <a:t>WSPÓŁISTNIEJĄCE OBJAWY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l-PL" sz="2000" spc="-1" strike="noStrike">
                <a:solidFill>
                  <a:srgbClr val="000000"/>
                </a:solidFill>
                <a:latin typeface="Times New Roman"/>
              </a:rPr>
              <a:t>✓ </a:t>
            </a:r>
            <a:r>
              <a:rPr b="0" lang="pl-PL" sz="2000" spc="-1" strike="noStrike">
                <a:solidFill>
                  <a:srgbClr val="000000"/>
                </a:solidFill>
                <a:latin typeface="Times New Roman"/>
              </a:rPr>
              <a:t>REAKCJE EMOCJONALNE NIE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l-PL" sz="2000" spc="-1" strike="noStrike">
                <a:solidFill>
                  <a:srgbClr val="000000"/>
                </a:solidFill>
                <a:latin typeface="Times New Roman"/>
              </a:rPr>
              <a:t>PROPORCJONALNE DO PRZYCZYN JE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l-PL" sz="2000" spc="-1" strike="noStrike">
                <a:solidFill>
                  <a:srgbClr val="000000"/>
                </a:solidFill>
                <a:latin typeface="Times New Roman"/>
              </a:rPr>
              <a:t>WYWOŁUJĄCYCH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l-PL" sz="2000" spc="-1" strike="noStrike">
                <a:solidFill>
                  <a:srgbClr val="000000"/>
                </a:solidFill>
                <a:latin typeface="Times New Roman"/>
              </a:rPr>
              <a:t>✓ </a:t>
            </a:r>
            <a:r>
              <a:rPr b="0" lang="pl-PL" sz="2000" spc="-1" strike="noStrike">
                <a:solidFill>
                  <a:srgbClr val="000000"/>
                </a:solidFill>
                <a:latin typeface="Times New Roman"/>
              </a:rPr>
              <a:t>UNIEMOŻLIWIA CODZIENNE FUNKCJONOWANIE</a:t>
            </a:r>
            <a:endParaRPr b="0" lang="pl-PL" sz="20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rostokąt 1"/>
          <p:cNvSpPr/>
          <p:nvPr/>
        </p:nvSpPr>
        <p:spPr>
          <a:xfrm>
            <a:off x="477720" y="116640"/>
            <a:ext cx="11088720" cy="606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pl-PL" sz="3600" spc="-1" strike="noStrike">
                <a:solidFill>
                  <a:srgbClr val="0070c0"/>
                </a:solidFill>
                <a:latin typeface="Times New Roman"/>
              </a:rPr>
              <a:t>Jak zapobiegać depresji</a:t>
            </a:r>
            <a:endParaRPr b="0" lang="pl-PL" sz="3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l-PL" sz="2800" spc="-1" strike="noStrike">
                <a:solidFill>
                  <a:srgbClr val="444444"/>
                </a:solidFill>
                <a:latin typeface="Times New Roman"/>
              </a:rPr>
              <a:t>Działania profilaktyczne w zakresie zdrowia psychicznego są równie ważne, jak dbanie o zdrowie fizyczne. Opierają się na podobnych zasadach, jak na przykład:</a:t>
            </a:r>
            <a:endParaRPr b="0" lang="pl-PL" sz="2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ff0000"/>
                </a:solidFill>
                <a:latin typeface="Times New Roman"/>
              </a:rPr>
              <a:t> </a:t>
            </a:r>
            <a:r>
              <a:rPr b="1" lang="pl-PL" sz="2800" spc="-1" strike="noStrike">
                <a:solidFill>
                  <a:srgbClr val="ff0000"/>
                </a:solidFill>
                <a:latin typeface="Times New Roman"/>
              </a:rPr>
              <a:t>właściwa ilość snu</a:t>
            </a:r>
            <a:endParaRPr b="0" lang="pl-PL" sz="2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1" lang="pl-PL" sz="2800" spc="-1" strike="noStrike">
                <a:solidFill>
                  <a:srgbClr val="ff0000"/>
                </a:solidFill>
                <a:latin typeface="Times New Roman"/>
              </a:rPr>
              <a:t> </a:t>
            </a:r>
            <a:r>
              <a:rPr b="1" lang="pl-PL" sz="2800" spc="-1" strike="noStrike">
                <a:solidFill>
                  <a:srgbClr val="ff0000"/>
                </a:solidFill>
                <a:latin typeface="Times New Roman"/>
              </a:rPr>
              <a:t>prowadzenie aktywnego trybu życia</a:t>
            </a:r>
            <a:endParaRPr b="0" lang="pl-PL" sz="2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1" lang="pl-PL" sz="2800" spc="-1" strike="noStrike">
                <a:solidFill>
                  <a:srgbClr val="ff0000"/>
                </a:solidFill>
                <a:latin typeface="Times New Roman"/>
              </a:rPr>
              <a:t> </a:t>
            </a:r>
            <a:r>
              <a:rPr b="1" lang="pl-PL" sz="2800" spc="-1" strike="noStrike">
                <a:solidFill>
                  <a:srgbClr val="ff0000"/>
                </a:solidFill>
                <a:latin typeface="Times New Roman"/>
              </a:rPr>
              <a:t>zdrowe odżywianie</a:t>
            </a:r>
            <a:endParaRPr b="0" lang="pl-PL" sz="2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1" lang="pl-PL" sz="2800" spc="-1" strike="noStrike">
                <a:solidFill>
                  <a:srgbClr val="ff0000"/>
                </a:solidFill>
                <a:latin typeface="Times New Roman"/>
              </a:rPr>
              <a:t> </a:t>
            </a:r>
            <a:r>
              <a:rPr b="1" lang="pl-PL" sz="2800" spc="-1" strike="noStrike">
                <a:solidFill>
                  <a:srgbClr val="ff0000"/>
                </a:solidFill>
                <a:latin typeface="Times New Roman"/>
              </a:rPr>
              <a:t>ograniczenie stresu.</a:t>
            </a:r>
            <a:endParaRPr b="0" lang="pl-PL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l-PL" sz="2800" spc="-1" strike="noStrike">
                <a:solidFill>
                  <a:srgbClr val="444444"/>
                </a:solidFill>
                <a:latin typeface="Times New Roman"/>
              </a:rPr>
              <a:t>Ważnym krokiem w profilaktyce zdrowia psychicznego jest świadomość, że depresja jest chorobą. Nie powinna być tematem tabu ani powodem do stygmatyzacji. Rozpoczęcie leczenia na wczesnym etapie wpłynie na sprawniejsze wyjście z choroby.</a:t>
            </a:r>
            <a:endParaRPr b="0" lang="pl-PL" sz="2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rostokąt 1"/>
          <p:cNvSpPr/>
          <p:nvPr/>
        </p:nvSpPr>
        <p:spPr>
          <a:xfrm>
            <a:off x="549720" y="548640"/>
            <a:ext cx="1116072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pl-PL" sz="4000" spc="-1" strike="noStrike">
                <a:solidFill>
                  <a:srgbClr val="000000"/>
                </a:solidFill>
                <a:latin typeface="Times New Roman"/>
              </a:rPr>
              <a:t>Myślisz, że możesz być chory?</a:t>
            </a:r>
            <a:endParaRPr b="0" lang="pl-PL" sz="4000" spc="-1" strike="noStrike">
              <a:latin typeface="Arial"/>
            </a:endParaRPr>
          </a:p>
        </p:txBody>
      </p:sp>
      <p:pic>
        <p:nvPicPr>
          <p:cNvPr id="323" name="Obraz 3" descr=""/>
          <p:cNvPicPr/>
          <p:nvPr/>
        </p:nvPicPr>
        <p:blipFill>
          <a:blip r:embed="rId1"/>
          <a:srcRect l="3558" t="1226" r="39636" b="208"/>
          <a:stretch/>
        </p:blipFill>
        <p:spPr>
          <a:xfrm>
            <a:off x="4870440" y="1772640"/>
            <a:ext cx="3138840" cy="4100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/>
          </p:nvPr>
        </p:nvSpPr>
        <p:spPr>
          <a:xfrm>
            <a:off x="1522440" y="1905120"/>
            <a:ext cx="4416120" cy="761760"/>
          </a:xfrm>
          <a:prstGeom prst="rect">
            <a:avLst/>
          </a:prstGeom>
          <a:noFill/>
          <a:ln w="0">
            <a:noFill/>
          </a:ln>
        </p:spPr>
        <p:txBody>
          <a:bodyPr lIns="45720" rIns="45720" anchor="ctr">
            <a:normAutofit/>
          </a:bodyPr>
          <a:p>
            <a:pPr>
              <a:lnSpc>
                <a:spcPct val="90000"/>
              </a:lnSpc>
              <a:spcAft>
                <a:spcPts val="201"/>
              </a:spcAft>
              <a:buNone/>
              <a:tabLst>
                <a:tab algn="l" pos="0"/>
              </a:tabLst>
            </a:pPr>
            <a:r>
              <a:rPr b="1" lang="pl-PL" sz="3200" spc="-1" strike="noStrike">
                <a:solidFill>
                  <a:srgbClr val="000000"/>
                </a:solidFill>
                <a:latin typeface="Times New Roman"/>
              </a:rPr>
              <a:t>OBSERWACJA</a:t>
            </a:r>
            <a:endParaRPr b="0" lang="en-US" sz="3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/>
          </p:nvPr>
        </p:nvSpPr>
        <p:spPr>
          <a:xfrm>
            <a:off x="1486080" y="2666880"/>
            <a:ext cx="4416120" cy="3352320"/>
          </a:xfrm>
          <a:prstGeom prst="rect">
            <a:avLst/>
          </a:prstGeom>
          <a:noFill/>
          <a:ln w="0">
            <a:noFill/>
          </a:ln>
        </p:spPr>
        <p:txBody>
          <a:bodyPr lIns="45720" rIns="45720" anchor="t">
            <a:normAutofit/>
          </a:bodyPr>
          <a:p>
            <a:pPr marL="91440" indent="-91440" algn="just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b="0" lang="pl-PL" sz="2000" spc="-1" strike="noStrike">
                <a:solidFill>
                  <a:srgbClr val="000000"/>
                </a:solidFill>
                <a:latin typeface="Times New Roman"/>
              </a:rPr>
              <a:t>Poobserwuj siebie uważnie przez kilka tygodni. Zwróć uwagę, czy zmieniły się Twoje nawyki: czy nie zamykasz się przed innymi, czy przestajesz im ufać? Zapytaj siebie, czy myślisz o sobie, że musisz dać radę sam, nie wierzysz, że inni Cię zrozumieją, że inni Cię zaakceptują, że możesz być dla nich atrakcyjny? Zwróć uwagę na to, co czujesz. </a:t>
            </a:r>
            <a:endParaRPr b="0" lang="en-US" sz="20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/>
          </p:nvPr>
        </p:nvSpPr>
        <p:spPr>
          <a:xfrm>
            <a:off x="6249960" y="1905120"/>
            <a:ext cx="4416120" cy="761760"/>
          </a:xfrm>
          <a:prstGeom prst="rect">
            <a:avLst/>
          </a:prstGeom>
          <a:noFill/>
          <a:ln w="0">
            <a:noFill/>
          </a:ln>
        </p:spPr>
        <p:txBody>
          <a:bodyPr lIns="45720" rIns="45720" anchor="ctr">
            <a:normAutofit/>
          </a:bodyPr>
          <a:p>
            <a:pPr>
              <a:lnSpc>
                <a:spcPct val="90000"/>
              </a:lnSpc>
              <a:spcAft>
                <a:spcPts val="201"/>
              </a:spcAft>
              <a:buNone/>
              <a:tabLst>
                <a:tab algn="l" pos="0"/>
              </a:tabLst>
            </a:pPr>
            <a:r>
              <a:rPr b="1" lang="pl-PL" sz="3200" spc="-1" strike="noStrike">
                <a:solidFill>
                  <a:srgbClr val="000000"/>
                </a:solidFill>
                <a:latin typeface="Times New Roman"/>
              </a:rPr>
              <a:t>DYSTANS</a:t>
            </a:r>
            <a:endParaRPr b="0" lang="en-US" sz="3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27" name="PlaceHolder 4"/>
          <p:cNvSpPr>
            <a:spLocks noGrp="1"/>
          </p:cNvSpPr>
          <p:nvPr>
            <p:ph/>
          </p:nvPr>
        </p:nvSpPr>
        <p:spPr>
          <a:xfrm>
            <a:off x="6246720" y="2819520"/>
            <a:ext cx="4416120" cy="3352320"/>
          </a:xfrm>
          <a:prstGeom prst="rect">
            <a:avLst/>
          </a:prstGeom>
          <a:noFill/>
          <a:ln w="0">
            <a:noFill/>
          </a:ln>
        </p:spPr>
        <p:txBody>
          <a:bodyPr lIns="45720" rIns="45720" anchor="t">
            <a:normAutofit/>
          </a:bodyPr>
          <a:p>
            <a:pPr marL="91440" indent="-91440" algn="just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b="0" lang="pl-PL" sz="2000" spc="-1" strike="noStrike">
                <a:solidFill>
                  <a:srgbClr val="000000"/>
                </a:solidFill>
                <a:latin typeface="Times New Roman"/>
              </a:rPr>
              <a:t>Mimo wszystko, zwierz się komuś zaufanemu. Pozwól sobie na bliskość. Pozwól innym na pomoc. Uciekanie cały czas w poczucie samotności </a:t>
            </a:r>
            <a:br>
              <a:rPr sz="2000"/>
            </a:br>
            <a:r>
              <a:rPr b="0" lang="pl-PL" sz="2000" spc="-1" strike="noStrike">
                <a:solidFill>
                  <a:srgbClr val="000000"/>
                </a:solidFill>
                <a:latin typeface="Times New Roman"/>
              </a:rPr>
              <a:t>i przejmowanie się swoimi objawami pogłębia ten stan. A jeśli nawet </a:t>
            </a:r>
            <a:br>
              <a:rPr sz="2000"/>
            </a:br>
            <a:r>
              <a:rPr b="0" lang="pl-PL" sz="2000" spc="-1" strike="noStrike">
                <a:solidFill>
                  <a:srgbClr val="000000"/>
                </a:solidFill>
                <a:latin typeface="Times New Roman"/>
              </a:rPr>
              <a:t>o trudnych uczuciach mówimy, to one </a:t>
            </a:r>
            <a:br>
              <a:rPr sz="2000"/>
            </a:br>
            <a:r>
              <a:rPr b="0" lang="pl-PL" sz="2000" spc="-1" strike="noStrike">
                <a:solidFill>
                  <a:srgbClr val="000000"/>
                </a:solidFill>
                <a:latin typeface="Times New Roman"/>
              </a:rPr>
              <a:t>z nas wypływają przynosząc w to miejsce choć chwilową ulgę.</a:t>
            </a:r>
            <a:endParaRPr b="0" lang="en-US" sz="20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Obraz 1" descr=""/>
          <p:cNvPicPr/>
          <p:nvPr/>
        </p:nvPicPr>
        <p:blipFill>
          <a:blip r:embed="rId1"/>
          <a:stretch/>
        </p:blipFill>
        <p:spPr>
          <a:xfrm>
            <a:off x="1217520" y="90360"/>
            <a:ext cx="9753120" cy="6676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/>
          </p:nvPr>
        </p:nvSpPr>
        <p:spPr>
          <a:xfrm>
            <a:off x="1522440" y="1905120"/>
            <a:ext cx="4416120" cy="761760"/>
          </a:xfrm>
          <a:prstGeom prst="rect">
            <a:avLst/>
          </a:prstGeom>
          <a:noFill/>
          <a:ln w="0">
            <a:noFill/>
          </a:ln>
        </p:spPr>
        <p:txBody>
          <a:bodyPr lIns="45720" rIns="45720" anchor="ctr">
            <a:normAutofit/>
          </a:bodyPr>
          <a:p>
            <a:pPr>
              <a:lnSpc>
                <a:spcPct val="90000"/>
              </a:lnSpc>
              <a:spcAft>
                <a:spcPts val="201"/>
              </a:spcAft>
              <a:buNone/>
              <a:tabLst>
                <a:tab algn="l" pos="0"/>
              </a:tabLst>
            </a:pPr>
            <a:r>
              <a:rPr b="1" lang="pl-PL" sz="3200" spc="-1" strike="noStrike">
                <a:solidFill>
                  <a:srgbClr val="ff0000"/>
                </a:solidFill>
                <a:latin typeface="Times New Roman"/>
              </a:rPr>
              <a:t>RODZICE</a:t>
            </a:r>
            <a:endParaRPr b="0" lang="en-US" sz="3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/>
          </p:nvPr>
        </p:nvSpPr>
        <p:spPr>
          <a:xfrm>
            <a:off x="1522440" y="2493000"/>
            <a:ext cx="4067640" cy="4176000"/>
          </a:xfrm>
          <a:prstGeom prst="rect">
            <a:avLst/>
          </a:prstGeom>
          <a:noFill/>
          <a:ln w="0">
            <a:noFill/>
          </a:ln>
        </p:spPr>
        <p:txBody>
          <a:bodyPr lIns="45720" rIns="45720" anchor="t">
            <a:noAutofit/>
          </a:bodyPr>
          <a:p>
            <a:pPr marL="91440" indent="-91440" algn="just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b="0" lang="pl-PL" sz="2000" spc="-1" strike="noStrike">
                <a:solidFill>
                  <a:srgbClr val="000000"/>
                </a:solidFill>
                <a:latin typeface="Times New Roman"/>
              </a:rPr>
              <a:t>Najlepiej znasz swoich rodziców - wiesz, w jakim stopniu i kiedy możesz na nich liczyć. Zazwyczaj rodzice są Twoimi sprzymierzeńcami.</a:t>
            </a:r>
            <a:br>
              <a:rPr sz="2000"/>
            </a:br>
            <a:r>
              <a:rPr b="0" lang="pl-PL" sz="2000" spc="-1" strike="noStrike">
                <a:solidFill>
                  <a:srgbClr val="000000"/>
                </a:solidFill>
                <a:latin typeface="Times New Roman"/>
              </a:rPr>
              <a:t>Wybierz odpowiedni moment - nie podczas pracy rodziców, gotowania obiadu - najlepiej wieczorem, kiedy dorosły może przerwać swoje zajęcia </a:t>
            </a:r>
            <a:br>
              <a:rPr sz="2000"/>
            </a:br>
            <a:r>
              <a:rPr b="0" lang="pl-PL" sz="2000" spc="-1" strike="noStrike">
                <a:solidFill>
                  <a:srgbClr val="000000"/>
                </a:solidFill>
                <a:latin typeface="Times New Roman"/>
              </a:rPr>
              <a:t>i skupić uwagę na Tobie</a:t>
            </a:r>
            <a:br>
              <a:rPr sz="2000"/>
            </a:br>
            <a:r>
              <a:rPr b="0" lang="pl-PL" sz="2000" spc="-1" strike="noStrike">
                <a:solidFill>
                  <a:srgbClr val="000000"/>
                </a:solidFill>
                <a:latin typeface="Times New Roman"/>
              </a:rPr>
              <a:t>Powiedz o tym, co czujesz i od kiedy obserwujesz u siebie niepokojące objawy                                      Możesz wcześniej na kartce zapisać najważniejsze rzeczy, o których chcesz porozmawiać</a:t>
            </a:r>
            <a:endParaRPr b="0" lang="en-US" sz="20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/>
          </p:nvPr>
        </p:nvSpPr>
        <p:spPr>
          <a:xfrm>
            <a:off x="6886440" y="1845000"/>
            <a:ext cx="4416120" cy="761760"/>
          </a:xfrm>
          <a:prstGeom prst="rect">
            <a:avLst/>
          </a:prstGeom>
          <a:noFill/>
          <a:ln w="0">
            <a:noFill/>
          </a:ln>
        </p:spPr>
        <p:txBody>
          <a:bodyPr lIns="45720" rIns="45720" anchor="ctr">
            <a:normAutofit/>
          </a:bodyPr>
          <a:p>
            <a:pPr>
              <a:lnSpc>
                <a:spcPct val="90000"/>
              </a:lnSpc>
              <a:spcAft>
                <a:spcPts val="201"/>
              </a:spcAft>
              <a:buNone/>
              <a:tabLst>
                <a:tab algn="l" pos="0"/>
              </a:tabLst>
            </a:pPr>
            <a:r>
              <a:rPr b="1" lang="pl-PL" sz="3200" spc="-1" strike="noStrike">
                <a:solidFill>
                  <a:srgbClr val="00b0f0"/>
                </a:solidFill>
                <a:latin typeface="Times New Roman"/>
              </a:rPr>
              <a:t>TERAPIA</a:t>
            </a:r>
            <a:endParaRPr b="0" lang="en-US" sz="3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32" name="PlaceHolder 4"/>
          <p:cNvSpPr>
            <a:spLocks noGrp="1"/>
          </p:cNvSpPr>
          <p:nvPr>
            <p:ph/>
          </p:nvPr>
        </p:nvSpPr>
        <p:spPr>
          <a:xfrm>
            <a:off x="6246720" y="2819520"/>
            <a:ext cx="4416120" cy="3352320"/>
          </a:xfrm>
          <a:prstGeom prst="rect">
            <a:avLst/>
          </a:prstGeom>
          <a:noFill/>
          <a:ln w="0">
            <a:noFill/>
          </a:ln>
        </p:spPr>
        <p:txBody>
          <a:bodyPr lIns="45720" rIns="45720" anchor="t">
            <a:normAutofit/>
          </a:bodyPr>
          <a:p>
            <a:pPr marL="91440" indent="-91440" algn="just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b="0" lang="pl-PL" sz="2000" spc="-1" strike="noStrike">
                <a:solidFill>
                  <a:srgbClr val="000000"/>
                </a:solidFill>
                <a:latin typeface="Times New Roman"/>
              </a:rPr>
              <a:t>Możesz iść do psychologa czy psychoterapeuty. Może ci pomóc zrozumieć co się z Tobą aktualnie dzieje, można ta świadomość przyniesie ci otwartość na leczenie, na proces który jest przed tobą, może terapeuta pokaże ci pewien horyzont który nazywa się zdrowie</a:t>
            </a:r>
            <a:endParaRPr b="0" lang="en-US" sz="20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Obraz 3" descr=""/>
          <p:cNvPicPr/>
          <p:nvPr/>
        </p:nvPicPr>
        <p:blipFill>
          <a:blip r:embed="rId1"/>
          <a:stretch/>
        </p:blipFill>
        <p:spPr>
          <a:xfrm>
            <a:off x="693720" y="404640"/>
            <a:ext cx="9753120" cy="6019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Obraz 1" descr=""/>
          <p:cNvPicPr/>
          <p:nvPr/>
        </p:nvPicPr>
        <p:blipFill>
          <a:blip r:embed="rId1"/>
          <a:stretch/>
        </p:blipFill>
        <p:spPr>
          <a:xfrm>
            <a:off x="2278080" y="620640"/>
            <a:ext cx="9743400" cy="5904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Obraz 1" descr=""/>
          <p:cNvPicPr/>
          <p:nvPr/>
        </p:nvPicPr>
        <p:blipFill>
          <a:blip r:embed="rId1"/>
          <a:stretch/>
        </p:blipFill>
        <p:spPr>
          <a:xfrm>
            <a:off x="2374920" y="0"/>
            <a:ext cx="743868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rostokąt 1"/>
          <p:cNvSpPr/>
          <p:nvPr/>
        </p:nvSpPr>
        <p:spPr>
          <a:xfrm>
            <a:off x="477720" y="116640"/>
            <a:ext cx="8784720" cy="691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i="1" lang="pl-PL" sz="2800" spc="-1" strike="noStrike">
                <a:solidFill>
                  <a:srgbClr val="ff0000"/>
                </a:solidFill>
                <a:latin typeface="Times New Roman"/>
              </a:rPr>
              <a:t>GDZIE SZUKAĆ POMOCY ?</a:t>
            </a:r>
            <a:endParaRPr b="0" lang="pl-PL" sz="28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latin typeface="Times New Roman"/>
              </a:rPr>
              <a:t>ANTYDEPRESYJNY TELEFON ZAUFANIA </a:t>
            </a:r>
            <a:br>
              <a:rPr sz="2800"/>
            </a:br>
            <a:r>
              <a:rPr b="1" lang="pl-PL" sz="2800" spc="-1" strike="noStrike">
                <a:solidFill>
                  <a:srgbClr val="000000"/>
                </a:solidFill>
                <a:latin typeface="Times New Roman"/>
              </a:rPr>
              <a:t>(22) 484 88 01</a:t>
            </a:r>
            <a:endParaRPr b="0" lang="pl-PL" sz="28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latin typeface="Times New Roman"/>
              </a:rPr>
              <a:t>ANTYDEPRESYJNY TELEFON FORUM PRZECIWKO DEPRESJI </a:t>
            </a:r>
            <a:r>
              <a:rPr b="1" lang="pl-PL" sz="2800" spc="-1" strike="noStrike">
                <a:solidFill>
                  <a:srgbClr val="000000"/>
                </a:solidFill>
                <a:latin typeface="Times New Roman"/>
              </a:rPr>
              <a:t>(22) 594 91 00 </a:t>
            </a:r>
            <a:r>
              <a:rPr b="0" lang="pl-PL" sz="2800" spc="-1" strike="noStrike">
                <a:solidFill>
                  <a:srgbClr val="000000"/>
                </a:solidFill>
                <a:latin typeface="Times New Roman"/>
              </a:rPr>
              <a:t>– CZYNNY W KAŻDĄ ŚRODĘ I CZWARTEK OD 17:00 DO 19:00</a:t>
            </a:r>
            <a:endParaRPr b="0" lang="pl-PL" sz="28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latin typeface="Times New Roman"/>
              </a:rPr>
              <a:t>TELEFON ZAUFANIA DLA DZIECI I MŁODZIEŻY </a:t>
            </a:r>
            <a:r>
              <a:rPr b="1" lang="pl-PL" sz="2800" spc="-1" strike="noStrike">
                <a:solidFill>
                  <a:srgbClr val="000000"/>
                </a:solidFill>
                <a:latin typeface="Times New Roman"/>
              </a:rPr>
              <a:t>116 111 </a:t>
            </a:r>
            <a:r>
              <a:rPr b="0" lang="pl-PL" sz="2800" spc="-1" strike="noStrike">
                <a:solidFill>
                  <a:srgbClr val="000000"/>
                </a:solidFill>
                <a:latin typeface="Times New Roman"/>
              </a:rPr>
              <a:t>– CZYNNY CODZIENNIE OD 12:00 DO 22:00</a:t>
            </a:r>
            <a:endParaRPr b="0" lang="pl-PL" sz="28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latin typeface="Times New Roman"/>
              </a:rPr>
              <a:t>BEZPŁATNY TELEFON ZAUFANIA DLA DZIECI </a:t>
            </a:r>
            <a:br>
              <a:rPr sz="2800"/>
            </a:br>
            <a:r>
              <a:rPr b="0" lang="pl-PL" sz="2800" spc="-1" strike="noStrike">
                <a:solidFill>
                  <a:srgbClr val="000000"/>
                </a:solidFill>
                <a:latin typeface="Times New Roman"/>
              </a:rPr>
              <a:t>I MŁODZIEŻY </a:t>
            </a:r>
            <a:r>
              <a:rPr b="1" lang="pl-PL" sz="2800" spc="-1" strike="noStrike">
                <a:solidFill>
                  <a:srgbClr val="000000"/>
                </a:solidFill>
                <a:latin typeface="Times New Roman"/>
              </a:rPr>
              <a:t>800 080 222</a:t>
            </a:r>
            <a:endParaRPr b="0" lang="pl-PL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l-PL" sz="2800" spc="-1" strike="noStrike">
                <a:solidFill>
                  <a:srgbClr val="000000"/>
                </a:solidFill>
                <a:latin typeface="Tw Cen MT"/>
              </a:rPr>
              <a:t>* </a:t>
            </a:r>
            <a:r>
              <a:rPr b="0" lang="pl-PL" sz="28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pl-PL" sz="2800" spc="-1" strike="noStrike">
                <a:solidFill>
                  <a:srgbClr val="000000"/>
                </a:solidFill>
                <a:latin typeface="Tw Cen MT"/>
              </a:rPr>
              <a:t>DZIECIĘCY TELEFON ZAUFANIA  RZECZNIKA PRAW  </a:t>
            </a:r>
            <a:r>
              <a:rPr b="0" lang="pl-PL" sz="28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pl-PL" sz="2800" spc="-1" strike="noStrike">
                <a:solidFill>
                  <a:srgbClr val="000000"/>
                </a:solidFill>
                <a:latin typeface="Tw Cen MT"/>
              </a:rPr>
              <a:t>PACJENTA </a:t>
            </a:r>
            <a:r>
              <a:rPr b="1" lang="pl-PL" sz="2800" spc="-1" strike="noStrike">
                <a:solidFill>
                  <a:srgbClr val="000000"/>
                </a:solidFill>
                <a:latin typeface="Tw Cen MT"/>
              </a:rPr>
              <a:t>tel. 800 12 12 12 </a:t>
            </a:r>
            <a:r>
              <a:rPr b="0" lang="pl-PL" sz="2800" spc="-1" strike="noStrike">
                <a:solidFill>
                  <a:srgbClr val="000000"/>
                </a:solidFill>
                <a:latin typeface="Tw Cen MT"/>
              </a:rPr>
              <a:t>(PONIEDZIAŁEK-PIĄTEK OD </a:t>
            </a:r>
            <a:r>
              <a:rPr b="0" lang="pl-PL" sz="28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pl-PL" sz="2800" spc="-1" strike="noStrike">
                <a:solidFill>
                  <a:srgbClr val="000000"/>
                </a:solidFill>
                <a:latin typeface="Tw Cen MT"/>
              </a:rPr>
              <a:t>8.15 DO 20.00)</a:t>
            </a:r>
            <a:endParaRPr b="0" lang="pl-PL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br>
              <a:rPr sz="2800"/>
            </a:br>
            <a:endParaRPr b="0" lang="pl-PL" sz="2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Rectangle 1"/>
          <p:cNvSpPr/>
          <p:nvPr/>
        </p:nvSpPr>
        <p:spPr>
          <a:xfrm>
            <a:off x="1260000" y="459360"/>
            <a:ext cx="10296720" cy="60206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l-PL" sz="13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2000" spc="-1" strike="noStrike">
                <a:solidFill>
                  <a:srgbClr val="ff0000"/>
                </a:solidFill>
                <a:latin typeface="Poppins"/>
              </a:rPr>
              <a:t>	</a:t>
            </a:r>
            <a:r>
              <a:rPr b="1" lang="pl-PL" sz="2800" spc="-1" strike="noStrike">
                <a:solidFill>
                  <a:srgbClr val="ff0000"/>
                </a:solidFill>
                <a:latin typeface="Poppins"/>
              </a:rPr>
              <a:t>Niedobór witaminy D może sprzyjać stanom depresyjnym</a:t>
            </a:r>
            <a:r>
              <a:rPr b="0" lang="pl-PL" sz="2000" spc="-1" strike="noStrike">
                <a:solidFill>
                  <a:srgbClr val="444444"/>
                </a:solidFill>
                <a:latin typeface="Poppins"/>
              </a:rPr>
              <a:t>	</a:t>
            </a:r>
            <a:endParaRPr b="0" lang="pl-PL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l-PL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2000" spc="-1" strike="noStrike">
                <a:solidFill>
                  <a:srgbClr val="444444"/>
                </a:solidFill>
                <a:latin typeface="Poppins"/>
              </a:rPr>
              <a:t>Najnowsze publikacje naukowe wskazują na prawdopodobieństwo występowania</a:t>
            </a:r>
            <a:r>
              <a:rPr b="1" lang="pl-PL" sz="2000" spc="-1" strike="noStrike">
                <a:solidFill>
                  <a:srgbClr val="444444"/>
                </a:solidFill>
                <a:latin typeface="Poppins"/>
              </a:rPr>
              <a:t> zależności między niedoborem witaminy D a możliwością wystąpienia depresji.</a:t>
            </a:r>
            <a:r>
              <a:rPr b="0" lang="pl-PL" sz="2000" spc="-1" strike="noStrike">
                <a:solidFill>
                  <a:srgbClr val="444444"/>
                </a:solidFill>
                <a:latin typeface="Poppins"/>
              </a:rPr>
              <a:t> Wyniki największego prospektywnego badania neuroendokrynologów z kliniki Mayo w USA, wykazały, że ryzyko nawrotudepresji jest mniejsze u osób z wyższym poziomem witaminy D. W Polsce z uwagi na uwarunkowania geograficzne </a:t>
            </a:r>
            <a:r>
              <a:rPr b="1" lang="pl-PL" sz="2000" spc="-1" strike="noStrike">
                <a:solidFill>
                  <a:srgbClr val="444444"/>
                </a:solidFill>
                <a:latin typeface="Poppins"/>
              </a:rPr>
              <a:t>jesteśmy narażeni na niedobory witaminy D</a:t>
            </a:r>
            <a:r>
              <a:rPr b="0" lang="pl-PL" sz="2000" spc="-1" strike="noStrike">
                <a:solidFill>
                  <a:srgbClr val="444444"/>
                </a:solidFill>
                <a:latin typeface="Poppins"/>
              </a:rPr>
              <a:t> szczególnie po okresie zimowym. Zanim wiosenne słońce „podniesie” jej poziom w organizmie możemy doświadczyć skutków deficytu witaminy D, takich jak infekcje, skurcze mięśni, drżenia, spadek napędu. Zestawiając te powszechnie występujące w naszej szerokości geograficznej objawy z badaniami epidemiologicznymi wskazującymi na częstsze występowanie depresji na przełomie marca i kwietnia – warto zadbać o wyrównanie poziomu witaminy D w organizmie.</a:t>
            </a:r>
            <a:endParaRPr b="0" lang="pl-PL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2000" spc="-1" strike="noStrike">
                <a:solidFill>
                  <a:srgbClr val="ff0000"/>
                </a:solidFill>
                <a:latin typeface="Arial"/>
              </a:rPr>
              <a:t>Warto jak najwięcej czasu spędzać na świeżym powietrzu i korzystać </a:t>
            </a:r>
            <a:br>
              <a:rPr sz="2000"/>
            </a:br>
            <a:r>
              <a:rPr b="0" lang="pl-PL" sz="2000" spc="-1" strike="noStrike">
                <a:solidFill>
                  <a:srgbClr val="ff0000"/>
                </a:solidFill>
                <a:latin typeface="Arial"/>
              </a:rPr>
              <a:t>z każdego słonecznego dnia, nie tylko w lecie, ale także jesienią i zimą.</a:t>
            </a:r>
            <a:endParaRPr b="0" lang="pl-PL" sz="20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rostokąt 1"/>
          <p:cNvSpPr/>
          <p:nvPr/>
        </p:nvSpPr>
        <p:spPr>
          <a:xfrm>
            <a:off x="2854080" y="764640"/>
            <a:ext cx="6092640" cy="533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pl-PL" sz="3200" spc="-1" strike="noStrike">
                <a:solidFill>
                  <a:srgbClr val="ff0000"/>
                </a:solidFill>
                <a:latin typeface="Times New Roman"/>
              </a:rPr>
              <a:t>PAMIĘTAJ!</a:t>
            </a:r>
            <a:endParaRPr b="0" lang="pl-PL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pl-PL" sz="2400" spc="-1" strike="noStrike">
                <a:solidFill>
                  <a:srgbClr val="000000"/>
                </a:solidFill>
                <a:latin typeface="Times New Roman"/>
              </a:rPr>
              <a:t>DEPRESJA JEST CHOROBĄ, KTÓRĄ DA SIĘ WYLECZYĆ I TRZEBA LECZYĆ</a:t>
            </a: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pl-PL" sz="2400" spc="-1" strike="noStrike">
                <a:solidFill>
                  <a:srgbClr val="000000"/>
                </a:solidFill>
                <a:latin typeface="Times New Roman"/>
              </a:rPr>
              <a:t>PROSZENIE O POMOC JEST OZNAKĄ SIŁY, A NIE SŁABOŚCI</a:t>
            </a: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pl-PL" sz="2400" spc="-1" strike="noStrike">
                <a:solidFill>
                  <a:srgbClr val="000000"/>
                </a:solidFill>
                <a:latin typeface="Times New Roman"/>
              </a:rPr>
              <a:t>KAŻDY Z NAS BEZ WZGLĘDU NA WIEK, WYKSZTAŁCENIE I PŁEĆ POTRZEBUJE</a:t>
            </a: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pl-PL" sz="2400" spc="-1" strike="noStrike">
                <a:solidFill>
                  <a:srgbClr val="000000"/>
                </a:solidFill>
                <a:latin typeface="Times New Roman"/>
              </a:rPr>
              <a:t>CZASEM POMOCY DRUGIEGO CZŁOWIEKA</a:t>
            </a: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pl-PL" sz="2400" spc="-1" strike="noStrike">
                <a:solidFill>
                  <a:srgbClr val="000000"/>
                </a:solidFill>
                <a:latin typeface="Times New Roman"/>
              </a:rPr>
              <a:t>KRYZYSY SĄ NORMALNYMI ETAPAMI ROZWOJU W ŻYCIU</a:t>
            </a: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pl-PL" sz="2400" spc="-1" strike="noStrike">
                <a:solidFill>
                  <a:srgbClr val="000000"/>
                </a:solidFill>
                <a:latin typeface="Times New Roman"/>
              </a:rPr>
              <a:t>TWOJE ZDROWIE I ŻYCIE JEST ZAWSZE NAJWAŻNIEJSZE</a:t>
            </a: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pl-PL" sz="2400" spc="-1" strike="noStrike">
                <a:solidFill>
                  <a:srgbClr val="000000"/>
                </a:solidFill>
                <a:latin typeface="Times New Roman"/>
              </a:rPr>
              <a:t>NIE JESTEŚ SAM/SAMA.</a:t>
            </a:r>
            <a:endParaRPr b="0" lang="pl-PL" sz="24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rostokąt 1"/>
          <p:cNvSpPr/>
          <p:nvPr/>
        </p:nvSpPr>
        <p:spPr>
          <a:xfrm>
            <a:off x="1341720" y="3213000"/>
            <a:ext cx="9288720" cy="338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pl-PL" sz="2400" spc="-1" strike="noStrike">
                <a:solidFill>
                  <a:srgbClr val="212529"/>
                </a:solidFill>
                <a:latin typeface="Times New Roman"/>
              </a:rPr>
              <a:t>W języku potocznym często używamy, a może nawet nadużywamy słowa „depresja”. Mówimy: „</a:t>
            </a:r>
            <a:r>
              <a:rPr b="1" lang="pl-PL" sz="2400" spc="-1" strike="noStrike">
                <a:solidFill>
                  <a:srgbClr val="212529"/>
                </a:solidFill>
                <a:latin typeface="Times New Roman"/>
              </a:rPr>
              <a:t>chyba mam depresję”, „co za depresyjna pogoda”, „nie bądź taki depresyjny”.</a:t>
            </a:r>
            <a:r>
              <a:rPr b="0" lang="pl-PL" sz="2400" spc="-1" strike="noStrike">
                <a:solidFill>
                  <a:srgbClr val="212529"/>
                </a:solidFill>
                <a:latin typeface="Times New Roman"/>
              </a:rPr>
              <a:t> Zazwyczaj, kiedy tak mówimy, myślimy o naszej reakcji na jakieś trudne wydarzenia, które wywołało w nas smutek, przygnębienie, gorsze samopoczucie, żal czy frustrację. Używanie w życiu codziennym terminu „depresja” nie ma nic wspólnego z faktyczną definicją tego słowa. Za to może doprowadzić do lekceważenia objawów tej prawdziwej. Dlatego warto znać jej objawy, przyczyny i wiedzieć, gdzie można szukać pomocy.</a:t>
            </a:r>
            <a:endParaRPr b="0" lang="pl-PL" sz="2400" spc="-1" strike="noStrike">
              <a:latin typeface="Arial"/>
            </a:endParaRPr>
          </a:p>
        </p:txBody>
      </p:sp>
      <p:pic>
        <p:nvPicPr>
          <p:cNvPr id="301" name="Obraz 2" descr=""/>
          <p:cNvPicPr/>
          <p:nvPr/>
        </p:nvPicPr>
        <p:blipFill>
          <a:blip r:embed="rId1"/>
          <a:stretch/>
        </p:blipFill>
        <p:spPr>
          <a:xfrm>
            <a:off x="1053720" y="332640"/>
            <a:ext cx="10293120" cy="280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rostokąt 1"/>
          <p:cNvSpPr/>
          <p:nvPr/>
        </p:nvSpPr>
        <p:spPr>
          <a:xfrm>
            <a:off x="333720" y="476640"/>
            <a:ext cx="11304720" cy="57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pl-PL" sz="4000" spc="-1" strike="noStrike">
                <a:solidFill>
                  <a:srgbClr val="000000"/>
                </a:solidFill>
                <a:latin typeface="Times New Roman"/>
              </a:rPr>
              <a:t>CZY ZNASZ TE UCZUCIA?</a:t>
            </a:r>
            <a:endParaRPr b="0" lang="pl-PL" sz="40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latin typeface="Times New Roman"/>
              </a:rPr>
              <a:t>smutek</a:t>
            </a:r>
            <a:endParaRPr b="0" lang="pl-PL" sz="2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latin typeface="Times New Roman"/>
              </a:rPr>
              <a:t>izolacja</a:t>
            </a:r>
            <a:endParaRPr b="0" lang="pl-PL" sz="2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latin typeface="Times New Roman"/>
              </a:rPr>
              <a:t>żal</a:t>
            </a:r>
            <a:endParaRPr b="0" lang="pl-PL" sz="2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latin typeface="Times New Roman"/>
              </a:rPr>
              <a:t>niechęć</a:t>
            </a:r>
            <a:endParaRPr b="0" lang="pl-PL" sz="2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latin typeface="Times New Roman"/>
              </a:rPr>
              <a:t>zmęczenie</a:t>
            </a:r>
            <a:endParaRPr b="0" lang="pl-PL" sz="2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latin typeface="Times New Roman"/>
              </a:rPr>
              <a:t>rezygnacja</a:t>
            </a:r>
            <a:endParaRPr b="0" lang="pl-PL" sz="2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latin typeface="Times New Roman"/>
              </a:rPr>
              <a:t>niemoc</a:t>
            </a:r>
            <a:endParaRPr b="0" lang="pl-PL" sz="2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latin typeface="Times New Roman"/>
              </a:rPr>
              <a:t>przygnębienie</a:t>
            </a:r>
            <a:endParaRPr b="0" lang="pl-PL" sz="2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latin typeface="Times New Roman"/>
              </a:rPr>
              <a:t>melancholia</a:t>
            </a:r>
            <a:endParaRPr b="0" lang="pl-PL" sz="2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latin typeface="Times New Roman"/>
              </a:rPr>
              <a:t>dołek psychiczny</a:t>
            </a:r>
            <a:endParaRPr b="0" lang="pl-PL" sz="2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latin typeface="Times New Roman"/>
              </a:rPr>
              <a:t>obojętność</a:t>
            </a:r>
            <a:endParaRPr b="0" lang="pl-PL" sz="2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latin typeface="Times New Roman"/>
              </a:rPr>
              <a:t>załamanie</a:t>
            </a: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l-PL" sz="1800" spc="-1" strike="noStrike">
              <a:latin typeface="Arial"/>
            </a:endParaRPr>
          </a:p>
        </p:txBody>
      </p:sp>
      <p:pic>
        <p:nvPicPr>
          <p:cNvPr id="303" name="Obraz 3" descr=""/>
          <p:cNvPicPr/>
          <p:nvPr/>
        </p:nvPicPr>
        <p:blipFill>
          <a:blip r:embed="rId1"/>
          <a:srcRect l="-1243" t="12421" r="-1243" b="-14903"/>
          <a:stretch/>
        </p:blipFill>
        <p:spPr>
          <a:xfrm>
            <a:off x="3790080" y="2660760"/>
            <a:ext cx="7488360" cy="2495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Auto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5" name="AutoShape 4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6" name="AutoShape 6"/>
          <p:cNvSpPr/>
          <p:nvPr/>
        </p:nvSpPr>
        <p:spPr>
          <a:xfrm>
            <a:off x="460440" y="160200"/>
            <a:ext cx="2476080" cy="247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07" name="Obraz 6" descr=""/>
          <p:cNvPicPr/>
          <p:nvPr/>
        </p:nvPicPr>
        <p:blipFill>
          <a:blip r:embed="rId1"/>
          <a:stretch/>
        </p:blipFill>
        <p:spPr>
          <a:xfrm>
            <a:off x="2436840" y="1000080"/>
            <a:ext cx="7314840" cy="485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1023840" y="585360"/>
            <a:ext cx="9717120" cy="1499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80000"/>
              </a:lnSpc>
              <a:buNone/>
            </a:pPr>
            <a:r>
              <a:rPr b="0" lang="pl-PL" sz="5000" spc="97" strike="noStrike" cap="all">
                <a:solidFill>
                  <a:srgbClr val="0d0d0d"/>
                </a:solidFill>
                <a:latin typeface="Times New Roman"/>
              </a:rPr>
              <a:t>CO TO JEST DEPRESJA?</a:t>
            </a:r>
            <a:endParaRPr b="0" lang="en-US" sz="50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1023840" y="2286000"/>
            <a:ext cx="9717120" cy="4023000"/>
          </a:xfrm>
          <a:prstGeom prst="rect">
            <a:avLst/>
          </a:prstGeom>
          <a:noFill/>
          <a:ln w="0">
            <a:noFill/>
          </a:ln>
        </p:spPr>
        <p:txBody>
          <a:bodyPr lIns="45720" rIns="45720" anchor="t">
            <a:normAutofit/>
          </a:bodyPr>
          <a:p>
            <a:pPr marL="91440" indent="-91440" algn="just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b="1" lang="pl-PL" sz="2200" spc="-1" strike="noStrike">
                <a:solidFill>
                  <a:srgbClr val="000000"/>
                </a:solidFill>
                <a:latin typeface="Times New Roman"/>
              </a:rPr>
              <a:t>Depresja</a:t>
            </a:r>
            <a:r>
              <a:rPr b="0" lang="pl-PL" sz="2200" spc="-1" strike="noStrike">
                <a:solidFill>
                  <a:srgbClr val="000000"/>
                </a:solidFill>
                <a:latin typeface="Times New Roman"/>
              </a:rPr>
              <a:t> - określana jako „choroba duszy” - dotyka dziś wielu ludzi (nawet do kilku procent ogółu społeczeństwa), również tych bardzo młodych. Co drugi nastolatek ma stany depresyjne, nie widzi sensu nauki i jakiejkolwiek innej działalności, nie może się skoncentrować ani funkcjonować normalnie ...</a:t>
            </a: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  <a:p>
            <a:pPr marL="91440" indent="-91440" algn="just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b="0" lang="pl-PL" sz="2200" spc="-1" strike="noStrike">
                <a:solidFill>
                  <a:srgbClr val="000000"/>
                </a:solidFill>
                <a:latin typeface="Times New Roman"/>
              </a:rPr>
              <a:t>Gdy mówimy </a:t>
            </a:r>
            <a:r>
              <a:rPr b="1" lang="pl-PL" sz="2200" spc="-1" strike="noStrike">
                <a:solidFill>
                  <a:srgbClr val="000000"/>
                </a:solidFill>
                <a:latin typeface="Times New Roman"/>
              </a:rPr>
              <a:t>„mam depresję”, </a:t>
            </a:r>
            <a:r>
              <a:rPr b="0" lang="pl-PL" sz="2200" spc="-1" strike="noStrike">
                <a:solidFill>
                  <a:srgbClr val="000000"/>
                </a:solidFill>
                <a:latin typeface="Times New Roman"/>
              </a:rPr>
              <a:t>zwykle chodzi nam o to, że jesteśmy po prostu smutni, przygnębieni. Ma to niewątpliwie związek ze współczesnym wzrostem tempa życia  i wszechobecną nerwowością. Młodzi ludzie narażeni są na stres wywołany problemami rodziców, rosnącymi oczekiwaniami co do wyników w nauce  i presją społeczną by osiągnąć sukces, samotnością podczas nauki zdalnej, wyizolowaniem... </a:t>
            </a:r>
            <a:endParaRPr b="0" lang="en-US" sz="22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Obraz 2" descr=""/>
          <p:cNvPicPr/>
          <p:nvPr/>
        </p:nvPicPr>
        <p:blipFill>
          <a:blip r:embed="rId1"/>
          <a:stretch/>
        </p:blipFill>
        <p:spPr>
          <a:xfrm>
            <a:off x="1990080" y="314640"/>
            <a:ext cx="7776360" cy="6518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Obraz 1" descr=""/>
          <p:cNvPicPr/>
          <p:nvPr/>
        </p:nvPicPr>
        <p:blipFill>
          <a:blip r:embed="rId1"/>
          <a:stretch/>
        </p:blipFill>
        <p:spPr>
          <a:xfrm>
            <a:off x="2206080" y="332640"/>
            <a:ext cx="6117480" cy="6381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Obraz 1" descr=""/>
          <p:cNvPicPr/>
          <p:nvPr/>
        </p:nvPicPr>
        <p:blipFill>
          <a:blip r:embed="rId1"/>
          <a:stretch/>
        </p:blipFill>
        <p:spPr>
          <a:xfrm>
            <a:off x="2855880" y="1081080"/>
            <a:ext cx="6476760" cy="4695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214</TotalTime>
  <Application>LibreOffice/7.3.5.2$Windows_X86_64 LibreOffice_project/184fe81b8c8c30d8b5082578aee2fed2ea847c01</Application>
  <AppVersion>15.0000</AppVersion>
  <Words>1474</Words>
  <Paragraphs>106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2023-01-25T10:00:58Z</dcterms:created>
  <dc:creator>DELL</dc:creator>
  <dc:description/>
  <dc:language>pl-PL</dc:language>
  <cp:lastModifiedBy/>
  <dcterms:modified xsi:type="dcterms:W3CDTF">2023-02-20T14:39:43Z</dcterms:modified>
  <cp:revision>44</cp:revision>
  <dc:subject/>
  <dc:title>DEPRESJA U DZIECI I MŁODZIEŻY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4</vt:i4>
  </property>
  <property fmtid="{D5CDD505-2E9C-101B-9397-08002B2CF9AE}" pid="3" name="PresentationFormat">
    <vt:lpwstr>Niestandardowy</vt:lpwstr>
  </property>
  <property fmtid="{D5CDD505-2E9C-101B-9397-08002B2CF9AE}" pid="4" name="Slides">
    <vt:i4>25</vt:i4>
  </property>
</Properties>
</file>