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7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02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6247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384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521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398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7857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598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617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6896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42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2953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Josif_Vissarionovi%C4%8D_Stali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.wikipedia.org/wiki/Winston_Churchill" TargetMode="External"/><Relationship Id="rId4" Type="http://schemas.openxmlformats.org/officeDocument/2006/relationships/hyperlink" Target="https://sk.wikipedia.org/wiki/Franklin_Delano_Roosevel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sk.wikipedia.org/wiki/Winston_Churchill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Jalta" TargetMode="External"/><Relationship Id="rId5" Type="http://schemas.openxmlformats.org/officeDocument/2006/relationships/hyperlink" Target="https://sk.wikipedia.org/wiki/Josif_Vissarionovi%C4%8D_Stalin" TargetMode="External"/><Relationship Id="rId4" Type="http://schemas.openxmlformats.org/officeDocument/2006/relationships/hyperlink" Target="https://sk.wikipedia.org/wiki/Franklin_Delano_Roosevel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urnal.pravda.sk/neznama-historia/clanok/353265-san-francisco-1945-zrod-os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Clement_Attle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.wikipedia.org/wiki/Josif_Vissarionovi%C4%8D_Stalin" TargetMode="External"/><Relationship Id="rId4" Type="http://schemas.openxmlformats.org/officeDocument/2006/relationships/hyperlink" Target="https://sk.wikipedia.org/wiki/Harry_S._Truma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Tri konferencie Veľkej Trojky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H="1">
            <a:off x="8438603" y="5381897"/>
            <a:ext cx="3178629" cy="121049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Dejepis</a:t>
            </a:r>
          </a:p>
          <a:p>
            <a:r>
              <a:rPr lang="sk-SK" dirty="0" smtClean="0"/>
              <a:t>9.ročník</a:t>
            </a:r>
            <a:endParaRPr lang="sk-SK" dirty="0" smtClean="0"/>
          </a:p>
          <a:p>
            <a:r>
              <a:rPr lang="sk-SK" dirty="0" err="1" smtClean="0"/>
              <a:t>Mgr.Katarína</a:t>
            </a:r>
            <a:r>
              <a:rPr lang="sk-SK" dirty="0" smtClean="0"/>
              <a:t> </a:t>
            </a:r>
            <a:r>
              <a:rPr lang="sk-SK" dirty="0" err="1" smtClean="0"/>
              <a:t>Cukerová</a:t>
            </a:r>
            <a:endParaRPr lang="sk-SK" dirty="0"/>
          </a:p>
        </p:txBody>
      </p:sp>
      <p:pic>
        <p:nvPicPr>
          <p:cNvPr id="1026" name="Picture 2" descr="Treba ich postrieľať, zakričal Churchill na Stalina a Roosevelta: Takto  začala studená vojna! | Topky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82" y="4468031"/>
            <a:ext cx="3411493" cy="22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3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u="sng" dirty="0"/>
              <a:t>Na Postupimskej konferencii bolo dohodnuté</a:t>
            </a:r>
            <a:r>
              <a:rPr lang="sk-SK" u="sng" dirty="0"/>
              <a:t>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74320" y="2121408"/>
            <a:ext cx="7406640" cy="4736592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problémom zostal </a:t>
            </a:r>
            <a:r>
              <a:rPr lang="sk-SK" b="1" dirty="0"/>
              <a:t>Berlín</a:t>
            </a:r>
            <a:r>
              <a:rPr lang="sk-SK" dirty="0"/>
              <a:t>. Rusi ho chceli spravovať celý, až po 11 mesiacoch odstúpili západný Berlín západným spojencom. V auguste 1961 obsadili ozbrojené sily NDR hranice k západnému Berlínu a </a:t>
            </a:r>
            <a:r>
              <a:rPr lang="sk-SK" b="1" dirty="0"/>
              <a:t>prerušili spojenie medzi východnou a západnou časťou mesta</a:t>
            </a:r>
            <a:r>
              <a:rPr lang="sk-SK" dirty="0"/>
              <a:t>. V nasledujúcich týždňoch a mesiacoch vybudovali opevnenie - </a:t>
            </a:r>
            <a:r>
              <a:rPr lang="sk-SK" b="1" dirty="0"/>
              <a:t>tzv. Berlínsky múr</a:t>
            </a:r>
            <a:r>
              <a:rPr lang="sk-SK" dirty="0"/>
              <a:t>, ktorý až do roku 1989 rozdeľoval mesto a jeho obyvateľov na dve časti. Po tom, čo v novembri 1989 mohli občania NDR vycestovať na Západ cez Maďarsko i Československo, bol pád Berlínskeho múru iba otázkou času. O rok neskôr došlo k </a:t>
            </a:r>
            <a:r>
              <a:rPr lang="sk-SK" dirty="0" err="1"/>
              <a:t>znovuzjednoteniu</a:t>
            </a:r>
            <a:r>
              <a:rPr lang="sk-SK" dirty="0"/>
              <a:t> Nemecka rozdeleného od konca druhej svetovej vojny. </a:t>
            </a:r>
          </a:p>
          <a:p>
            <a:r>
              <a:rPr lang="sk-SK" dirty="0" smtClean="0"/>
              <a:t>niektorým </a:t>
            </a:r>
            <a:r>
              <a:rPr lang="sk-SK" dirty="0"/>
              <a:t>štátom boli stanovené </a:t>
            </a:r>
            <a:r>
              <a:rPr lang="sk-SK" b="1" dirty="0"/>
              <a:t>nové štátne hranice</a:t>
            </a:r>
            <a:r>
              <a:rPr lang="sk-SK" dirty="0"/>
              <a:t>, </a:t>
            </a:r>
            <a:r>
              <a:rPr lang="sk-SK" b="1" dirty="0"/>
              <a:t>Česko-Slovensko</a:t>
            </a:r>
            <a:r>
              <a:rPr lang="sk-SK" dirty="0"/>
              <a:t> stratilo Zakarpatskú Ukrajinu; uznané boli </a:t>
            </a:r>
            <a:r>
              <a:rPr lang="sk-SK" b="1" dirty="0"/>
              <a:t>západné hranice Poľska</a:t>
            </a:r>
            <a:r>
              <a:rPr lang="sk-SK" dirty="0"/>
              <a:t> na riekach Nise a Odre (tento problém však definitívne vyriešila až vzájomná zmluva Nemecka a Poľska z roku 1990).</a:t>
            </a:r>
          </a:p>
          <a:p>
            <a:r>
              <a:rPr lang="sk-SK" dirty="0" smtClean="0"/>
              <a:t>bola </a:t>
            </a:r>
            <a:r>
              <a:rPr lang="sk-SK" dirty="0"/>
              <a:t>schválená požiadavka na odsun Nemcov zostávajúcich mimo nemecké hranice.</a:t>
            </a:r>
          </a:p>
          <a:p>
            <a:endParaRPr lang="sk-SK" dirty="0"/>
          </a:p>
        </p:txBody>
      </p:sp>
      <p:pic>
        <p:nvPicPr>
          <p:cNvPr id="8194" name="Picture 2" descr="Nemci zachraňujú Berlínsky múr - Zaujímavosti - Správy - Pravda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66" y="1483360"/>
            <a:ext cx="4254362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ed 55 rokmi rozdelil Berlínsky múr Nemec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66" y="4041968"/>
            <a:ext cx="3532645" cy="23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01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392" y="484632"/>
            <a:ext cx="7917082" cy="1609344"/>
          </a:xfrm>
        </p:spPr>
        <p:txBody>
          <a:bodyPr/>
          <a:lstStyle/>
          <a:p>
            <a:r>
              <a:rPr lang="sk-SK" b="1" dirty="0"/>
              <a:t>Postupimská deklarácia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70391" y="2121408"/>
            <a:ext cx="6805914" cy="4383564"/>
          </a:xfrm>
        </p:spPr>
        <p:txBody>
          <a:bodyPr/>
          <a:lstStyle/>
          <a:p>
            <a:r>
              <a:rPr lang="sk-SK" dirty="0"/>
              <a:t>Druhou časťou jednania bola tzv. Postupimská deklarácia, ktorá </a:t>
            </a:r>
            <a:r>
              <a:rPr lang="sk-SK" b="1" dirty="0"/>
              <a:t>vyzývala Japonsko ku kapitulácii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Deklaráciu </a:t>
            </a:r>
            <a:r>
              <a:rPr lang="sk-SK" dirty="0"/>
              <a:t>podpísali </a:t>
            </a:r>
            <a:r>
              <a:rPr lang="sk-SK" b="1" dirty="0"/>
              <a:t>26. júla</a:t>
            </a:r>
            <a:r>
              <a:rPr lang="sk-SK" dirty="0"/>
              <a:t>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- americký </a:t>
            </a:r>
            <a:r>
              <a:rPr lang="sk-SK" dirty="0"/>
              <a:t>prezident </a:t>
            </a:r>
            <a:r>
              <a:rPr lang="sk-SK" b="1" dirty="0"/>
              <a:t>Harry </a:t>
            </a:r>
            <a:r>
              <a:rPr lang="sk-SK" b="1" dirty="0" err="1"/>
              <a:t>Truman</a:t>
            </a:r>
            <a:r>
              <a:rPr lang="sk-SK" dirty="0"/>
              <a:t>, 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britský </a:t>
            </a:r>
            <a:r>
              <a:rPr lang="sk-SK" dirty="0"/>
              <a:t>premiér </a:t>
            </a:r>
            <a:r>
              <a:rPr lang="sk-SK" b="1" dirty="0" err="1"/>
              <a:t>Winston</a:t>
            </a:r>
            <a:r>
              <a:rPr lang="sk-SK" b="1" dirty="0"/>
              <a:t> </a:t>
            </a:r>
            <a:r>
              <a:rPr lang="sk-SK" b="1" dirty="0" err="1"/>
              <a:t>Churchill</a:t>
            </a:r>
            <a:r>
              <a:rPr lang="sk-SK" dirty="0"/>
              <a:t> a 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čínsky </a:t>
            </a:r>
            <a:r>
              <a:rPr lang="sk-SK" dirty="0"/>
              <a:t>vodca </a:t>
            </a:r>
            <a:r>
              <a:rPr lang="sk-SK" b="1" dirty="0" err="1"/>
              <a:t>Čankajšek</a:t>
            </a:r>
            <a:r>
              <a:rPr lang="sk-SK" dirty="0"/>
              <a:t> (ZSSR v tej dobe nebol s Japonskom vo vojnovom stave).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deklarácii sa stanovili podmienky pre prípadnú japonskú kapituláciu a Japonsku jeho nepriatelia hrozili úplným zničením, pokiaľ nekapituluje.</a:t>
            </a:r>
          </a:p>
        </p:txBody>
      </p:sp>
      <p:pic>
        <p:nvPicPr>
          <p:cNvPr id="9218" name="Picture 2" descr="Kapituláciou Japonska sa 2. septembra 1945 skončila 2. svetová vojna =  info-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57" y="3933221"/>
            <a:ext cx="3758195" cy="28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apituláciou Japonska sa 2. septembra 1945 skončila 2. svetová vojna =  info-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33" y="484632"/>
            <a:ext cx="3921666" cy="29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524070" y="3425883"/>
            <a:ext cx="355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Japonská kapitulácia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7868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594" y="484632"/>
            <a:ext cx="2690949" cy="6038088"/>
          </a:xfrm>
        </p:spPr>
        <p:txBody>
          <a:bodyPr>
            <a:normAutofit/>
          </a:bodyPr>
          <a:lstStyle/>
          <a:p>
            <a:r>
              <a:rPr lang="sk-SK" dirty="0" smtClean="0"/>
              <a:t>Pracovný list:</a:t>
            </a:r>
            <a:endParaRPr lang="sk-SK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157203"/>
              </p:ext>
            </p:extLst>
          </p:nvPr>
        </p:nvGraphicFramePr>
        <p:xfrm>
          <a:off x="3037529" y="322217"/>
          <a:ext cx="8518745" cy="653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kument" r:id="rId3" imgW="5746651" imgH="5298524" progId="Word.Document.12">
                  <p:embed/>
                </p:oleObj>
              </mc:Choice>
              <mc:Fallback>
                <p:oleObj name="Dokument" r:id="rId3" imgW="5746651" imgH="5298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7529" y="322217"/>
                        <a:ext cx="8518745" cy="6535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605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440" y="484632"/>
            <a:ext cx="11338560" cy="1609344"/>
          </a:xfrm>
        </p:spPr>
        <p:txBody>
          <a:bodyPr>
            <a:normAutofit/>
          </a:bodyPr>
          <a:lstStyle/>
          <a:p>
            <a:r>
              <a:rPr lang="sk-SK" dirty="0" smtClean="0"/>
              <a:t>prvé </a:t>
            </a:r>
            <a:r>
              <a:rPr lang="sk-SK" dirty="0"/>
              <a:t>stretnutie </a:t>
            </a:r>
            <a:r>
              <a:rPr lang="sk-SK" dirty="0" smtClean="0"/>
              <a:t>hlavných predstaviteľov </a:t>
            </a:r>
            <a:r>
              <a:rPr lang="sk-SK" dirty="0"/>
              <a:t>Veľkej </a:t>
            </a:r>
            <a:r>
              <a:rPr lang="sk-SK" dirty="0" smtClean="0"/>
              <a:t>trojky - TEHERÁN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69848" y="2420982"/>
            <a:ext cx="5113238" cy="4437017"/>
          </a:xfrm>
        </p:spPr>
        <p:txBody>
          <a:bodyPr>
            <a:normAutofit/>
          </a:bodyPr>
          <a:lstStyle/>
          <a:p>
            <a:r>
              <a:rPr lang="sk-SK" dirty="0"/>
              <a:t>sa uskutočnilo v dňoch </a:t>
            </a:r>
            <a:r>
              <a:rPr lang="sk-SK" b="1" dirty="0"/>
              <a:t>28. novembra až 1. decembra 1943 v Teheráne</a:t>
            </a:r>
            <a:r>
              <a:rPr lang="sk-SK" dirty="0"/>
              <a:t> pod krycím menom </a:t>
            </a:r>
            <a:r>
              <a:rPr lang="sk-SK" b="1" dirty="0" err="1" smtClean="0"/>
              <a:t>Eureka</a:t>
            </a:r>
            <a:r>
              <a:rPr lang="sk-SK" dirty="0" smtClean="0"/>
              <a:t>.</a:t>
            </a:r>
          </a:p>
          <a:p>
            <a:r>
              <a:rPr lang="sk-SK" dirty="0"/>
              <a:t>s</a:t>
            </a:r>
            <a:r>
              <a:rPr lang="sk-SK" dirty="0" smtClean="0"/>
              <a:t>tretli </a:t>
            </a:r>
            <a:r>
              <a:rPr lang="sk-SK" dirty="0"/>
              <a:t>sa </a:t>
            </a:r>
            <a:r>
              <a:rPr lang="sk-SK" dirty="0" smtClean="0"/>
              <a:t>predstavitelia:</a:t>
            </a:r>
          </a:p>
          <a:p>
            <a:r>
              <a:rPr lang="sk-SK" dirty="0" smtClean="0"/>
              <a:t> </a:t>
            </a:r>
            <a:r>
              <a:rPr lang="sk-SK" dirty="0"/>
              <a:t>Spojených štátov amerických (USA) - </a:t>
            </a:r>
            <a:r>
              <a:rPr lang="sk-SK" b="1" dirty="0" err="1"/>
              <a:t>Franklin</a:t>
            </a:r>
            <a:r>
              <a:rPr lang="sk-SK" b="1" dirty="0"/>
              <a:t> </a:t>
            </a:r>
            <a:r>
              <a:rPr lang="sk-SK" b="1" dirty="0" err="1"/>
              <a:t>Delano</a:t>
            </a:r>
            <a:r>
              <a:rPr lang="sk-SK" b="1" dirty="0"/>
              <a:t> Roosevelt </a:t>
            </a:r>
            <a:r>
              <a:rPr lang="sk-SK" dirty="0"/>
              <a:t>(1882-1945</a:t>
            </a:r>
            <a:r>
              <a:rPr lang="sk-SK" dirty="0" smtClean="0"/>
              <a:t>),</a:t>
            </a:r>
          </a:p>
          <a:p>
            <a:r>
              <a:rPr lang="sk-SK" dirty="0" smtClean="0"/>
              <a:t>Veľkej </a:t>
            </a:r>
            <a:r>
              <a:rPr lang="sk-SK" dirty="0"/>
              <a:t>Británie - </a:t>
            </a:r>
            <a:r>
              <a:rPr lang="sk-SK" b="1" dirty="0" err="1"/>
              <a:t>Winston</a:t>
            </a:r>
            <a:r>
              <a:rPr lang="sk-SK" b="1" dirty="0"/>
              <a:t> </a:t>
            </a:r>
            <a:r>
              <a:rPr lang="sk-SK" b="1" dirty="0" err="1"/>
              <a:t>Churchill</a:t>
            </a:r>
            <a:r>
              <a:rPr lang="sk-SK" b="1" dirty="0"/>
              <a:t> </a:t>
            </a:r>
            <a:r>
              <a:rPr lang="sk-SK" dirty="0"/>
              <a:t>(1874-1965) a </a:t>
            </a:r>
            <a:endParaRPr lang="sk-SK" dirty="0" smtClean="0"/>
          </a:p>
          <a:p>
            <a:r>
              <a:rPr lang="sk-SK" dirty="0" smtClean="0"/>
              <a:t>Sovietskeho </a:t>
            </a:r>
            <a:r>
              <a:rPr lang="sk-SK" dirty="0"/>
              <a:t>zväzu (ZSSR) - </a:t>
            </a:r>
            <a:r>
              <a:rPr lang="sk-SK" b="1" dirty="0" err="1"/>
              <a:t>Josif</a:t>
            </a:r>
            <a:r>
              <a:rPr lang="sk-SK" b="1" dirty="0"/>
              <a:t> </a:t>
            </a:r>
            <a:r>
              <a:rPr lang="sk-SK" b="1" dirty="0" err="1"/>
              <a:t>Visarionovič</a:t>
            </a:r>
            <a:r>
              <a:rPr lang="sk-SK" b="1" dirty="0"/>
              <a:t> Stalin </a:t>
            </a:r>
            <a:r>
              <a:rPr lang="sk-SK" dirty="0"/>
              <a:t>(1878-1953), troch veľmocí spojených proti hitlerovskému Nemecku. </a:t>
            </a:r>
          </a:p>
        </p:txBody>
      </p:sp>
      <p:pic>
        <p:nvPicPr>
          <p:cNvPr id="1030" name="Picture 6" descr="https://upload.wikimedia.org/wikipedia/commons/thumb/c/cf/Teheran_conference-1943.jpg/220px-Teheran_conference-1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69" y="2093976"/>
            <a:ext cx="4814533" cy="38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 flipH="1">
            <a:off x="6567569" y="6035040"/>
            <a:ext cx="4814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Zľava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3" tooltip="Josif Vissarionovič Stalin"/>
              </a:rPr>
              <a:t>Stalin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4" tooltip="Franklin Delano Roosevelt"/>
              </a:rPr>
              <a:t>Roosevelt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a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5" tooltip="Winston Churchill"/>
              </a:rPr>
              <a:t>Churchill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vTeheráne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2760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887" y="484632"/>
            <a:ext cx="8081553" cy="1609344"/>
          </a:xfrm>
        </p:spPr>
        <p:txBody>
          <a:bodyPr/>
          <a:lstStyle/>
          <a:p>
            <a:r>
              <a:rPr lang="sk-SK" i="1" u="sng" dirty="0"/>
              <a:t>Na konferencii v Teheráne sa diskutovalo predovšetkým: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91887" y="2272936"/>
            <a:ext cx="6984273" cy="4585064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</a:t>
            </a:r>
            <a:r>
              <a:rPr lang="sk-SK" dirty="0"/>
              <a:t> </a:t>
            </a:r>
            <a:r>
              <a:rPr lang="sk-SK" b="1" dirty="0"/>
              <a:t>otvorení druhého európskeho frontu</a:t>
            </a:r>
            <a:r>
              <a:rPr lang="sk-SK" dirty="0"/>
              <a:t>, čo požadoval najmä Stalin. Dovtedy totiž ťarcha bojov na európskom území spočívala výlučne na Rusoch (USA viedli bojové operácie v </a:t>
            </a:r>
            <a:r>
              <a:rPr lang="sk-SK" dirty="0" err="1"/>
              <a:t>Tichomorí</a:t>
            </a:r>
            <a:r>
              <a:rPr lang="sk-SK" dirty="0"/>
              <a:t>, Veľká Británia v severnej Afrike). Napokon bol prijatý záväzok o uskutočnení operácie </a:t>
            </a:r>
            <a:r>
              <a:rPr lang="sk-SK" b="1" dirty="0" err="1"/>
              <a:t>Overlord</a:t>
            </a:r>
            <a:r>
              <a:rPr lang="sk-SK" dirty="0"/>
              <a:t> – vylodení na severnom pobreží Francúzska okupovaného nemeckými jednotkami. </a:t>
            </a:r>
          </a:p>
          <a:p>
            <a:r>
              <a:rPr lang="sk-SK" dirty="0" smtClean="0"/>
              <a:t>diskutovalo </a:t>
            </a:r>
            <a:r>
              <a:rPr lang="sk-SK" dirty="0"/>
              <a:t>sa o povojnovom usporiadaní Nemecka, </a:t>
            </a:r>
            <a:r>
              <a:rPr lang="sk-SK" dirty="0" err="1"/>
              <a:t>Churchill</a:t>
            </a:r>
            <a:r>
              <a:rPr lang="sk-SK" dirty="0"/>
              <a:t> a Roosevelt navrhovali rozdelenie na 5 menších štátov. </a:t>
            </a:r>
          </a:p>
          <a:p>
            <a:r>
              <a:rPr lang="sk-SK" dirty="0" smtClean="0"/>
              <a:t>nezhody </a:t>
            </a:r>
            <a:r>
              <a:rPr lang="sk-SK" dirty="0"/>
              <a:t>nastali pri riešení otázky Poľska a východného Pruska. Bolo prijatá dohoda o vytvorení </a:t>
            </a:r>
            <a:r>
              <a:rPr lang="sk-SK" b="1" dirty="0"/>
              <a:t>Rady ministrov zahraničia</a:t>
            </a:r>
            <a:r>
              <a:rPr lang="sk-SK" dirty="0"/>
              <a:t> a </a:t>
            </a:r>
            <a:r>
              <a:rPr lang="sk-SK" b="1" dirty="0"/>
              <a:t>Európskej poradnej komisie</a:t>
            </a:r>
            <a:r>
              <a:rPr lang="sk-SK" dirty="0"/>
              <a:t>. </a:t>
            </a:r>
          </a:p>
          <a:p>
            <a:r>
              <a:rPr lang="sk-SK" dirty="0" smtClean="0"/>
              <a:t>záverečným </a:t>
            </a:r>
            <a:r>
              <a:rPr lang="sk-SK" dirty="0"/>
              <a:t>dokumentom konferencie sa stala tzv. </a:t>
            </a:r>
            <a:r>
              <a:rPr lang="sk-SK" b="1" dirty="0"/>
              <a:t>Deklarácia troch štátov</a:t>
            </a:r>
            <a:r>
              <a:rPr lang="sk-SK" dirty="0"/>
              <a:t>, v ktorej sa </a:t>
            </a:r>
            <a:r>
              <a:rPr lang="sk-SK" dirty="0" err="1"/>
              <a:t>Churchill</a:t>
            </a:r>
            <a:r>
              <a:rPr lang="sk-SK" dirty="0"/>
              <a:t>, Roosevelt a Stalin zaviazali spolupracovať aj po skončení vojny.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Obrázok 5" descr="Operácia Overlord – Wikipé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4" y="3662997"/>
            <a:ext cx="4063873" cy="2920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-Day: The Allied Invasion of Normandy (Operation Overlord)  Reading/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46" y="1289304"/>
            <a:ext cx="3733165" cy="28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25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484632"/>
            <a:ext cx="2153920" cy="1689608"/>
          </a:xfrm>
        </p:spPr>
        <p:txBody>
          <a:bodyPr/>
          <a:lstStyle/>
          <a:p>
            <a:r>
              <a:rPr lang="sk-SK" dirty="0" err="1" smtClean="0"/>
              <a:t>Jalta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904480" y="484632"/>
            <a:ext cx="4104640" cy="6535928"/>
          </a:xfrm>
        </p:spPr>
        <p:txBody>
          <a:bodyPr>
            <a:normAutofit/>
          </a:bodyPr>
          <a:lstStyle/>
          <a:p>
            <a:r>
              <a:rPr lang="sk-SK" b="1" dirty="0"/>
              <a:t> Jaltská konferencia</a:t>
            </a:r>
            <a:r>
              <a:rPr lang="sk-SK" dirty="0"/>
              <a:t> bola jedným zo stretnutí najvyšších predstaviteľov </a:t>
            </a:r>
            <a:r>
              <a:rPr lang="sk-SK" dirty="0" err="1"/>
              <a:t>protihitlerovskej</a:t>
            </a:r>
            <a:r>
              <a:rPr lang="sk-SK" dirty="0"/>
              <a:t> koalície </a:t>
            </a:r>
            <a:endParaRPr lang="sk-SK" dirty="0" smtClean="0"/>
          </a:p>
          <a:p>
            <a:pPr>
              <a:buFontTx/>
              <a:buChar char="-"/>
            </a:pPr>
            <a:r>
              <a:rPr lang="sk-SK" b="1" dirty="0" smtClean="0"/>
              <a:t>F</a:t>
            </a:r>
            <a:r>
              <a:rPr lang="sk-SK" b="1" dirty="0"/>
              <a:t>. D. Roosevelta (</a:t>
            </a:r>
            <a:r>
              <a:rPr lang="sk-SK" dirty="0"/>
              <a:t>USA), </a:t>
            </a:r>
            <a:endParaRPr lang="sk-SK" dirty="0" smtClean="0"/>
          </a:p>
          <a:p>
            <a:pPr>
              <a:buFontTx/>
              <a:buChar char="-"/>
            </a:pPr>
            <a:r>
              <a:rPr lang="sk-SK" b="1" dirty="0" smtClean="0"/>
              <a:t>W</a:t>
            </a:r>
            <a:r>
              <a:rPr lang="sk-SK" b="1" dirty="0"/>
              <a:t>. </a:t>
            </a:r>
            <a:r>
              <a:rPr lang="sk-SK" b="1" dirty="0" err="1"/>
              <a:t>Churchilla</a:t>
            </a:r>
            <a:r>
              <a:rPr lang="sk-SK" dirty="0"/>
              <a:t> (Spojené kráľovstvo) a </a:t>
            </a:r>
            <a:endParaRPr lang="sk-SK" dirty="0" smtClean="0"/>
          </a:p>
          <a:p>
            <a:pPr>
              <a:buFontTx/>
              <a:buChar char="-"/>
            </a:pPr>
            <a:r>
              <a:rPr lang="sk-SK" b="1" dirty="0" smtClean="0"/>
              <a:t>J</a:t>
            </a:r>
            <a:r>
              <a:rPr lang="sk-SK" b="1" dirty="0"/>
              <a:t>. V. Stalina</a:t>
            </a:r>
            <a:r>
              <a:rPr lang="sk-SK" dirty="0"/>
              <a:t> (ZSSR</a:t>
            </a:r>
            <a:r>
              <a:rPr lang="sk-SK" dirty="0" smtClean="0"/>
              <a:t>)</a:t>
            </a:r>
          </a:p>
          <a:p>
            <a:pPr>
              <a:buFontTx/>
              <a:buChar char="-"/>
            </a:pPr>
            <a:r>
              <a:rPr lang="sk-SK" dirty="0" smtClean="0"/>
              <a:t>v</a:t>
            </a:r>
            <a:r>
              <a:rPr lang="sk-SK" dirty="0"/>
              <a:t> prímorských kúpeľoch </a:t>
            </a:r>
            <a:r>
              <a:rPr lang="sk-SK" dirty="0" err="1"/>
              <a:t>Jalta</a:t>
            </a:r>
            <a:r>
              <a:rPr lang="sk-SK" dirty="0"/>
              <a:t> na juhu polostrova Krym </a:t>
            </a:r>
            <a:r>
              <a:rPr lang="sk-SK" b="1" dirty="0"/>
              <a:t>4. – 11. februára 1945</a:t>
            </a:r>
            <a:r>
              <a:rPr lang="sk-SK" dirty="0"/>
              <a:t>. </a:t>
            </a:r>
          </a:p>
          <a:p>
            <a:r>
              <a:rPr lang="sk-SK" dirty="0"/>
              <a:t>s</a:t>
            </a:r>
            <a:r>
              <a:rPr lang="sk-SK" dirty="0" smtClean="0"/>
              <a:t>tretnutie </a:t>
            </a:r>
            <a:r>
              <a:rPr lang="sk-SK" dirty="0"/>
              <a:t>malo krycí názov </a:t>
            </a:r>
            <a:r>
              <a:rPr lang="sk-SK" b="1" dirty="0" err="1"/>
              <a:t>Argonaut</a:t>
            </a:r>
            <a:r>
              <a:rPr lang="sk-SK" dirty="0"/>
              <a:t> a hlavnými otázkami, o ktorých sa rokovalo bol vzťah Spojencov k Nemecku a Francúzsku, znova sa prerokovávala poľská otázka a vznik OSN.</a:t>
            </a:r>
            <a:br>
              <a:rPr lang="sk-SK" dirty="0"/>
            </a:br>
            <a:endParaRPr lang="sk-SK" dirty="0"/>
          </a:p>
        </p:txBody>
      </p:sp>
      <p:pic>
        <p:nvPicPr>
          <p:cNvPr id="3074" name="Picture 2" descr="https://upload.wikimedia.org/wikipedia/commons/thumb/d/d2/Yalta_summit_1945_with_Churchill%2C_Roosevelt%2C_Stalin.jpg/270px-Yalta_summit_1945_with_Churchill%2C_Roosevelt%2C_Sta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51079"/>
            <a:ext cx="4436999" cy="35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365880" y="3982998"/>
            <a:ext cx="4680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 Zľava</a:t>
            </a:r>
            <a:r>
              <a:rPr lang="sk-SK" u="sng" dirty="0" smtClean="0">
                <a:latin typeface="Arial" panose="020B0604020202020204" pitchFamily="34" charset="0"/>
                <a:hlinkClick r:id="rId3"/>
              </a:rPr>
              <a:t>: </a:t>
            </a:r>
            <a:r>
              <a:rPr lang="en-US" u="sng" dirty="0" smtClean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Churchill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4" tooltip="Franklin Delano Roosevelt"/>
              </a:rPr>
              <a:t>Roosevelt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a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5" tooltip="Josif Vissarionovič Stalin"/>
              </a:rPr>
              <a:t>Stalin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645AD"/>
                </a:solidFill>
                <a:latin typeface="Arial" panose="020B0604020202020204" pitchFamily="34" charset="0"/>
                <a:hlinkClick r:id="rId6" tooltip="Jalta"/>
              </a:rPr>
              <a:t>Jalte</a:t>
            </a:r>
            <a:endParaRPr lang="sk-SK" dirty="0"/>
          </a:p>
        </p:txBody>
      </p:sp>
      <p:pic>
        <p:nvPicPr>
          <p:cNvPr id="6" name="Obrázok 5" descr="https://i1.wp.com/www.hlavnydennik.sk/wp-content/uploads/2020/02/r03022001.jpg?resize=1000%2C66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3982998"/>
            <a:ext cx="3254120" cy="261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Widok na Jałtę ze statku 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54" y="4431168"/>
            <a:ext cx="3420745" cy="22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13360" y="301752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Miesto konania konferencie - </a:t>
            </a:r>
            <a:r>
              <a:rPr lang="sk-SK" dirty="0" err="1" smtClean="0"/>
              <a:t>Jalta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4476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u="sng" dirty="0"/>
              <a:t>Na konferencii v </a:t>
            </a:r>
            <a:r>
              <a:rPr lang="sk-SK" i="1" u="sng" dirty="0" err="1"/>
              <a:t>Jalte</a:t>
            </a:r>
            <a:r>
              <a:rPr lang="sk-SK" i="1" u="sng" dirty="0"/>
              <a:t> sa diskutovalo predovšetkým: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spojenci </a:t>
            </a:r>
            <a:r>
              <a:rPr lang="sk-SK" dirty="0"/>
              <a:t>informovali o svojich strategických vojenských plánoch a dohodli sa na ich </a:t>
            </a:r>
            <a:r>
              <a:rPr lang="sk-SK" b="1" dirty="0"/>
              <a:t>vzájomnej koordinácii s cieľom úplnej porážky nacistického Nemecka</a:t>
            </a:r>
            <a:r>
              <a:rPr lang="sk-SK" dirty="0"/>
              <a:t>. </a:t>
            </a:r>
          </a:p>
          <a:p>
            <a:r>
              <a:rPr lang="sk-SK" dirty="0" smtClean="0"/>
              <a:t>ďalšie </a:t>
            </a:r>
            <a:r>
              <a:rPr lang="sk-SK" dirty="0"/>
              <a:t>rokovania viedli k dohode o okupácii a kontrole porazeného Nemecka. Mali vzniknúť tri okupačné zóny, ktoré obsadia armády troch veľmocí. K nim bolo pridané aj štvrté pásmo vyčlenené z americkej a britskej zóny, ktoré malo okupovať Francúzsko. </a:t>
            </a:r>
          </a:p>
          <a:p>
            <a:r>
              <a:rPr lang="sk-SK" dirty="0" smtClean="0"/>
              <a:t>cieľom </a:t>
            </a:r>
            <a:r>
              <a:rPr lang="sk-SK" dirty="0"/>
              <a:t>okupácie mala byť </a:t>
            </a:r>
            <a:r>
              <a:rPr lang="sk-SK" b="1" dirty="0"/>
              <a:t>likvidácia nacizmu </a:t>
            </a:r>
            <a:r>
              <a:rPr lang="sk-SK" dirty="0"/>
              <a:t>a</a:t>
            </a:r>
            <a:r>
              <a:rPr lang="sk-SK" b="1" dirty="0"/>
              <a:t> militarizmu</a:t>
            </a:r>
            <a:r>
              <a:rPr lang="sk-SK" dirty="0"/>
              <a:t>. </a:t>
            </a:r>
          </a:p>
          <a:p>
            <a:r>
              <a:rPr lang="sk-SK" dirty="0" smtClean="0"/>
              <a:t>súčasťou </a:t>
            </a:r>
            <a:r>
              <a:rPr lang="sk-SK" dirty="0"/>
              <a:t>tohto procesu bolo aj </a:t>
            </a:r>
            <a:r>
              <a:rPr lang="sk-SK" b="1" dirty="0"/>
              <a:t>potrestanie vojnových zločincov</a:t>
            </a:r>
            <a:r>
              <a:rPr lang="sk-SK" dirty="0"/>
              <a:t>, riešenie tejto otázky však Veľká trojka odložila na rokovanie ministrov zahraničných vecí. </a:t>
            </a:r>
            <a:endParaRPr lang="sk-SK" dirty="0" smtClean="0"/>
          </a:p>
          <a:p>
            <a:r>
              <a:rPr lang="sk-SK" b="1" dirty="0"/>
              <a:t>otázku vojnových reparácií Nemecka</a:t>
            </a:r>
            <a:r>
              <a:rPr lang="sk-SK" dirty="0"/>
              <a:t> mala riešiť Spojenecká reparačná komisia so sídlom v Moskve. Základom jej rokovania mal byť sovietsky návrh, aby Nemecko zaplatilo 20 mld. dolárov, pričom polovica sumy by pripadla ZSSR.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8503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480" y="484632"/>
            <a:ext cx="7599680" cy="1609344"/>
          </a:xfrm>
        </p:spPr>
        <p:txBody>
          <a:bodyPr/>
          <a:lstStyle/>
          <a:p>
            <a:r>
              <a:rPr lang="sk-SK" i="1" u="sng" dirty="0"/>
              <a:t>Na konferencii v </a:t>
            </a:r>
            <a:r>
              <a:rPr lang="sk-SK" i="1" u="sng" dirty="0" err="1"/>
              <a:t>Jalte</a:t>
            </a:r>
            <a:r>
              <a:rPr lang="sk-SK" i="1" u="sng" dirty="0"/>
              <a:t> sa diskutovalo predovšetkým: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84480" y="2121408"/>
            <a:ext cx="7863840" cy="4584192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spojenci sa tiež dohodli, že </a:t>
            </a:r>
            <a:r>
              <a:rPr lang="sk-SK" b="1" dirty="0"/>
              <a:t>do troch mesiacov</a:t>
            </a:r>
            <a:r>
              <a:rPr lang="sk-SK" dirty="0"/>
              <a:t> po skončení vojenských operácií v Európe </a:t>
            </a:r>
            <a:r>
              <a:rPr lang="sk-SK" b="1" dirty="0"/>
              <a:t>vstúpi ZSSR do vojny s Japonskom</a:t>
            </a:r>
            <a:r>
              <a:rPr lang="sk-SK" dirty="0"/>
              <a:t>, začo dostane južnú časť </a:t>
            </a:r>
            <a:r>
              <a:rPr lang="sk-SK" dirty="0" err="1"/>
              <a:t>Sachalinu</a:t>
            </a:r>
            <a:r>
              <a:rPr lang="sk-SK" dirty="0"/>
              <a:t> a Kurilské ostrovy, ako aj iné práva. </a:t>
            </a:r>
          </a:p>
          <a:p>
            <a:r>
              <a:rPr lang="sk-SK" dirty="0" smtClean="0"/>
              <a:t>na </a:t>
            </a:r>
            <a:r>
              <a:rPr lang="sk-SK" dirty="0"/>
              <a:t>Jaltskej konferencii vznikla dohoda o vytvorení svetovej </a:t>
            </a:r>
            <a:r>
              <a:rPr lang="sk-SK" b="1" dirty="0"/>
              <a:t>Organizácie Spojených národov</a:t>
            </a:r>
            <a:r>
              <a:rPr lang="sk-SK" dirty="0"/>
              <a:t>, ktorá mala byť založená </a:t>
            </a:r>
            <a:r>
              <a:rPr lang="sk-SK" b="1" i="1" dirty="0"/>
              <a:t>25. apríla 1945 na pôde USA</a:t>
            </a:r>
            <a:r>
              <a:rPr lang="sk-SK" dirty="0"/>
              <a:t>. Prerokovali sa hlavné zásady jej fungovania, o. i. vznik Bezpečnostnej rady OSN. </a:t>
            </a:r>
          </a:p>
          <a:p>
            <a:r>
              <a:rPr lang="sk-SK" dirty="0" smtClean="0"/>
              <a:t>z</a:t>
            </a:r>
            <a:r>
              <a:rPr lang="sk-SK" dirty="0"/>
              <a:t> európskych záležitostí bola dôležitá </a:t>
            </a:r>
            <a:r>
              <a:rPr lang="sk-SK" b="1" dirty="0"/>
              <a:t>poľská otázka</a:t>
            </a:r>
            <a:r>
              <a:rPr lang="sk-SK" dirty="0"/>
              <a:t>. Rokovania v </a:t>
            </a:r>
            <a:r>
              <a:rPr lang="sk-SK" dirty="0" err="1"/>
              <a:t>Jalte</a:t>
            </a:r>
            <a:r>
              <a:rPr lang="sk-SK" dirty="0"/>
              <a:t> potvrdili predbežné dohovory, že vládou v Poľsku, ktoré celé oslobodila Červená armáda, sa stane dočasná vláda, ktorá bola pôvodne vytvorená v ZSSR (→ </a:t>
            </a:r>
            <a:r>
              <a:rPr lang="sk-SK" dirty="0" err="1"/>
              <a:t>lublinská</a:t>
            </a:r>
            <a:r>
              <a:rPr lang="sk-SK" dirty="0"/>
              <a:t> vláda).</a:t>
            </a:r>
          </a:p>
          <a:p>
            <a:r>
              <a:rPr lang="sk-SK" b="1" dirty="0" smtClean="0"/>
              <a:t>východná </a:t>
            </a:r>
            <a:r>
              <a:rPr lang="sk-SK" b="1" dirty="0"/>
              <a:t>časť Nemecka</a:t>
            </a:r>
            <a:r>
              <a:rPr lang="sk-SK" dirty="0"/>
              <a:t> mala pripadnúť Poľsku a Sovietskemu zväzu. Obyvateľstvo nemeckej národnosti (cca. 15 miliónov) malo byť z týchto území odsunuté na západ.</a:t>
            </a:r>
          </a:p>
          <a:p>
            <a:r>
              <a:rPr lang="sk-SK" dirty="0" smtClean="0"/>
              <a:t>spojenci </a:t>
            </a:r>
            <a:r>
              <a:rPr lang="sk-SK" dirty="0"/>
              <a:t>na Jaltskej konferencii rokovali aj o ďalších otázkach, o. i. </a:t>
            </a:r>
            <a:r>
              <a:rPr lang="sk-SK" b="1" dirty="0"/>
              <a:t>o Juhoslávii</a:t>
            </a:r>
            <a:r>
              <a:rPr lang="sk-SK" dirty="0"/>
              <a:t>, o jej budúcej vláde, hraniciach s Talianskom i o juhoslovansko-bulharských vzťahoch. </a:t>
            </a:r>
          </a:p>
          <a:p>
            <a:r>
              <a:rPr lang="sk-SK" b="1" dirty="0" smtClean="0"/>
              <a:t>deklarácia</a:t>
            </a:r>
            <a:r>
              <a:rPr lang="sk-SK" dirty="0" smtClean="0"/>
              <a:t> </a:t>
            </a:r>
            <a:r>
              <a:rPr lang="sk-SK" dirty="0"/>
              <a:t>bola stručná a viaceré jej formulácie boli všeobecné. </a:t>
            </a:r>
          </a:p>
        </p:txBody>
      </p:sp>
      <p:pic>
        <p:nvPicPr>
          <p:cNvPr id="4098" name="Picture 2" descr="San Francisco 1945: zrod OSN - Neznáma história - Žurnál - Pravda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171335"/>
            <a:ext cx="4041140" cy="226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884160" y="3302000"/>
            <a:ext cx="418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>
              <a:hlinkClick r:id="rId3"/>
            </a:endParaRPr>
          </a:p>
          <a:p>
            <a:r>
              <a:rPr lang="sk-SK" u="sng" dirty="0">
                <a:hlinkClick r:id="rId3" tooltip="San Francisco 1945: zrod OSN - Neznáma história - Žurnál - Pravda.sk"/>
              </a:rPr>
              <a:t>San Francisco 1945: zrod OSN</a:t>
            </a:r>
            <a:endParaRPr lang="sk-SK" dirty="0"/>
          </a:p>
        </p:txBody>
      </p:sp>
      <p:pic>
        <p:nvPicPr>
          <p:cNvPr id="4100" name="Picture 4" descr="Organizácia Spojených národov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4020297"/>
            <a:ext cx="3445863" cy="22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7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Postupim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512560" y="629920"/>
            <a:ext cx="5212080" cy="6136640"/>
          </a:xfrm>
        </p:spPr>
        <p:txBody>
          <a:bodyPr>
            <a:normAutofit/>
          </a:bodyPr>
          <a:lstStyle/>
          <a:p>
            <a:r>
              <a:rPr lang="sk-SK" b="1" dirty="0"/>
              <a:t> Postupimská konferencia</a:t>
            </a:r>
            <a:r>
              <a:rPr lang="sk-SK" dirty="0"/>
              <a:t> (kódové meno </a:t>
            </a:r>
            <a:r>
              <a:rPr lang="sk-SK" b="1" dirty="0"/>
              <a:t>Terminal)</a:t>
            </a:r>
            <a:r>
              <a:rPr lang="sk-SK" dirty="0"/>
              <a:t> bola konferencia, ktorá sa konala v nemeckom meste </a:t>
            </a:r>
            <a:r>
              <a:rPr lang="sk-SK" b="1" dirty="0"/>
              <a:t>Postupim</a:t>
            </a:r>
            <a:r>
              <a:rPr lang="sk-SK" dirty="0"/>
              <a:t> (neďaleko Berlína) </a:t>
            </a:r>
            <a:r>
              <a:rPr lang="sk-SK" b="1" dirty="0"/>
              <a:t>od 1. júla do 2. augusta 1945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/>
              <a:t>z</a:t>
            </a:r>
            <a:r>
              <a:rPr lang="sk-SK" dirty="0" smtClean="0"/>
              <a:t>účastnila </a:t>
            </a:r>
            <a:r>
              <a:rPr lang="sk-SK" dirty="0"/>
              <a:t>sa jej takzvaná „Veľká trojka</a:t>
            </a:r>
            <a:r>
              <a:rPr lang="sk-SK" dirty="0" smtClean="0"/>
              <a:t>“:</a:t>
            </a:r>
          </a:p>
          <a:p>
            <a:pPr>
              <a:buFontTx/>
              <a:buChar char="-"/>
            </a:pPr>
            <a:r>
              <a:rPr lang="sk-SK" b="1" dirty="0" err="1" smtClean="0"/>
              <a:t>Josif</a:t>
            </a:r>
            <a:r>
              <a:rPr lang="sk-SK" b="1" dirty="0" smtClean="0"/>
              <a:t> </a:t>
            </a:r>
            <a:r>
              <a:rPr lang="sk-SK" b="1" dirty="0" err="1"/>
              <a:t>Vissarionovič</a:t>
            </a:r>
            <a:r>
              <a:rPr lang="sk-SK" b="1" dirty="0"/>
              <a:t> Stalin</a:t>
            </a:r>
            <a:r>
              <a:rPr lang="sk-SK" dirty="0"/>
              <a:t> za ZSSR, </a:t>
            </a:r>
            <a:endParaRPr lang="sk-SK" dirty="0" smtClean="0"/>
          </a:p>
          <a:p>
            <a:pPr>
              <a:buFontTx/>
              <a:buChar char="-"/>
            </a:pPr>
            <a:r>
              <a:rPr lang="sk-SK" b="1" dirty="0" smtClean="0"/>
              <a:t>Harry </a:t>
            </a:r>
            <a:r>
              <a:rPr lang="sk-SK" b="1" dirty="0" err="1"/>
              <a:t>Truman</a:t>
            </a:r>
            <a:r>
              <a:rPr lang="sk-SK" dirty="0"/>
              <a:t> za Spojené štáty a </a:t>
            </a:r>
            <a:endParaRPr lang="sk-SK" dirty="0" smtClean="0"/>
          </a:p>
          <a:p>
            <a:pPr>
              <a:buFontTx/>
              <a:buChar char="-"/>
            </a:pPr>
            <a:r>
              <a:rPr lang="sk-SK" b="1" dirty="0" err="1" smtClean="0"/>
              <a:t>Winston</a:t>
            </a:r>
            <a:r>
              <a:rPr lang="sk-SK" b="1" dirty="0" smtClean="0"/>
              <a:t> </a:t>
            </a:r>
            <a:r>
              <a:rPr lang="sk-SK" b="1" dirty="0" err="1"/>
              <a:t>Churchill</a:t>
            </a:r>
            <a:r>
              <a:rPr lang="sk-SK" dirty="0"/>
              <a:t> za Spojené kráľovstvo (v priebehu konferencie však bol po prehraných domácich voľbách nahradený </a:t>
            </a:r>
            <a:r>
              <a:rPr lang="sk-SK" b="1" dirty="0" err="1"/>
              <a:t>Clementom</a:t>
            </a:r>
            <a:r>
              <a:rPr lang="sk-SK" b="1" dirty="0"/>
              <a:t> </a:t>
            </a:r>
            <a:r>
              <a:rPr lang="sk-SK" b="1" dirty="0" err="1"/>
              <a:t>Attleem</a:t>
            </a:r>
            <a:r>
              <a:rPr lang="sk-SK" dirty="0"/>
              <a:t>). </a:t>
            </a:r>
          </a:p>
          <a:p>
            <a:r>
              <a:rPr lang="sk-SK" b="1" dirty="0"/>
              <a:t>Predmet konferencie:</a:t>
            </a:r>
            <a:r>
              <a:rPr lang="sk-SK" dirty="0"/>
              <a:t>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- rozhodlo </a:t>
            </a:r>
            <a:r>
              <a:rPr lang="sk-SK" dirty="0"/>
              <a:t>sa o povojnovom usporiadaní Nemecka a jeho denacifikácii, určili sa nové nemecko-poľské hranice na čiare Odra-Nisa a rozhodlo sa o odsune Nemcov z Československa</a:t>
            </a:r>
            <a:r>
              <a:rPr lang="sk-SK" dirty="0" smtClean="0"/>
              <a:t>, Maďarska a Poľska.</a:t>
            </a:r>
            <a:endParaRPr lang="sk-SK" dirty="0"/>
          </a:p>
        </p:txBody>
      </p:sp>
      <p:pic>
        <p:nvPicPr>
          <p:cNvPr id="5122" name="Picture 2" descr="https://upload.wikimedia.org/wikipedia/commons/thumb/6/6b/Clement_Attlee%2C_Harry_S._Truman%2C_Joseph_Stalin_and_their_principal_advisors_-_Potsdam_Conference_1945.jpg/220px-Clement_Attlee%2C_Harry_S._Truman%2C_Joseph_Stalin_and_their_principal_advisors_-_Potsdam_Conference_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94" y="1837847"/>
            <a:ext cx="4838446" cy="38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 flipH="1">
            <a:off x="843280" y="5811520"/>
            <a:ext cx="550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Vodcovia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veľmocí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Postupimskej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konferencii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zľava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: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3" tooltip="Clement Attlee"/>
              </a:rPr>
              <a:t>Clement Attlee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4" tooltip="Harry S. Truman"/>
              </a:rPr>
              <a:t>Harry Truman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dirty="0" err="1">
                <a:solidFill>
                  <a:srgbClr val="0645AD"/>
                </a:solidFill>
                <a:latin typeface="Arial" panose="020B0604020202020204" pitchFamily="34" charset="0"/>
                <a:hlinkClick r:id="rId5" tooltip="Josif Vissarionovič Stalin"/>
              </a:rPr>
              <a:t>Josif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5" tooltip="Josif Vissarionovič Stalin"/>
              </a:rPr>
              <a:t> Stalin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2674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u="sng" dirty="0" smtClean="0"/>
              <a:t>Na </a:t>
            </a:r>
            <a:r>
              <a:rPr lang="sk-SK" i="1" u="sng" dirty="0"/>
              <a:t>Postupimskej konferencii bolo </a:t>
            </a:r>
            <a:r>
              <a:rPr lang="sk-SK" i="1" u="sng" dirty="0" smtClean="0"/>
              <a:t>dohodnuté</a:t>
            </a:r>
            <a:r>
              <a:rPr lang="sk-SK" u="sng" dirty="0" smtClean="0"/>
              <a:t>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6080" y="2121408"/>
            <a:ext cx="8188960" cy="4563872"/>
          </a:xfrm>
        </p:spPr>
        <p:txBody>
          <a:bodyPr>
            <a:normAutofit lnSpcReduction="10000"/>
          </a:bodyPr>
          <a:lstStyle/>
          <a:p>
            <a:r>
              <a:rPr lang="sk-SK" dirty="0"/>
              <a:t>že v celom Nemecku budú povolené a podporované všetky demokratické politické strany, ktoré budú mať právo zhromažďovania sa a právo verejnej diskusie. Postupimský program stanovil </a:t>
            </a:r>
            <a:r>
              <a:rPr lang="sk-SK" b="1" dirty="0"/>
              <a:t>úplné a definitívne rozpustenie všetkých ozbrojených síl Nemecka, SS, SA a Gestapa</a:t>
            </a:r>
            <a:r>
              <a:rPr lang="sk-SK" dirty="0"/>
              <a:t>. Nemecko bolo demilitarizované. Podstatou tohto programu bolo odstránenie politického a ideologického vplyvu nacizmu.</a:t>
            </a:r>
          </a:p>
          <a:p>
            <a:r>
              <a:rPr lang="sk-SK" dirty="0" smtClean="0"/>
              <a:t>veľmoci </a:t>
            </a:r>
            <a:r>
              <a:rPr lang="sk-SK" dirty="0"/>
              <a:t>sa dohodli na správe okupovaného Nemecka. So spojencami Nemecka (Talianskom, Bulharskom, Maďarskom a Fínskom) podpísali mierovú zmluvu</a:t>
            </a:r>
            <a:r>
              <a:rPr lang="sk-SK" dirty="0" smtClean="0"/>
              <a:t>.</a:t>
            </a:r>
          </a:p>
          <a:p>
            <a:r>
              <a:rPr lang="sk-SK" dirty="0"/>
              <a:t>u</a:t>
            </a:r>
            <a:r>
              <a:rPr lang="sk-SK" dirty="0" smtClean="0"/>
              <a:t>ž </a:t>
            </a:r>
            <a:r>
              <a:rPr lang="sk-SK" dirty="0"/>
              <a:t>v roku 1946 sa začalo </a:t>
            </a:r>
            <a:r>
              <a:rPr lang="sk-SK" b="1" dirty="0"/>
              <a:t>rozdelenie Európy na dva bloky</a:t>
            </a:r>
            <a:r>
              <a:rPr lang="sk-SK" dirty="0"/>
              <a:t> - jeden </a:t>
            </a:r>
            <a:r>
              <a:rPr lang="sk-SK" b="1" dirty="0"/>
              <a:t>vedený USA</a:t>
            </a:r>
            <a:r>
              <a:rPr lang="sk-SK" dirty="0"/>
              <a:t> a druhý </a:t>
            </a:r>
            <a:r>
              <a:rPr lang="sk-SK" b="1" dirty="0"/>
              <a:t>ovládaný ZSSR</a:t>
            </a:r>
            <a:r>
              <a:rPr lang="sk-SK" dirty="0"/>
              <a:t>. </a:t>
            </a:r>
          </a:p>
          <a:p>
            <a:r>
              <a:rPr lang="sk-SK" b="1" dirty="0"/>
              <a:t>Nemecko </a:t>
            </a:r>
            <a:r>
              <a:rPr lang="sk-SK" dirty="0"/>
              <a:t>bolo rozdelené na </a:t>
            </a:r>
            <a:r>
              <a:rPr lang="sk-SK" b="1" dirty="0"/>
              <a:t>štyri okupačné zóny</a:t>
            </a:r>
            <a:r>
              <a:rPr lang="sk-SK" dirty="0"/>
              <a:t> - z americkej, anglickej a francúzskej v máji 1949 vznikla Nemecká spolková republika (NSR) a z ruskej v októbri 1949 Nemecká demokratická republika (NDR).</a:t>
            </a:r>
          </a:p>
          <a:p>
            <a:endParaRPr lang="sk-SK" dirty="0"/>
          </a:p>
        </p:txBody>
      </p:sp>
      <p:pic>
        <p:nvPicPr>
          <p:cNvPr id="6148" name="Picture 4" descr="Waffen-SS | KNIHCENTRUM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30" y="1289304"/>
            <a:ext cx="1920340" cy="28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37" y="1289304"/>
            <a:ext cx="2020749" cy="28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estapo vraždilo v Životicích — ČT24 — Česká telev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08" y="4268280"/>
            <a:ext cx="3480374" cy="19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0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zdelenie Nemecka,Rakúska a Berlína po II.svetovej vojne(dvojmap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45" y="173788"/>
            <a:ext cx="8255725" cy="652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149532" y="344895"/>
            <a:ext cx="4005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 </a:t>
            </a:r>
            <a:r>
              <a:rPr lang="sk-SK" b="1" dirty="0" smtClean="0">
                <a:solidFill>
                  <a:srgbClr val="00B0F0"/>
                </a:solidFill>
              </a:rPr>
              <a:t>okupačné</a:t>
            </a:r>
          </a:p>
          <a:p>
            <a:endParaRPr lang="sk-SK" b="1" dirty="0"/>
          </a:p>
          <a:p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</a:rPr>
              <a:t>zóny</a:t>
            </a:r>
          </a:p>
          <a:p>
            <a:r>
              <a:rPr lang="sk-SK" b="1" dirty="0" smtClean="0"/>
              <a:t> </a:t>
            </a:r>
            <a:r>
              <a:rPr lang="sk-SK" b="1" dirty="0" smtClean="0">
                <a:solidFill>
                  <a:srgbClr val="00B050"/>
                </a:solidFill>
              </a:rPr>
              <a:t>Nemecka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05097" y="3117669"/>
            <a:ext cx="33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4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804027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Červeno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yp dre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 dre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dreva]]</Template>
  <TotalTime>91</TotalTime>
  <Words>1238</Words>
  <Application>Microsoft Office PowerPoint</Application>
  <PresentationFormat>Širokouhlá</PresentationFormat>
  <Paragraphs>73</Paragraphs>
  <Slides>12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Rockwell</vt:lpstr>
      <vt:lpstr>Rockwell Condensed</vt:lpstr>
      <vt:lpstr>Wingdings</vt:lpstr>
      <vt:lpstr>Typ dreva</vt:lpstr>
      <vt:lpstr>Dokument Microsoft Wordu</vt:lpstr>
      <vt:lpstr>Tri konferencie Veľkej Trojky</vt:lpstr>
      <vt:lpstr>prvé stretnutie hlavných predstaviteľov Veľkej trojky - TEHERÁN</vt:lpstr>
      <vt:lpstr>Na konferencii v Teheráne sa diskutovalo predovšetkým:</vt:lpstr>
      <vt:lpstr>Jalta</vt:lpstr>
      <vt:lpstr>Na konferencii v Jalte sa diskutovalo predovšetkým:</vt:lpstr>
      <vt:lpstr>Na konferencii v Jalte sa diskutovalo predovšetkým:</vt:lpstr>
      <vt:lpstr>Postupim</vt:lpstr>
      <vt:lpstr>Na Postupimskej konferencii bolo dohodnuté:</vt:lpstr>
      <vt:lpstr>Prezentácia programu PowerPoint</vt:lpstr>
      <vt:lpstr>Na Postupimskej konferencii bolo dohodnuté:</vt:lpstr>
      <vt:lpstr>Postupimská deklarácia</vt:lpstr>
      <vt:lpstr>Pracovný list: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 konferencie Veľkej Trojky</dc:title>
  <dc:creator>Dušan</dc:creator>
  <cp:lastModifiedBy>Dušan</cp:lastModifiedBy>
  <cp:revision>10</cp:revision>
  <dcterms:created xsi:type="dcterms:W3CDTF">2021-04-07T09:20:27Z</dcterms:created>
  <dcterms:modified xsi:type="dcterms:W3CDTF">2021-04-07T11:10:58Z</dcterms:modified>
</cp:coreProperties>
</file>