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30" r:id="rId2"/>
    <p:sldId id="257" r:id="rId3"/>
    <p:sldId id="307" r:id="rId4"/>
    <p:sldId id="308" r:id="rId5"/>
    <p:sldId id="309" r:id="rId6"/>
    <p:sldId id="311" r:id="rId7"/>
    <p:sldId id="313" r:id="rId8"/>
    <p:sldId id="312" r:id="rId9"/>
    <p:sldId id="29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7" r:id="rId24"/>
    <p:sldId id="328" r:id="rId25"/>
    <p:sldId id="32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16" name="Group 15"/>
          <p:cNvGrpSpPr/>
          <p:nvPr/>
        </p:nvGrpSpPr>
        <p:grpSpPr>
          <a:xfrm>
            <a:off x="85061"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dirty="0"/>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5" name="Footer Placeholder 4"/>
          <p:cNvSpPr>
            <a:spLocks noGrp="1"/>
          </p:cNvSpPr>
          <p:nvPr>
            <p:ph type="ftr" sz="quarter" idx="11"/>
          </p:nvPr>
        </p:nvSpPr>
        <p:spPr/>
        <p:txBody>
          <a:bodyPr/>
          <a:lstStyle/>
          <a:p>
            <a:r>
              <a:rPr lang="en-US" dirty="0" err="1"/>
              <a:t>Elternabend</a:t>
            </a:r>
            <a:r>
              <a:rPr lang="en-US" dirty="0"/>
              <a:t> </a:t>
            </a:r>
            <a:r>
              <a:rPr lang="en-US" dirty="0" err="1"/>
              <a:t>für</a:t>
            </a:r>
            <a:r>
              <a:rPr lang="en-US" dirty="0"/>
              <a:t> die </a:t>
            </a:r>
            <a:r>
              <a:rPr lang="en-US" dirty="0" err="1"/>
              <a:t>künftigen</a:t>
            </a:r>
            <a:r>
              <a:rPr lang="en-US" dirty="0"/>
              <a:t> </a:t>
            </a:r>
            <a:r>
              <a:rPr lang="en-US" dirty="0" err="1"/>
              <a:t>Erstklässler</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pic>
        <p:nvPicPr>
          <p:cNvPr id="18" name="Grafik 17" descr="C:\Users\Martin\Desktop\Home\Klenzeschule\Formblätter\Logo Profil Sport Grundschule\Logo Profil Sport Grundschule mit Wappen.jpg">
            <a:extLst>
              <a:ext uri="{FF2B5EF4-FFF2-40B4-BE49-F238E27FC236}">
                <a16:creationId xmlns:a16="http://schemas.microsoft.com/office/drawing/2014/main" id="{8BD7BD38-9E5F-4372-866A-E8B730C2621D}"/>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33919" y="2105249"/>
            <a:ext cx="1490366" cy="1196206"/>
          </a:xfrm>
          <a:prstGeom prst="rect">
            <a:avLst/>
          </a:prstGeom>
          <a:noFill/>
          <a:ln>
            <a:noFill/>
          </a:ln>
        </p:spPr>
      </p:pic>
      <p:pic>
        <p:nvPicPr>
          <p:cNvPr id="28" name="Bild 2">
            <a:extLst>
              <a:ext uri="{FF2B5EF4-FFF2-40B4-BE49-F238E27FC236}">
                <a16:creationId xmlns:a16="http://schemas.microsoft.com/office/drawing/2014/main" id="{049DE777-C2B2-4332-89DD-7E09484EEFE1}"/>
              </a:ext>
            </a:extLst>
          </p:cNvPr>
          <p:cNvPicPr/>
          <p:nvPr userDrawn="1"/>
        </p:nvPicPr>
        <p:blipFill>
          <a:blip r:embed="rId3"/>
          <a:srcRect/>
          <a:stretch>
            <a:fillRect/>
          </a:stretch>
        </p:blipFill>
        <p:spPr bwMode="auto">
          <a:xfrm>
            <a:off x="9895205" y="431676"/>
            <a:ext cx="1529080" cy="1399540"/>
          </a:xfrm>
          <a:prstGeom prst="rect">
            <a:avLst/>
          </a:prstGeom>
          <a:solidFill>
            <a:srgbClr val="FFFFFF"/>
          </a:solidFill>
          <a:ln w="9525">
            <a:noFill/>
            <a:miter lim="800000"/>
            <a:headEnd/>
            <a:tailEnd/>
          </a:ln>
        </p:spPr>
      </p:pic>
      <p:pic>
        <p:nvPicPr>
          <p:cNvPr id="29" name="Grafik 1" descr="C:\Users\Martin\Desktop\Home\Klenzeschule\Formblätter\Logo Modus\logo-modus.png">
            <a:extLst>
              <a:ext uri="{FF2B5EF4-FFF2-40B4-BE49-F238E27FC236}">
                <a16:creationId xmlns:a16="http://schemas.microsoft.com/office/drawing/2014/main" id="{D87DBD90-7173-43F7-838E-0FEC88A6F08A}"/>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957890" y="3606982"/>
            <a:ext cx="1466395" cy="1085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5/17/2023</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Mastertitelformat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D75D9E-71B1-49F2-B466-A5F60C275B1D}"/>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F8C25B70-E50A-4A41-8391-506EFCB08AA4}"/>
              </a:ext>
            </a:extLst>
          </p:cNvPr>
          <p:cNvSpPr>
            <a:spLocks noGrp="1"/>
          </p:cNvSpPr>
          <p:nvPr>
            <p:ph type="dt" sz="half" idx="10"/>
          </p:nvPr>
        </p:nvSpPr>
        <p:spPr/>
        <p:txBody>
          <a:bodyPr/>
          <a:lstStyle/>
          <a:p>
            <a:fld id="{B61BEF0D-F0BB-DE4B-95CE-6DB70DBA9567}" type="datetimeFigureOut">
              <a:rPr lang="en-US" smtClean="0"/>
              <a:pPr/>
              <a:t>5/17/2023</a:t>
            </a:fld>
            <a:endParaRPr lang="en-US" dirty="0"/>
          </a:p>
        </p:txBody>
      </p:sp>
      <p:sp>
        <p:nvSpPr>
          <p:cNvPr id="4" name="Fußzeilenplatzhalter 3">
            <a:extLst>
              <a:ext uri="{FF2B5EF4-FFF2-40B4-BE49-F238E27FC236}">
                <a16:creationId xmlns:a16="http://schemas.microsoft.com/office/drawing/2014/main" id="{172E3F6D-DC41-4592-A1B4-6D5280B394FD}"/>
              </a:ext>
            </a:extLst>
          </p:cNvPr>
          <p:cNvSpPr>
            <a:spLocks noGrp="1"/>
          </p:cNvSpPr>
          <p:nvPr>
            <p:ph type="ftr" sz="quarter" idx="11"/>
          </p:nvPr>
        </p:nvSpPr>
        <p:spPr/>
        <p:txBody>
          <a:bodyPr/>
          <a:lstStyle/>
          <a:p>
            <a:endParaRPr lang="en-US" dirty="0"/>
          </a:p>
        </p:txBody>
      </p:sp>
      <p:sp>
        <p:nvSpPr>
          <p:cNvPr id="5" name="Foliennummernplatzhalter 4">
            <a:extLst>
              <a:ext uri="{FF2B5EF4-FFF2-40B4-BE49-F238E27FC236}">
                <a16:creationId xmlns:a16="http://schemas.microsoft.com/office/drawing/2014/main" id="{0AF7BAFB-CD1F-4731-94F2-D5C3B462A459}"/>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268023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elfoli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dirty="0"/>
              <a:t>Mastertitelformat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5" name="Footer Placeholder 4"/>
          <p:cNvSpPr>
            <a:spLocks noGrp="1"/>
          </p:cNvSpPr>
          <p:nvPr>
            <p:ph type="ftr" sz="quarter" idx="11"/>
          </p:nvPr>
        </p:nvSpPr>
        <p:spPr/>
        <p:txBody>
          <a:bodyPr/>
          <a:lstStyle/>
          <a:p>
            <a:r>
              <a:rPr lang="en-US" dirty="0" err="1"/>
              <a:t>Elternabend</a:t>
            </a:r>
            <a:r>
              <a:rPr lang="en-US" dirty="0"/>
              <a:t> </a:t>
            </a:r>
            <a:r>
              <a:rPr lang="en-US" dirty="0" err="1"/>
              <a:t>für</a:t>
            </a:r>
            <a:r>
              <a:rPr lang="en-US" dirty="0"/>
              <a:t> die </a:t>
            </a:r>
            <a:r>
              <a:rPr lang="en-US" dirty="0" err="1"/>
              <a:t>künftigen</a:t>
            </a:r>
            <a:r>
              <a:rPr lang="en-US" dirty="0"/>
              <a:t> </a:t>
            </a:r>
            <a:r>
              <a:rPr lang="en-US" dirty="0" err="1"/>
              <a:t>Erstklässler</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pic>
        <p:nvPicPr>
          <p:cNvPr id="18" name="Grafik 17" descr="C:\Users\Martin\Desktop\Home\Klenzeschule\Formblätter\Logo Profil Sport Grundschule\Logo Profil Sport Grundschule mit Wappen.jpg">
            <a:extLst>
              <a:ext uri="{FF2B5EF4-FFF2-40B4-BE49-F238E27FC236}">
                <a16:creationId xmlns:a16="http://schemas.microsoft.com/office/drawing/2014/main" id="{8BD7BD38-9E5F-4372-866A-E8B730C2621D}"/>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33919" y="2060840"/>
            <a:ext cx="1583690" cy="1187450"/>
          </a:xfrm>
          <a:prstGeom prst="rect">
            <a:avLst/>
          </a:prstGeom>
          <a:noFill/>
          <a:ln>
            <a:noFill/>
          </a:ln>
        </p:spPr>
      </p:pic>
      <p:pic>
        <p:nvPicPr>
          <p:cNvPr id="28" name="Bild 2">
            <a:extLst>
              <a:ext uri="{FF2B5EF4-FFF2-40B4-BE49-F238E27FC236}">
                <a16:creationId xmlns:a16="http://schemas.microsoft.com/office/drawing/2014/main" id="{049DE777-C2B2-4332-89DD-7E09484EEFE1}"/>
              </a:ext>
            </a:extLst>
          </p:cNvPr>
          <p:cNvPicPr/>
          <p:nvPr userDrawn="1"/>
        </p:nvPicPr>
        <p:blipFill>
          <a:blip r:embed="rId3"/>
          <a:srcRect/>
          <a:stretch>
            <a:fillRect/>
          </a:stretch>
        </p:blipFill>
        <p:spPr bwMode="auto">
          <a:xfrm>
            <a:off x="9895205" y="444739"/>
            <a:ext cx="1529080" cy="1399540"/>
          </a:xfrm>
          <a:prstGeom prst="rect">
            <a:avLst/>
          </a:prstGeom>
          <a:solidFill>
            <a:srgbClr val="FFFFFF"/>
          </a:solidFill>
          <a:ln w="9525">
            <a:noFill/>
            <a:miter lim="800000"/>
            <a:headEnd/>
            <a:tailEnd/>
          </a:ln>
        </p:spPr>
      </p:pic>
      <p:pic>
        <p:nvPicPr>
          <p:cNvPr id="29" name="Grafik 1" descr="C:\Users\Martin\Desktop\Home\Klenzeschule\Formblätter\Logo Modus\logo-modus.png">
            <a:extLst>
              <a:ext uri="{FF2B5EF4-FFF2-40B4-BE49-F238E27FC236}">
                <a16:creationId xmlns:a16="http://schemas.microsoft.com/office/drawing/2014/main" id="{D87DBD90-7173-43F7-838E-0FEC88A6F08A}"/>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021688" y="3609711"/>
            <a:ext cx="1614488"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3972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Mastertitelformat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2A54C80-263E-416B-A8E0-580EDEADCBDC}" type="datetimeFigureOut">
              <a:rPr lang="en-US" dirty="0"/>
              <a:t>5/17/2023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dirty="0"/>
              <a:t>Mastertitelformat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err="1"/>
              <a:t>Elternabend</a:t>
            </a:r>
            <a:r>
              <a:rPr lang="en-US" dirty="0"/>
              <a:t> </a:t>
            </a:r>
            <a:r>
              <a:rPr lang="en-US" dirty="0" err="1"/>
              <a:t>für</a:t>
            </a:r>
            <a:r>
              <a:rPr lang="en-US" dirty="0"/>
              <a:t> </a:t>
            </a:r>
            <a:r>
              <a:rPr lang="en-US" dirty="0" err="1"/>
              <a:t>künftige</a:t>
            </a:r>
            <a:r>
              <a:rPr lang="en-US" dirty="0"/>
              <a:t> </a:t>
            </a:r>
            <a:r>
              <a:rPr lang="en-US" dirty="0" err="1"/>
              <a:t>Erstklässler</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pic>
        <p:nvPicPr>
          <p:cNvPr id="39" name="Bild 2">
            <a:extLst>
              <a:ext uri="{FF2B5EF4-FFF2-40B4-BE49-F238E27FC236}">
                <a16:creationId xmlns:a16="http://schemas.microsoft.com/office/drawing/2014/main" id="{B44B92B9-0517-42A5-A2B6-2937CAB02C62}"/>
              </a:ext>
            </a:extLst>
          </p:cNvPr>
          <p:cNvPicPr/>
          <p:nvPr userDrawn="1"/>
        </p:nvPicPr>
        <p:blipFill>
          <a:blip r:embed="rId20"/>
          <a:srcRect/>
          <a:stretch>
            <a:fillRect/>
          </a:stretch>
        </p:blipFill>
        <p:spPr bwMode="auto">
          <a:xfrm>
            <a:off x="9895205" y="431676"/>
            <a:ext cx="1529080" cy="1399540"/>
          </a:xfrm>
          <a:prstGeom prst="rect">
            <a:avLst/>
          </a:prstGeom>
          <a:solidFill>
            <a:srgbClr val="FFFFFF"/>
          </a:solidFill>
          <a:ln w="9525">
            <a:noFill/>
            <a:miter lim="800000"/>
            <a:headEnd/>
            <a:tailEnd/>
          </a:ln>
        </p:spPr>
      </p:pic>
      <p:pic>
        <p:nvPicPr>
          <p:cNvPr id="40" name="Grafik 39" descr="C:\Users\Martin\Desktop\Home\Klenzeschule\Formblätter\Logo Profil Sport Grundschule\Logo Profil Sport Grundschule mit Wappen.jpg">
            <a:extLst>
              <a:ext uri="{FF2B5EF4-FFF2-40B4-BE49-F238E27FC236}">
                <a16:creationId xmlns:a16="http://schemas.microsoft.com/office/drawing/2014/main" id="{FD03E94C-D3F3-41F3-98F9-4519242CDEF6}"/>
              </a:ext>
            </a:extLst>
          </p:cNvPr>
          <p:cNvPicPr/>
          <p:nvPr userDrawn="1"/>
        </p:nvPicPr>
        <p:blipFill>
          <a:blip r:embed="rId21" cstate="print">
            <a:extLst>
              <a:ext uri="{28A0092B-C50C-407E-A947-70E740481C1C}">
                <a14:useLocalDpi xmlns:a14="http://schemas.microsoft.com/office/drawing/2010/main" val="0"/>
              </a:ext>
            </a:extLst>
          </a:blip>
          <a:srcRect/>
          <a:stretch>
            <a:fillRect/>
          </a:stretch>
        </p:blipFill>
        <p:spPr bwMode="auto">
          <a:xfrm>
            <a:off x="9933919" y="2060840"/>
            <a:ext cx="1583690" cy="1187450"/>
          </a:xfrm>
          <a:prstGeom prst="rect">
            <a:avLst/>
          </a:prstGeom>
          <a:noFill/>
          <a:ln>
            <a:noFill/>
          </a:ln>
        </p:spPr>
      </p:pic>
      <p:pic>
        <p:nvPicPr>
          <p:cNvPr id="41" name="Grafik 1" descr="C:\Users\Martin\Desktop\Home\Klenzeschule\Formblätter\Logo Modus\logo-modus.png">
            <a:extLst>
              <a:ext uri="{FF2B5EF4-FFF2-40B4-BE49-F238E27FC236}">
                <a16:creationId xmlns:a16="http://schemas.microsoft.com/office/drawing/2014/main" id="{D2AEE9B9-DB24-48C8-9EAC-738CB960F250}"/>
              </a:ext>
            </a:extLst>
          </p:cNvPr>
          <p:cNvPicPr>
            <a:picLocks noChangeAspect="1" noChangeArrowheads="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10021688" y="3609711"/>
            <a:ext cx="1614488" cy="115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69" r:id="rId2"/>
    <p:sldLayoutId id="2147483665" r:id="rId3"/>
    <p:sldLayoutId id="2147483651" r:id="rId4"/>
    <p:sldLayoutId id="2147483666" r:id="rId5"/>
    <p:sldLayoutId id="2147483653" r:id="rId6"/>
    <p:sldLayoutId id="2147483654" r:id="rId7"/>
    <p:sldLayoutId id="2147483655" r:id="rId8"/>
    <p:sldLayoutId id="2147483667" r:id="rId9"/>
    <p:sldLayoutId id="2147483657" r:id="rId10"/>
    <p:sldLayoutId id="2147483660" r:id="rId11"/>
    <p:sldLayoutId id="2147483661" r:id="rId12"/>
    <p:sldLayoutId id="2147483662" r:id="rId13"/>
    <p:sldLayoutId id="2147483663" r:id="rId14"/>
    <p:sldLayoutId id="2147483664" r:id="rId15"/>
    <p:sldLayoutId id="2147483668" r:id="rId16"/>
    <p:sldLayoutId id="2147483659" r:id="rId17"/>
    <p:sldLayoutId id="2147483670"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www.klenzeschule.de/"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a:xfrm>
            <a:off x="5277173" y="1679843"/>
            <a:ext cx="4084060" cy="1320800"/>
          </a:xfrm>
        </p:spPr>
        <p:txBody>
          <a:bodyPr>
            <a:noAutofit/>
          </a:bodyPr>
          <a:lstStyle/>
          <a:p>
            <a:r>
              <a:rPr lang="de-DE" sz="4800" dirty="0"/>
              <a:t>Herzlich willkommen in der </a:t>
            </a:r>
            <a:r>
              <a:rPr lang="de-DE" sz="4800" dirty="0" err="1"/>
              <a:t>Klenzeschule</a:t>
            </a:r>
            <a:r>
              <a:rPr lang="de-DE" sz="4800" dirty="0"/>
              <a:t>!</a:t>
            </a:r>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pic>
        <p:nvPicPr>
          <p:cNvPr id="10" name="Bild 2">
            <a:extLst>
              <a:ext uri="{FF2B5EF4-FFF2-40B4-BE49-F238E27FC236}">
                <a16:creationId xmlns:a16="http://schemas.microsoft.com/office/drawing/2014/main" id="{29761D7D-270C-4641-A065-8E4D49BD3B4C}"/>
              </a:ext>
            </a:extLst>
          </p:cNvPr>
          <p:cNvPicPr/>
          <p:nvPr/>
        </p:nvPicPr>
        <p:blipFill>
          <a:blip r:embed="rId2"/>
          <a:srcRect/>
          <a:stretch>
            <a:fillRect/>
          </a:stretch>
        </p:blipFill>
        <p:spPr bwMode="auto">
          <a:xfrm>
            <a:off x="395207" y="1259908"/>
            <a:ext cx="3884602" cy="3825586"/>
          </a:xfrm>
          <a:prstGeom prst="rect">
            <a:avLst/>
          </a:prstGeom>
          <a:solidFill>
            <a:srgbClr val="FFFFFF"/>
          </a:solidFill>
        </p:spPr>
      </p:pic>
    </p:spTree>
    <p:extLst>
      <p:ext uri="{BB962C8B-B14F-4D97-AF65-F5344CB8AC3E}">
        <p14:creationId xmlns:p14="http://schemas.microsoft.com/office/powerpoint/2010/main" val="2954813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p:txBody>
          <a:bodyPr/>
          <a:lstStyle/>
          <a:p>
            <a:r>
              <a:rPr lang="de-DE" dirty="0"/>
              <a:t>Gliederung</a:t>
            </a:r>
          </a:p>
        </p:txBody>
      </p:sp>
      <p:sp>
        <p:nvSpPr>
          <p:cNvPr id="3" name="Inhaltsplatzhalter 2">
            <a:extLst>
              <a:ext uri="{FF2B5EF4-FFF2-40B4-BE49-F238E27FC236}">
                <a16:creationId xmlns:a16="http://schemas.microsoft.com/office/drawing/2014/main" id="{45A3BAA6-3E6C-4242-96E7-97A5E12043E0}"/>
              </a:ext>
            </a:extLst>
          </p:cNvPr>
          <p:cNvSpPr>
            <a:spLocks noGrp="1"/>
          </p:cNvSpPr>
          <p:nvPr>
            <p:ph idx="1"/>
          </p:nvPr>
        </p:nvSpPr>
        <p:spPr>
          <a:xfrm>
            <a:off x="677334" y="1787857"/>
            <a:ext cx="8596668" cy="4253505"/>
          </a:xfrm>
        </p:spPr>
        <p:txBody>
          <a:bodyPr/>
          <a:lstStyle/>
          <a:p>
            <a:pPr>
              <a:lnSpc>
                <a:spcPct val="80000"/>
              </a:lnSpc>
            </a:pPr>
            <a:r>
              <a:rPr lang="de-DE" altLang="de-DE" sz="2400" dirty="0">
                <a:solidFill>
                  <a:schemeClr val="tx1"/>
                </a:solidFill>
              </a:rPr>
              <a:t>Begrüßung </a:t>
            </a:r>
          </a:p>
          <a:p>
            <a:pPr>
              <a:lnSpc>
                <a:spcPct val="80000"/>
              </a:lnSpc>
            </a:pPr>
            <a:r>
              <a:rPr lang="de-DE" altLang="de-DE" sz="2400" dirty="0">
                <a:solidFill>
                  <a:schemeClr val="tx1"/>
                </a:solidFill>
              </a:rPr>
              <a:t>Elternbeirat und Förderverein stellen sich vor</a:t>
            </a:r>
          </a:p>
          <a:p>
            <a:pPr>
              <a:lnSpc>
                <a:spcPct val="80000"/>
              </a:lnSpc>
            </a:pPr>
            <a:r>
              <a:rPr lang="de-DE" altLang="de-DE" sz="2400" dirty="0">
                <a:solidFill>
                  <a:schemeClr val="tx1"/>
                </a:solidFill>
              </a:rPr>
              <a:t>Die </a:t>
            </a:r>
            <a:r>
              <a:rPr lang="de-DE" altLang="de-DE" sz="2400" dirty="0" err="1">
                <a:solidFill>
                  <a:schemeClr val="tx1"/>
                </a:solidFill>
              </a:rPr>
              <a:t>Klenzeschule</a:t>
            </a:r>
            <a:r>
              <a:rPr lang="de-DE" altLang="de-DE" sz="2400" dirty="0">
                <a:solidFill>
                  <a:schemeClr val="tx1"/>
                </a:solidFill>
              </a:rPr>
              <a:t> stellt sich vor </a:t>
            </a:r>
          </a:p>
          <a:p>
            <a:pPr>
              <a:lnSpc>
                <a:spcPct val="80000"/>
              </a:lnSpc>
            </a:pPr>
            <a:r>
              <a:rPr lang="de-DE" altLang="de-DE" sz="2400" b="1" dirty="0">
                <a:solidFill>
                  <a:srgbClr val="C00000"/>
                </a:solidFill>
              </a:rPr>
              <a:t>Was soll ein Schulkind können?</a:t>
            </a:r>
          </a:p>
          <a:p>
            <a:pPr>
              <a:lnSpc>
                <a:spcPct val="80000"/>
              </a:lnSpc>
            </a:pPr>
            <a:r>
              <a:rPr lang="de-DE" altLang="de-DE" sz="2400" dirty="0">
                <a:solidFill>
                  <a:schemeClr val="tx1"/>
                </a:solidFill>
              </a:rPr>
              <a:t>Das pädagogische Konzept der GS an der </a:t>
            </a:r>
            <a:r>
              <a:rPr lang="de-DE" altLang="de-DE" sz="2400" dirty="0" err="1">
                <a:solidFill>
                  <a:schemeClr val="tx1"/>
                </a:solidFill>
              </a:rPr>
              <a:t>Klenzestraße</a:t>
            </a:r>
            <a:r>
              <a:rPr lang="de-DE" altLang="de-DE" sz="2400" dirty="0">
                <a:solidFill>
                  <a:schemeClr val="tx1"/>
                </a:solidFill>
              </a:rPr>
              <a:t> </a:t>
            </a:r>
          </a:p>
          <a:p>
            <a:pPr>
              <a:lnSpc>
                <a:spcPct val="80000"/>
              </a:lnSpc>
            </a:pPr>
            <a:r>
              <a:rPr lang="de-DE" altLang="de-DE" sz="2400" dirty="0">
                <a:solidFill>
                  <a:schemeClr val="tx1"/>
                </a:solidFill>
              </a:rPr>
              <a:t>Materialliste/Tipps zur Ausstattung</a:t>
            </a:r>
            <a:endParaRPr lang="de-DE" altLang="de-DE" sz="2400" dirty="0">
              <a:solidFill>
                <a:schemeClr val="bg1"/>
              </a:solidFill>
            </a:endParaRPr>
          </a:p>
          <a:p>
            <a:pPr>
              <a:lnSpc>
                <a:spcPct val="80000"/>
              </a:lnSpc>
            </a:pPr>
            <a:r>
              <a:rPr lang="de-DE" altLang="de-DE" sz="2400" dirty="0" smtClean="0">
                <a:solidFill>
                  <a:schemeClr val="tx1"/>
                </a:solidFill>
              </a:rPr>
              <a:t>Interessante </a:t>
            </a:r>
            <a:r>
              <a:rPr lang="de-DE" altLang="de-DE" sz="2400" dirty="0">
                <a:solidFill>
                  <a:schemeClr val="tx1"/>
                </a:solidFill>
              </a:rPr>
              <a:t>Termine für Sie</a:t>
            </a:r>
          </a:p>
          <a:p>
            <a:endParaRPr lang="de-DE" sz="2400" dirty="0"/>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09588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a:xfrm>
            <a:off x="677334" y="467057"/>
            <a:ext cx="8596668" cy="1320800"/>
          </a:xfrm>
        </p:spPr>
        <p:txBody>
          <a:bodyPr>
            <a:normAutofit fontScale="90000"/>
          </a:bodyPr>
          <a:lstStyle/>
          <a:p>
            <a:r>
              <a:rPr lang="de-DE" dirty="0"/>
              <a:t>Was soll ein Schulkind können?</a:t>
            </a:r>
            <a:br>
              <a:rPr lang="de-DE" dirty="0"/>
            </a:br>
            <a:r>
              <a:rPr lang="de-DE" dirty="0"/>
              <a:t>Oder: Wir suchen das </a:t>
            </a:r>
            <a:r>
              <a:rPr lang="de-DE" dirty="0" err="1"/>
              <a:t>SuperSchulKind</a:t>
            </a:r>
            <a:r>
              <a:rPr lang="de-DE" dirty="0"/>
              <a:t> - SSK</a:t>
            </a:r>
          </a:p>
        </p:txBody>
      </p:sp>
      <p:sp>
        <p:nvSpPr>
          <p:cNvPr id="3" name="Inhaltsplatzhalter 2">
            <a:extLst>
              <a:ext uri="{FF2B5EF4-FFF2-40B4-BE49-F238E27FC236}">
                <a16:creationId xmlns:a16="http://schemas.microsoft.com/office/drawing/2014/main" id="{45A3BAA6-3E6C-4242-96E7-97A5E12043E0}"/>
              </a:ext>
            </a:extLst>
          </p:cNvPr>
          <p:cNvSpPr>
            <a:spLocks noGrp="1"/>
          </p:cNvSpPr>
          <p:nvPr>
            <p:ph idx="1"/>
          </p:nvPr>
        </p:nvSpPr>
        <p:spPr>
          <a:xfrm>
            <a:off x="677334" y="1787857"/>
            <a:ext cx="8596668" cy="4253505"/>
          </a:xfrm>
        </p:spPr>
        <p:txBody>
          <a:bodyPr>
            <a:normAutofit lnSpcReduction="10000"/>
          </a:bodyPr>
          <a:lstStyle/>
          <a:p>
            <a:pPr marL="0" indent="0">
              <a:buNone/>
            </a:pPr>
            <a:r>
              <a:rPr lang="de-DE" sz="2400" dirty="0"/>
              <a:t>Das </a:t>
            </a:r>
            <a:r>
              <a:rPr lang="de-DE" sz="2400" dirty="0" err="1"/>
              <a:t>SuperSchulKind</a:t>
            </a:r>
            <a:r>
              <a:rPr lang="de-DE" sz="2400" dirty="0"/>
              <a:t> braucht Superkräfte:</a:t>
            </a:r>
          </a:p>
          <a:p>
            <a:r>
              <a:rPr lang="de-DE" sz="2400" dirty="0"/>
              <a:t>… </a:t>
            </a:r>
            <a:r>
              <a:rPr lang="de-DE" sz="2400" b="1" dirty="0" err="1"/>
              <a:t>Charmingkraft</a:t>
            </a:r>
            <a:r>
              <a:rPr lang="de-DE" sz="2400" b="1" dirty="0"/>
              <a:t>: </a:t>
            </a:r>
            <a:r>
              <a:rPr lang="de-DE" sz="2400" dirty="0"/>
              <a:t>es sagt </a:t>
            </a:r>
            <a:r>
              <a:rPr lang="de-DE" sz="2400" i="1" dirty="0"/>
              <a:t>Bitte</a:t>
            </a:r>
            <a:r>
              <a:rPr lang="de-DE" sz="2400" dirty="0"/>
              <a:t> und </a:t>
            </a:r>
            <a:r>
              <a:rPr lang="de-DE" sz="2400" i="1" dirty="0"/>
              <a:t>Danke</a:t>
            </a:r>
            <a:r>
              <a:rPr lang="de-DE" sz="2400" dirty="0"/>
              <a:t>, </a:t>
            </a:r>
            <a:r>
              <a:rPr lang="de-DE" sz="2400" i="1" dirty="0"/>
              <a:t>Guten Morgen </a:t>
            </a:r>
            <a:r>
              <a:rPr lang="de-DE" sz="2400" dirty="0"/>
              <a:t>und </a:t>
            </a:r>
            <a:r>
              <a:rPr lang="de-DE" sz="2400" i="1" dirty="0"/>
              <a:t>Auf Wiedersehen</a:t>
            </a:r>
            <a:endParaRPr lang="de-DE" sz="2400" dirty="0"/>
          </a:p>
          <a:p>
            <a:r>
              <a:rPr lang="de-DE" sz="2400" dirty="0"/>
              <a:t>… </a:t>
            </a:r>
            <a:r>
              <a:rPr lang="de-DE" sz="2400" b="1" dirty="0"/>
              <a:t>Geduldspower: </a:t>
            </a:r>
            <a:r>
              <a:rPr lang="de-DE" sz="2400" dirty="0"/>
              <a:t>es kann warten, bis es an der Reihe ist, wenn es etwas erzählen will, wenn es Hilfe braucht, wenn es etwas weiß im Unterricht…</a:t>
            </a:r>
          </a:p>
          <a:p>
            <a:r>
              <a:rPr lang="de-DE" sz="2400" dirty="0"/>
              <a:t>… </a:t>
            </a:r>
            <a:r>
              <a:rPr lang="de-DE" sz="2400" b="1" dirty="0"/>
              <a:t>Superohren: </a:t>
            </a:r>
            <a:r>
              <a:rPr lang="de-DE" sz="2400" dirty="0"/>
              <a:t>es kann zuhören und sich merken, was gesagt wurde, es kann sich 2 Aufträge auf einmal merken und sie ausführen</a:t>
            </a:r>
          </a:p>
          <a:p>
            <a:r>
              <a:rPr lang="de-DE" sz="2400" dirty="0"/>
              <a:t>… </a:t>
            </a:r>
            <a:r>
              <a:rPr lang="de-DE" sz="2400" b="1" dirty="0"/>
              <a:t>Yogapower: </a:t>
            </a:r>
            <a:r>
              <a:rPr lang="de-DE" sz="2400" dirty="0"/>
              <a:t>es kann 15 Minuten still sitzen</a:t>
            </a:r>
          </a:p>
          <a:p>
            <a:endParaRPr lang="de-DE" sz="2400" dirty="0"/>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pic>
        <p:nvPicPr>
          <p:cNvPr id="8" name="Grafik 7">
            <a:extLst>
              <a:ext uri="{FF2B5EF4-FFF2-40B4-BE49-F238E27FC236}">
                <a16:creationId xmlns:a16="http://schemas.microsoft.com/office/drawing/2014/main" id="{AA10D76F-43C1-4095-A170-065A1B44D0E7}"/>
              </a:ext>
            </a:extLst>
          </p:cNvPr>
          <p:cNvPicPr>
            <a:picLocks noChangeAspect="1"/>
          </p:cNvPicPr>
          <p:nvPr/>
        </p:nvPicPr>
        <p:blipFill>
          <a:blip r:embed="rId2"/>
          <a:stretch>
            <a:fillRect/>
          </a:stretch>
        </p:blipFill>
        <p:spPr>
          <a:xfrm>
            <a:off x="8558667" y="731776"/>
            <a:ext cx="1152525" cy="1571625"/>
          </a:xfrm>
          <a:prstGeom prst="rect">
            <a:avLst/>
          </a:prstGeom>
        </p:spPr>
      </p:pic>
    </p:spTree>
    <p:extLst>
      <p:ext uri="{BB962C8B-B14F-4D97-AF65-F5344CB8AC3E}">
        <p14:creationId xmlns:p14="http://schemas.microsoft.com/office/powerpoint/2010/main" val="63789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a:xfrm>
            <a:off x="677334" y="467057"/>
            <a:ext cx="8596668" cy="1320800"/>
          </a:xfrm>
        </p:spPr>
        <p:txBody>
          <a:bodyPr>
            <a:normAutofit/>
          </a:bodyPr>
          <a:lstStyle/>
          <a:p>
            <a:r>
              <a:rPr lang="de-DE" dirty="0"/>
              <a:t>Wir suchen das </a:t>
            </a:r>
            <a:r>
              <a:rPr lang="de-DE" dirty="0" err="1"/>
              <a:t>SuperSchulKind</a:t>
            </a:r>
            <a:r>
              <a:rPr lang="de-DE" dirty="0"/>
              <a:t> - SSK</a:t>
            </a:r>
          </a:p>
        </p:txBody>
      </p:sp>
      <p:sp>
        <p:nvSpPr>
          <p:cNvPr id="3" name="Inhaltsplatzhalter 2">
            <a:extLst>
              <a:ext uri="{FF2B5EF4-FFF2-40B4-BE49-F238E27FC236}">
                <a16:creationId xmlns:a16="http://schemas.microsoft.com/office/drawing/2014/main" id="{45A3BAA6-3E6C-4242-96E7-97A5E12043E0}"/>
              </a:ext>
            </a:extLst>
          </p:cNvPr>
          <p:cNvSpPr>
            <a:spLocks noGrp="1"/>
          </p:cNvSpPr>
          <p:nvPr>
            <p:ph idx="1"/>
          </p:nvPr>
        </p:nvSpPr>
        <p:spPr>
          <a:xfrm>
            <a:off x="677333" y="1793409"/>
            <a:ext cx="8596668" cy="4253505"/>
          </a:xfrm>
        </p:spPr>
        <p:txBody>
          <a:bodyPr>
            <a:normAutofit lnSpcReduction="10000"/>
          </a:bodyPr>
          <a:lstStyle/>
          <a:p>
            <a:r>
              <a:rPr lang="de-DE" sz="2400" b="1" dirty="0"/>
              <a:t>On-Time-Performance: </a:t>
            </a:r>
            <a:r>
              <a:rPr lang="de-DE" sz="2400" dirty="0"/>
              <a:t>es soll pünktlich möglichst um 7.45h in der Schule sein</a:t>
            </a:r>
          </a:p>
          <a:p>
            <a:r>
              <a:rPr lang="de-DE" sz="2400" dirty="0"/>
              <a:t>…</a:t>
            </a:r>
            <a:r>
              <a:rPr lang="de-DE" sz="2400" b="1" dirty="0"/>
              <a:t>Mal-Power: </a:t>
            </a:r>
            <a:r>
              <a:rPr lang="de-DE" sz="2400" dirty="0"/>
              <a:t>es soll den Stift richtig halten können und beim Ausmalen die Begrenzungen einhalten können, soll seinen Namen schreiben können</a:t>
            </a:r>
          </a:p>
          <a:p>
            <a:r>
              <a:rPr lang="de-DE" sz="2400" dirty="0"/>
              <a:t>…</a:t>
            </a:r>
            <a:r>
              <a:rPr lang="de-DE" sz="2400" b="1" dirty="0"/>
              <a:t>Super-Player: </a:t>
            </a:r>
            <a:r>
              <a:rPr lang="de-DE" sz="2400" dirty="0"/>
              <a:t>es soll Streit ohne Schläge lösen können, Spielregeln einhalten können, mit einem oder mehreren Kinder zusammen spielen können, ohne immer zu dominieren</a:t>
            </a:r>
          </a:p>
          <a:p>
            <a:r>
              <a:rPr lang="de-DE" sz="2400" dirty="0"/>
              <a:t>…</a:t>
            </a:r>
            <a:r>
              <a:rPr lang="de-DE" sz="2400" b="1" dirty="0" err="1"/>
              <a:t>Speaking</a:t>
            </a:r>
            <a:r>
              <a:rPr lang="de-DE" sz="2400" b="1" dirty="0"/>
              <a:t>-Performance: </a:t>
            </a:r>
            <a:r>
              <a:rPr lang="de-DE" sz="2400" dirty="0"/>
              <a:t>es soll deutlich in ganzen Sätzen sprechen können</a:t>
            </a:r>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pic>
        <p:nvPicPr>
          <p:cNvPr id="8" name="Grafik 7">
            <a:extLst>
              <a:ext uri="{FF2B5EF4-FFF2-40B4-BE49-F238E27FC236}">
                <a16:creationId xmlns:a16="http://schemas.microsoft.com/office/drawing/2014/main" id="{AA10D76F-43C1-4095-A170-065A1B44D0E7}"/>
              </a:ext>
            </a:extLst>
          </p:cNvPr>
          <p:cNvPicPr>
            <a:picLocks noChangeAspect="1"/>
          </p:cNvPicPr>
          <p:nvPr/>
        </p:nvPicPr>
        <p:blipFill>
          <a:blip r:embed="rId2"/>
          <a:stretch>
            <a:fillRect/>
          </a:stretch>
        </p:blipFill>
        <p:spPr>
          <a:xfrm>
            <a:off x="8558667" y="731776"/>
            <a:ext cx="1152525" cy="1571625"/>
          </a:xfrm>
          <a:prstGeom prst="rect">
            <a:avLst/>
          </a:prstGeom>
        </p:spPr>
      </p:pic>
    </p:spTree>
    <p:extLst>
      <p:ext uri="{BB962C8B-B14F-4D97-AF65-F5344CB8AC3E}">
        <p14:creationId xmlns:p14="http://schemas.microsoft.com/office/powerpoint/2010/main" val="3933838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a:xfrm>
            <a:off x="677334" y="467057"/>
            <a:ext cx="8596668" cy="1320800"/>
          </a:xfrm>
        </p:spPr>
        <p:txBody>
          <a:bodyPr>
            <a:normAutofit/>
          </a:bodyPr>
          <a:lstStyle/>
          <a:p>
            <a:r>
              <a:rPr lang="de-DE" dirty="0"/>
              <a:t>Wir suchen das </a:t>
            </a:r>
            <a:r>
              <a:rPr lang="de-DE" dirty="0" err="1"/>
              <a:t>SuperSchulKind</a:t>
            </a:r>
            <a:r>
              <a:rPr lang="de-DE" dirty="0"/>
              <a:t> - SSK</a:t>
            </a:r>
          </a:p>
        </p:txBody>
      </p:sp>
      <p:sp>
        <p:nvSpPr>
          <p:cNvPr id="3" name="Inhaltsplatzhalter 2">
            <a:extLst>
              <a:ext uri="{FF2B5EF4-FFF2-40B4-BE49-F238E27FC236}">
                <a16:creationId xmlns:a16="http://schemas.microsoft.com/office/drawing/2014/main" id="{45A3BAA6-3E6C-4242-96E7-97A5E12043E0}"/>
              </a:ext>
            </a:extLst>
          </p:cNvPr>
          <p:cNvSpPr>
            <a:spLocks noGrp="1"/>
          </p:cNvSpPr>
          <p:nvPr>
            <p:ph idx="1"/>
          </p:nvPr>
        </p:nvSpPr>
        <p:spPr>
          <a:xfrm>
            <a:off x="677333" y="1793409"/>
            <a:ext cx="8596668" cy="4253505"/>
          </a:xfrm>
        </p:spPr>
        <p:txBody>
          <a:bodyPr>
            <a:normAutofit fontScale="92500" lnSpcReduction="20000"/>
          </a:bodyPr>
          <a:lstStyle/>
          <a:p>
            <a:r>
              <a:rPr lang="de-DE" sz="2400" b="1" dirty="0"/>
              <a:t>Kampfkraft des Selbstanziehens: </a:t>
            </a:r>
            <a:r>
              <a:rPr lang="de-DE" sz="2400" dirty="0"/>
              <a:t>es soll sich selbst an- und ausziehen können (besonders den Reißverschluss); Schuhe binden, wenn nötig, sonst Klett; seine Sachen und auch Schuhe selbst in die Garderobe räumen können; seine Sachen erkennen können</a:t>
            </a:r>
          </a:p>
          <a:p>
            <a:r>
              <a:rPr lang="de-DE" sz="2400" dirty="0"/>
              <a:t>… </a:t>
            </a:r>
            <a:r>
              <a:rPr lang="de-DE" sz="2400" b="1" dirty="0"/>
              <a:t>Selbstorganisations-Performance: </a:t>
            </a:r>
            <a:r>
              <a:rPr lang="de-DE" sz="2400" dirty="0"/>
              <a:t>es soll den Inhalte seines Ranzens kennen und wissen, ob alles drin ist; selbst seine Stifte spitzen können</a:t>
            </a:r>
          </a:p>
          <a:p>
            <a:r>
              <a:rPr lang="de-DE" sz="2400" dirty="0"/>
              <a:t>… </a:t>
            </a:r>
            <a:r>
              <a:rPr lang="de-DE" sz="2400" b="1" dirty="0"/>
              <a:t>Sorgsamkeits-Stärke: </a:t>
            </a:r>
            <a:r>
              <a:rPr lang="de-DE" sz="2400" dirty="0"/>
              <a:t>es soll mit seinem, aber auch mit Material der Schule sorgsam umgehen können</a:t>
            </a:r>
          </a:p>
          <a:p>
            <a:r>
              <a:rPr lang="de-DE" sz="2400" dirty="0"/>
              <a:t>… </a:t>
            </a:r>
            <a:r>
              <a:rPr lang="de-DE" sz="2400" b="1" dirty="0" err="1"/>
              <a:t>Losing</a:t>
            </a:r>
            <a:r>
              <a:rPr lang="de-DE" sz="2400" b="1" dirty="0"/>
              <a:t>-Power: </a:t>
            </a:r>
            <a:r>
              <a:rPr lang="de-DE" sz="2400" dirty="0"/>
              <a:t>es muss auch mal verlieren können…</a:t>
            </a:r>
          </a:p>
          <a:p>
            <a:endParaRPr lang="de-DE" sz="2400" dirty="0"/>
          </a:p>
          <a:p>
            <a:pPr marL="0" indent="0">
              <a:buNone/>
            </a:pPr>
            <a:r>
              <a:rPr lang="de-DE" sz="2400" dirty="0"/>
              <a:t>Seien Sie sicher, auch wir Lehrer brauchen Superkräfte!</a:t>
            </a:r>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pic>
        <p:nvPicPr>
          <p:cNvPr id="8" name="Grafik 7">
            <a:extLst>
              <a:ext uri="{FF2B5EF4-FFF2-40B4-BE49-F238E27FC236}">
                <a16:creationId xmlns:a16="http://schemas.microsoft.com/office/drawing/2014/main" id="{AA10D76F-43C1-4095-A170-065A1B44D0E7}"/>
              </a:ext>
            </a:extLst>
          </p:cNvPr>
          <p:cNvPicPr>
            <a:picLocks noChangeAspect="1"/>
          </p:cNvPicPr>
          <p:nvPr/>
        </p:nvPicPr>
        <p:blipFill>
          <a:blip r:embed="rId2"/>
          <a:stretch>
            <a:fillRect/>
          </a:stretch>
        </p:blipFill>
        <p:spPr>
          <a:xfrm>
            <a:off x="8558667" y="731776"/>
            <a:ext cx="1152525" cy="1571625"/>
          </a:xfrm>
          <a:prstGeom prst="rect">
            <a:avLst/>
          </a:prstGeom>
        </p:spPr>
      </p:pic>
    </p:spTree>
    <p:extLst>
      <p:ext uri="{BB962C8B-B14F-4D97-AF65-F5344CB8AC3E}">
        <p14:creationId xmlns:p14="http://schemas.microsoft.com/office/powerpoint/2010/main" val="375991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a:xfrm>
            <a:off x="677334" y="467057"/>
            <a:ext cx="8596668" cy="1320800"/>
          </a:xfrm>
        </p:spPr>
        <p:txBody>
          <a:bodyPr>
            <a:normAutofit/>
          </a:bodyPr>
          <a:lstStyle/>
          <a:p>
            <a:r>
              <a:rPr lang="de-DE" dirty="0"/>
              <a:t>So können Sie Ihr Kind fördern, damit es ein SSK wird</a:t>
            </a:r>
          </a:p>
        </p:txBody>
      </p:sp>
      <p:sp>
        <p:nvSpPr>
          <p:cNvPr id="3" name="Inhaltsplatzhalter 2">
            <a:extLst>
              <a:ext uri="{FF2B5EF4-FFF2-40B4-BE49-F238E27FC236}">
                <a16:creationId xmlns:a16="http://schemas.microsoft.com/office/drawing/2014/main" id="{45A3BAA6-3E6C-4242-96E7-97A5E12043E0}"/>
              </a:ext>
            </a:extLst>
          </p:cNvPr>
          <p:cNvSpPr>
            <a:spLocks noGrp="1"/>
          </p:cNvSpPr>
          <p:nvPr>
            <p:ph idx="1"/>
          </p:nvPr>
        </p:nvSpPr>
        <p:spPr>
          <a:xfrm>
            <a:off x="677333" y="1793409"/>
            <a:ext cx="8596668" cy="4253505"/>
          </a:xfrm>
        </p:spPr>
        <p:txBody>
          <a:bodyPr>
            <a:normAutofit fontScale="70000" lnSpcReduction="20000"/>
          </a:bodyPr>
          <a:lstStyle/>
          <a:p>
            <a:pPr marL="0" indent="0">
              <a:buNone/>
            </a:pPr>
            <a:r>
              <a:rPr lang="de-DE" sz="2400" dirty="0"/>
              <a:t>Üben Sie:</a:t>
            </a:r>
          </a:p>
          <a:p>
            <a:r>
              <a:rPr lang="de-DE" sz="2400" dirty="0"/>
              <a:t>…den Umgang mit der Schere </a:t>
            </a:r>
          </a:p>
          <a:p>
            <a:r>
              <a:rPr lang="de-DE" sz="2400" dirty="0"/>
              <a:t>…ebenso mit dem Spitzer</a:t>
            </a:r>
          </a:p>
          <a:p>
            <a:r>
              <a:rPr lang="de-DE" sz="2400" dirty="0"/>
              <a:t>…Reißverschluss schließen und Schuhe binden, falls nötig</a:t>
            </a:r>
          </a:p>
          <a:p>
            <a:r>
              <a:rPr lang="de-DE" sz="2400" dirty="0"/>
              <a:t>…Gespräche nicht zu stören und zu warten, bis Sie fertig gesprochen haben</a:t>
            </a:r>
          </a:p>
          <a:p>
            <a:r>
              <a:rPr lang="de-DE" sz="2400" dirty="0"/>
              <a:t>…verlieren beim Spielen</a:t>
            </a:r>
          </a:p>
          <a:p>
            <a:r>
              <a:rPr lang="de-DE" sz="2400" dirty="0"/>
              <a:t>…den Umgang mit Lob und Kritik: Lob, da wo es sein soll, aber auch Kritikfähigkeit. </a:t>
            </a:r>
          </a:p>
          <a:p>
            <a:r>
              <a:rPr lang="de-DE" sz="2400" dirty="0"/>
              <a:t>Kaufen Sie zusammen die Materialien für Ihr Kind, damit es weiß, was ihm gehört und wie es aussieht. Kaufen Sie Ranzen und Zubehör erst, wenn sicher ist, dass Ihr Kind zu Schule kommt im September.</a:t>
            </a:r>
          </a:p>
          <a:p>
            <a:r>
              <a:rPr lang="de-DE" sz="2400" dirty="0"/>
              <a:t>Hören Sie auf den Rat der Erzieher im Kindergarten, aber auch auf den Rat des Lehrerkollegiums bei der Schuleinschreibung.</a:t>
            </a:r>
          </a:p>
          <a:p>
            <a:endParaRPr lang="de-DE" sz="2400" dirty="0"/>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pic>
        <p:nvPicPr>
          <p:cNvPr id="8" name="Grafik 7">
            <a:extLst>
              <a:ext uri="{FF2B5EF4-FFF2-40B4-BE49-F238E27FC236}">
                <a16:creationId xmlns:a16="http://schemas.microsoft.com/office/drawing/2014/main" id="{AA10D76F-43C1-4095-A170-065A1B44D0E7}"/>
              </a:ext>
            </a:extLst>
          </p:cNvPr>
          <p:cNvPicPr>
            <a:picLocks noChangeAspect="1"/>
          </p:cNvPicPr>
          <p:nvPr/>
        </p:nvPicPr>
        <p:blipFill>
          <a:blip r:embed="rId2"/>
          <a:stretch>
            <a:fillRect/>
          </a:stretch>
        </p:blipFill>
        <p:spPr>
          <a:xfrm>
            <a:off x="8558667" y="731776"/>
            <a:ext cx="1152525" cy="1571625"/>
          </a:xfrm>
          <a:prstGeom prst="rect">
            <a:avLst/>
          </a:prstGeom>
        </p:spPr>
      </p:pic>
    </p:spTree>
    <p:extLst>
      <p:ext uri="{BB962C8B-B14F-4D97-AF65-F5344CB8AC3E}">
        <p14:creationId xmlns:p14="http://schemas.microsoft.com/office/powerpoint/2010/main" val="135778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a:xfrm>
            <a:off x="677334" y="467057"/>
            <a:ext cx="8596668" cy="1320800"/>
          </a:xfrm>
        </p:spPr>
        <p:txBody>
          <a:bodyPr>
            <a:normAutofit/>
          </a:bodyPr>
          <a:lstStyle/>
          <a:p>
            <a:r>
              <a:rPr lang="de-DE" dirty="0"/>
              <a:t>10 Tipps für einen guten Schulstart</a:t>
            </a:r>
          </a:p>
        </p:txBody>
      </p:sp>
      <p:sp>
        <p:nvSpPr>
          <p:cNvPr id="3" name="Inhaltsplatzhalter 2">
            <a:extLst>
              <a:ext uri="{FF2B5EF4-FFF2-40B4-BE49-F238E27FC236}">
                <a16:creationId xmlns:a16="http://schemas.microsoft.com/office/drawing/2014/main" id="{45A3BAA6-3E6C-4242-96E7-97A5E12043E0}"/>
              </a:ext>
            </a:extLst>
          </p:cNvPr>
          <p:cNvSpPr>
            <a:spLocks noGrp="1"/>
          </p:cNvSpPr>
          <p:nvPr>
            <p:ph idx="1"/>
          </p:nvPr>
        </p:nvSpPr>
        <p:spPr>
          <a:xfrm>
            <a:off x="677333" y="1793409"/>
            <a:ext cx="8596668" cy="4253505"/>
          </a:xfrm>
        </p:spPr>
        <p:txBody>
          <a:bodyPr>
            <a:normAutofit fontScale="77500" lnSpcReduction="20000"/>
          </a:bodyPr>
          <a:lstStyle/>
          <a:p>
            <a:r>
              <a:rPr lang="de-DE" sz="2400" dirty="0"/>
              <a:t>Freuen Sie sich mit Ihrem Kind auf die Schule!</a:t>
            </a:r>
          </a:p>
          <a:p>
            <a:r>
              <a:rPr lang="de-DE" sz="2400" dirty="0"/>
              <a:t>Fördern Sie die Selbstständigkeit Ihres Kindes!</a:t>
            </a:r>
          </a:p>
          <a:p>
            <a:r>
              <a:rPr lang="de-DE" sz="2400" dirty="0"/>
              <a:t>Bereiten Sie Ihr Kind auf den Schulweg vor!</a:t>
            </a:r>
          </a:p>
          <a:p>
            <a:r>
              <a:rPr lang="de-DE" sz="2400" dirty="0"/>
              <a:t>Gewöhnen Sie Ihr Kind an einen festen Tagesablauf!</a:t>
            </a:r>
          </a:p>
          <a:p>
            <a:r>
              <a:rPr lang="de-DE" sz="2400" dirty="0"/>
              <a:t>Gewöhnen Sie Ihr Kind an selbstverständliche Ordnungen!</a:t>
            </a:r>
          </a:p>
          <a:p>
            <a:r>
              <a:rPr lang="de-DE" sz="2400" dirty="0"/>
              <a:t>Schränken Sie den Fernseh- und Spielekonsolenkonsum ein!</a:t>
            </a:r>
          </a:p>
          <a:p>
            <a:r>
              <a:rPr lang="de-DE" sz="2400" dirty="0"/>
              <a:t>Fördern Sie die Lust am Lesen durch Vorlesen!</a:t>
            </a:r>
          </a:p>
          <a:p>
            <a:r>
              <a:rPr lang="de-DE" sz="2400" dirty="0"/>
              <a:t>Elternabend ist Pflichtfach!</a:t>
            </a:r>
          </a:p>
          <a:p>
            <a:r>
              <a:rPr lang="de-DE" sz="2400" dirty="0"/>
              <a:t>Führen Sie viele Gespräche mit Ihrem Kind und gehen Sie auf Fragen ein!</a:t>
            </a:r>
          </a:p>
          <a:p>
            <a:pPr marL="0" indent="0">
              <a:buNone/>
            </a:pPr>
            <a:endParaRPr lang="de-DE" sz="2400" dirty="0" smtClean="0"/>
          </a:p>
          <a:p>
            <a:pPr marL="0" indent="0">
              <a:buNone/>
            </a:pPr>
            <a:r>
              <a:rPr lang="de-DE" sz="2400" dirty="0"/>
              <a:t>	</a:t>
            </a:r>
            <a:r>
              <a:rPr lang="de-DE" sz="2400" dirty="0" smtClean="0"/>
              <a:t>		Machen </a:t>
            </a:r>
            <a:r>
              <a:rPr lang="de-DE" sz="2400" dirty="0"/>
              <a:t>Sie aus dem 1. Schultag ein kleines Fest!</a:t>
            </a:r>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pic>
        <p:nvPicPr>
          <p:cNvPr id="8" name="Grafik 7">
            <a:extLst>
              <a:ext uri="{FF2B5EF4-FFF2-40B4-BE49-F238E27FC236}">
                <a16:creationId xmlns:a16="http://schemas.microsoft.com/office/drawing/2014/main" id="{AA10D76F-43C1-4095-A170-065A1B44D0E7}"/>
              </a:ext>
            </a:extLst>
          </p:cNvPr>
          <p:cNvPicPr>
            <a:picLocks noChangeAspect="1"/>
          </p:cNvPicPr>
          <p:nvPr/>
        </p:nvPicPr>
        <p:blipFill>
          <a:blip r:embed="rId2"/>
          <a:stretch>
            <a:fillRect/>
          </a:stretch>
        </p:blipFill>
        <p:spPr>
          <a:xfrm>
            <a:off x="8558667" y="731776"/>
            <a:ext cx="1152525" cy="1571625"/>
          </a:xfrm>
          <a:prstGeom prst="rect">
            <a:avLst/>
          </a:prstGeom>
        </p:spPr>
      </p:pic>
    </p:spTree>
    <p:extLst>
      <p:ext uri="{BB962C8B-B14F-4D97-AF65-F5344CB8AC3E}">
        <p14:creationId xmlns:p14="http://schemas.microsoft.com/office/powerpoint/2010/main" val="442044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p:txBody>
          <a:bodyPr/>
          <a:lstStyle/>
          <a:p>
            <a:r>
              <a:rPr lang="de-DE" dirty="0"/>
              <a:t>Gliederung</a:t>
            </a:r>
          </a:p>
        </p:txBody>
      </p:sp>
      <p:sp>
        <p:nvSpPr>
          <p:cNvPr id="3" name="Inhaltsplatzhalter 2">
            <a:extLst>
              <a:ext uri="{FF2B5EF4-FFF2-40B4-BE49-F238E27FC236}">
                <a16:creationId xmlns:a16="http://schemas.microsoft.com/office/drawing/2014/main" id="{45A3BAA6-3E6C-4242-96E7-97A5E12043E0}"/>
              </a:ext>
            </a:extLst>
          </p:cNvPr>
          <p:cNvSpPr>
            <a:spLocks noGrp="1"/>
          </p:cNvSpPr>
          <p:nvPr>
            <p:ph idx="1"/>
          </p:nvPr>
        </p:nvSpPr>
        <p:spPr>
          <a:xfrm>
            <a:off x="677334" y="1787857"/>
            <a:ext cx="8596668" cy="4253505"/>
          </a:xfrm>
        </p:spPr>
        <p:txBody>
          <a:bodyPr/>
          <a:lstStyle/>
          <a:p>
            <a:pPr>
              <a:lnSpc>
                <a:spcPct val="80000"/>
              </a:lnSpc>
            </a:pPr>
            <a:r>
              <a:rPr lang="de-DE" altLang="de-DE" sz="2400" dirty="0">
                <a:solidFill>
                  <a:schemeClr val="tx1"/>
                </a:solidFill>
              </a:rPr>
              <a:t>Begrüßung </a:t>
            </a:r>
          </a:p>
          <a:p>
            <a:pPr>
              <a:lnSpc>
                <a:spcPct val="80000"/>
              </a:lnSpc>
            </a:pPr>
            <a:r>
              <a:rPr lang="de-DE" altLang="de-DE" sz="2400" dirty="0">
                <a:solidFill>
                  <a:schemeClr val="tx1"/>
                </a:solidFill>
              </a:rPr>
              <a:t>Elternbeirat und Förderverein stellen sich vor</a:t>
            </a:r>
          </a:p>
          <a:p>
            <a:pPr>
              <a:lnSpc>
                <a:spcPct val="80000"/>
              </a:lnSpc>
            </a:pPr>
            <a:r>
              <a:rPr lang="de-DE" altLang="de-DE" sz="2400" dirty="0">
                <a:solidFill>
                  <a:schemeClr val="tx1"/>
                </a:solidFill>
              </a:rPr>
              <a:t>Die </a:t>
            </a:r>
            <a:r>
              <a:rPr lang="de-DE" altLang="de-DE" sz="2400" dirty="0" err="1">
                <a:solidFill>
                  <a:schemeClr val="tx1"/>
                </a:solidFill>
              </a:rPr>
              <a:t>Klenzeschule</a:t>
            </a:r>
            <a:r>
              <a:rPr lang="de-DE" altLang="de-DE" sz="2400" dirty="0">
                <a:solidFill>
                  <a:schemeClr val="tx1"/>
                </a:solidFill>
              </a:rPr>
              <a:t> stellt sich vor </a:t>
            </a:r>
          </a:p>
          <a:p>
            <a:pPr>
              <a:lnSpc>
                <a:spcPct val="80000"/>
              </a:lnSpc>
            </a:pPr>
            <a:r>
              <a:rPr lang="de-DE" altLang="de-DE" sz="2400" dirty="0">
                <a:solidFill>
                  <a:schemeClr val="tx1"/>
                </a:solidFill>
              </a:rPr>
              <a:t>Was soll ein Schulkind können?</a:t>
            </a:r>
          </a:p>
          <a:p>
            <a:pPr>
              <a:lnSpc>
                <a:spcPct val="80000"/>
              </a:lnSpc>
            </a:pPr>
            <a:r>
              <a:rPr lang="de-DE" altLang="de-DE" sz="2400" b="1" dirty="0">
                <a:solidFill>
                  <a:srgbClr val="C00000"/>
                </a:solidFill>
              </a:rPr>
              <a:t>Das pädagogische Konzept der GS an der </a:t>
            </a:r>
            <a:r>
              <a:rPr lang="de-DE" altLang="de-DE" sz="2400" b="1" dirty="0" err="1">
                <a:solidFill>
                  <a:srgbClr val="C00000"/>
                </a:solidFill>
              </a:rPr>
              <a:t>Klenzestraße</a:t>
            </a:r>
            <a:r>
              <a:rPr lang="de-DE" altLang="de-DE" sz="2400" b="1" dirty="0">
                <a:solidFill>
                  <a:srgbClr val="C00000"/>
                </a:solidFill>
              </a:rPr>
              <a:t> </a:t>
            </a:r>
          </a:p>
          <a:p>
            <a:pPr>
              <a:lnSpc>
                <a:spcPct val="80000"/>
              </a:lnSpc>
            </a:pPr>
            <a:r>
              <a:rPr lang="de-DE" altLang="de-DE" sz="2400" dirty="0">
                <a:solidFill>
                  <a:schemeClr val="tx1"/>
                </a:solidFill>
              </a:rPr>
              <a:t>Materialliste/Tipps zur Ausstattung</a:t>
            </a:r>
            <a:endParaRPr lang="de-DE" altLang="de-DE" sz="2400" dirty="0">
              <a:solidFill>
                <a:schemeClr val="bg1"/>
              </a:solidFill>
            </a:endParaRPr>
          </a:p>
          <a:p>
            <a:pPr>
              <a:lnSpc>
                <a:spcPct val="80000"/>
              </a:lnSpc>
            </a:pPr>
            <a:r>
              <a:rPr lang="de-DE" altLang="de-DE" sz="2400" dirty="0" smtClean="0">
                <a:solidFill>
                  <a:schemeClr val="tx1"/>
                </a:solidFill>
              </a:rPr>
              <a:t>Interessante </a:t>
            </a:r>
            <a:r>
              <a:rPr lang="de-DE" altLang="de-DE" sz="2400" dirty="0">
                <a:solidFill>
                  <a:schemeClr val="tx1"/>
                </a:solidFill>
              </a:rPr>
              <a:t>Termine für Sie</a:t>
            </a:r>
          </a:p>
          <a:p>
            <a:endParaRPr lang="de-DE" sz="2400" dirty="0"/>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87706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p:txBody>
          <a:bodyPr/>
          <a:lstStyle/>
          <a:p>
            <a:r>
              <a:rPr lang="de-DE" dirty="0"/>
              <a:t>Das pädagogische Konzept der </a:t>
            </a:r>
            <a:r>
              <a:rPr lang="de-DE" dirty="0" err="1"/>
              <a:t>Klenzeschule</a:t>
            </a:r>
            <a:endParaRPr lang="de-DE" dirty="0"/>
          </a:p>
        </p:txBody>
      </p:sp>
      <p:sp>
        <p:nvSpPr>
          <p:cNvPr id="3" name="Inhaltsplatzhalter 2">
            <a:extLst>
              <a:ext uri="{FF2B5EF4-FFF2-40B4-BE49-F238E27FC236}">
                <a16:creationId xmlns:a16="http://schemas.microsoft.com/office/drawing/2014/main" id="{45A3BAA6-3E6C-4242-96E7-97A5E12043E0}"/>
              </a:ext>
            </a:extLst>
          </p:cNvPr>
          <p:cNvSpPr>
            <a:spLocks noGrp="1"/>
          </p:cNvSpPr>
          <p:nvPr>
            <p:ph idx="1"/>
          </p:nvPr>
        </p:nvSpPr>
        <p:spPr>
          <a:xfrm>
            <a:off x="677334" y="1997084"/>
            <a:ext cx="8596668" cy="4253505"/>
          </a:xfrm>
        </p:spPr>
        <p:txBody>
          <a:bodyPr/>
          <a:lstStyle/>
          <a:p>
            <a:pPr>
              <a:lnSpc>
                <a:spcPct val="80000"/>
              </a:lnSpc>
              <a:buFont typeface="Abadi Extra Light" panose="020B0204020104020204" pitchFamily="34" charset="0"/>
              <a:buChar char="►"/>
            </a:pPr>
            <a:r>
              <a:rPr lang="de-DE" altLang="de-DE" sz="2400" dirty="0">
                <a:solidFill>
                  <a:schemeClr val="tx1"/>
                </a:solidFill>
              </a:rPr>
              <a:t>eigenverantwortliche Kinder</a:t>
            </a:r>
          </a:p>
          <a:p>
            <a:pPr>
              <a:lnSpc>
                <a:spcPct val="80000"/>
              </a:lnSpc>
              <a:buFont typeface="Abadi Extra Light" panose="020B0204020104020204" pitchFamily="34" charset="0"/>
              <a:buChar char="►"/>
            </a:pPr>
            <a:r>
              <a:rPr lang="de-DE" altLang="de-DE" sz="2400" dirty="0">
                <a:solidFill>
                  <a:schemeClr val="tx1"/>
                </a:solidFill>
              </a:rPr>
              <a:t>eigenverantwortliches Lernen</a:t>
            </a:r>
          </a:p>
          <a:p>
            <a:pPr>
              <a:lnSpc>
                <a:spcPct val="80000"/>
              </a:lnSpc>
              <a:buFont typeface="Abadi Extra Light" panose="020B0204020104020204" pitchFamily="34" charset="0"/>
              <a:buChar char="►"/>
            </a:pPr>
            <a:r>
              <a:rPr lang="de-DE" altLang="de-DE" sz="2400" dirty="0">
                <a:solidFill>
                  <a:schemeClr val="tx1"/>
                </a:solidFill>
              </a:rPr>
              <a:t>individuelle Förderung</a:t>
            </a:r>
          </a:p>
          <a:p>
            <a:pPr>
              <a:lnSpc>
                <a:spcPct val="80000"/>
              </a:lnSpc>
              <a:buFont typeface="Abadi Extra Light" panose="020B0204020104020204" pitchFamily="34" charset="0"/>
              <a:buChar char="►"/>
            </a:pPr>
            <a:r>
              <a:rPr lang="de-DE" altLang="de-DE" sz="2400" dirty="0">
                <a:solidFill>
                  <a:schemeClr val="tx1"/>
                </a:solidFill>
              </a:rPr>
              <a:t>gestaltete Lernräume</a:t>
            </a:r>
          </a:p>
          <a:p>
            <a:pPr>
              <a:lnSpc>
                <a:spcPct val="80000"/>
              </a:lnSpc>
              <a:buFont typeface="Abadi Extra Light" panose="020B0204020104020204" pitchFamily="34" charset="0"/>
              <a:buChar char="►"/>
            </a:pPr>
            <a:r>
              <a:rPr lang="de-DE" altLang="de-DE" sz="2400" dirty="0">
                <a:solidFill>
                  <a:schemeClr val="tx1"/>
                </a:solidFill>
              </a:rPr>
              <a:t>offener Unterricht (Wochenplanarbeit, Freiarbeit, Lerntheke)</a:t>
            </a:r>
          </a:p>
          <a:p>
            <a:pPr>
              <a:lnSpc>
                <a:spcPct val="80000"/>
              </a:lnSpc>
              <a:buFont typeface="Abadi Extra Light" panose="020B0204020104020204" pitchFamily="34" charset="0"/>
              <a:buChar char="►"/>
            </a:pPr>
            <a:r>
              <a:rPr lang="de-DE" altLang="de-DE" sz="2400" dirty="0">
                <a:solidFill>
                  <a:schemeClr val="tx1"/>
                </a:solidFill>
              </a:rPr>
              <a:t>Rhythmisierung des Schultages</a:t>
            </a:r>
          </a:p>
          <a:p>
            <a:pPr>
              <a:lnSpc>
                <a:spcPct val="80000"/>
              </a:lnSpc>
              <a:buFont typeface="Abadi Extra Light" panose="020B0204020104020204" pitchFamily="34" charset="0"/>
              <a:buChar char="►"/>
            </a:pPr>
            <a:r>
              <a:rPr lang="de-DE" altLang="de-DE" sz="2400" dirty="0">
                <a:solidFill>
                  <a:schemeClr val="tx1"/>
                </a:solidFill>
              </a:rPr>
              <a:t>kein Gong (außer zur großen Pause, um 8h und um 13h)</a:t>
            </a:r>
          </a:p>
          <a:p>
            <a:pPr>
              <a:lnSpc>
                <a:spcPct val="80000"/>
              </a:lnSpc>
              <a:buFont typeface="Abadi Extra Light" panose="020B0204020104020204" pitchFamily="34" charset="0"/>
              <a:buChar char="►"/>
            </a:pPr>
            <a:r>
              <a:rPr lang="de-DE" altLang="de-DE" sz="2400" dirty="0">
                <a:solidFill>
                  <a:schemeClr val="tx1"/>
                </a:solidFill>
              </a:rPr>
              <a:t>Konzepte alternativer Notengebung (</a:t>
            </a:r>
            <a:r>
              <a:rPr lang="de-DE" altLang="de-DE" sz="2400" dirty="0" err="1">
                <a:solidFill>
                  <a:schemeClr val="tx1"/>
                </a:solidFill>
              </a:rPr>
              <a:t>Lapbooks</a:t>
            </a:r>
            <a:r>
              <a:rPr lang="de-DE" altLang="de-DE" sz="2400" dirty="0">
                <a:solidFill>
                  <a:schemeClr val="tx1"/>
                </a:solidFill>
              </a:rPr>
              <a:t>, Vorträge, Portfolio)</a:t>
            </a:r>
          </a:p>
          <a:p>
            <a:endParaRPr lang="de-DE" sz="2400" dirty="0"/>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01018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p:txBody>
          <a:bodyPr/>
          <a:lstStyle/>
          <a:p>
            <a:r>
              <a:rPr lang="de-DE" dirty="0"/>
              <a:t>Der 4-Stufen-Plan</a:t>
            </a:r>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pic>
        <p:nvPicPr>
          <p:cNvPr id="9" name="Inhaltsplatzhalter 3">
            <a:extLst>
              <a:ext uri="{FF2B5EF4-FFF2-40B4-BE49-F238E27FC236}">
                <a16:creationId xmlns:a16="http://schemas.microsoft.com/office/drawing/2014/main" id="{B9A690DF-79E3-4D9A-AD6E-0722E7E01FE8}"/>
              </a:ext>
            </a:extLst>
          </p:cNvPr>
          <p:cNvPicPr>
            <a:picLocks noGrp="1" noChangeAspect="1"/>
          </p:cNvPicPr>
          <p:nvPr>
            <p:ph idx="1"/>
          </p:nvPr>
        </p:nvPicPr>
        <p:blipFill>
          <a:blip r:embed="rId2"/>
          <a:stretch>
            <a:fillRect/>
          </a:stretch>
        </p:blipFill>
        <p:spPr>
          <a:xfrm>
            <a:off x="1380331" y="2620169"/>
            <a:ext cx="7191375" cy="2962275"/>
          </a:xfrm>
          <a:prstGeom prst="rect">
            <a:avLst/>
          </a:prstGeom>
        </p:spPr>
      </p:pic>
    </p:spTree>
    <p:extLst>
      <p:ext uri="{BB962C8B-B14F-4D97-AF65-F5344CB8AC3E}">
        <p14:creationId xmlns:p14="http://schemas.microsoft.com/office/powerpoint/2010/main" val="2082620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p:txBody>
          <a:bodyPr/>
          <a:lstStyle/>
          <a:p>
            <a:r>
              <a:rPr lang="de-DE" dirty="0"/>
              <a:t>Gliederung</a:t>
            </a:r>
          </a:p>
        </p:txBody>
      </p:sp>
      <p:sp>
        <p:nvSpPr>
          <p:cNvPr id="3" name="Inhaltsplatzhalter 2">
            <a:extLst>
              <a:ext uri="{FF2B5EF4-FFF2-40B4-BE49-F238E27FC236}">
                <a16:creationId xmlns:a16="http://schemas.microsoft.com/office/drawing/2014/main" id="{45A3BAA6-3E6C-4242-96E7-97A5E12043E0}"/>
              </a:ext>
            </a:extLst>
          </p:cNvPr>
          <p:cNvSpPr>
            <a:spLocks noGrp="1"/>
          </p:cNvSpPr>
          <p:nvPr>
            <p:ph idx="1"/>
          </p:nvPr>
        </p:nvSpPr>
        <p:spPr>
          <a:xfrm>
            <a:off x="677334" y="1787857"/>
            <a:ext cx="8596668" cy="4253505"/>
          </a:xfrm>
        </p:spPr>
        <p:txBody>
          <a:bodyPr/>
          <a:lstStyle/>
          <a:p>
            <a:pPr>
              <a:lnSpc>
                <a:spcPct val="80000"/>
              </a:lnSpc>
            </a:pPr>
            <a:r>
              <a:rPr lang="de-DE" altLang="de-DE" sz="2400" dirty="0">
                <a:solidFill>
                  <a:schemeClr val="tx1"/>
                </a:solidFill>
              </a:rPr>
              <a:t>Begrüßung </a:t>
            </a:r>
          </a:p>
          <a:p>
            <a:pPr>
              <a:lnSpc>
                <a:spcPct val="80000"/>
              </a:lnSpc>
            </a:pPr>
            <a:r>
              <a:rPr lang="de-DE" altLang="de-DE" sz="2400" dirty="0">
                <a:solidFill>
                  <a:schemeClr val="tx1"/>
                </a:solidFill>
              </a:rPr>
              <a:t>Elternbeirat und Förderverein stellen sich vor</a:t>
            </a:r>
          </a:p>
          <a:p>
            <a:pPr>
              <a:lnSpc>
                <a:spcPct val="80000"/>
              </a:lnSpc>
            </a:pPr>
            <a:r>
              <a:rPr lang="de-DE" altLang="de-DE" sz="2400" dirty="0">
                <a:solidFill>
                  <a:schemeClr val="tx1"/>
                </a:solidFill>
              </a:rPr>
              <a:t>Die </a:t>
            </a:r>
            <a:r>
              <a:rPr lang="de-DE" altLang="de-DE" sz="2400" dirty="0" err="1">
                <a:solidFill>
                  <a:schemeClr val="tx1"/>
                </a:solidFill>
              </a:rPr>
              <a:t>Klenzeschule</a:t>
            </a:r>
            <a:r>
              <a:rPr lang="de-DE" altLang="de-DE" sz="2400" dirty="0">
                <a:solidFill>
                  <a:schemeClr val="tx1"/>
                </a:solidFill>
              </a:rPr>
              <a:t> stellt sich vor </a:t>
            </a:r>
          </a:p>
          <a:p>
            <a:pPr>
              <a:lnSpc>
                <a:spcPct val="80000"/>
              </a:lnSpc>
            </a:pPr>
            <a:r>
              <a:rPr lang="de-DE" altLang="de-DE" sz="2400" dirty="0">
                <a:solidFill>
                  <a:schemeClr val="tx1"/>
                </a:solidFill>
              </a:rPr>
              <a:t>Was soll ein Schulkind können?</a:t>
            </a:r>
          </a:p>
          <a:p>
            <a:pPr>
              <a:lnSpc>
                <a:spcPct val="80000"/>
              </a:lnSpc>
            </a:pPr>
            <a:r>
              <a:rPr lang="de-DE" altLang="de-DE" sz="2400" dirty="0">
                <a:solidFill>
                  <a:schemeClr val="tx1"/>
                </a:solidFill>
              </a:rPr>
              <a:t>Das pädagogische Konzept der GS an der </a:t>
            </a:r>
            <a:r>
              <a:rPr lang="de-DE" altLang="de-DE" sz="2400" dirty="0" err="1">
                <a:solidFill>
                  <a:schemeClr val="tx1"/>
                </a:solidFill>
              </a:rPr>
              <a:t>Klenzestraße</a:t>
            </a:r>
            <a:r>
              <a:rPr lang="de-DE" altLang="de-DE" sz="2400" dirty="0">
                <a:solidFill>
                  <a:schemeClr val="tx1"/>
                </a:solidFill>
              </a:rPr>
              <a:t> </a:t>
            </a:r>
          </a:p>
          <a:p>
            <a:pPr>
              <a:lnSpc>
                <a:spcPct val="80000"/>
              </a:lnSpc>
            </a:pPr>
            <a:r>
              <a:rPr lang="de-DE" altLang="de-DE" sz="2400" b="1" dirty="0">
                <a:solidFill>
                  <a:srgbClr val="C00000"/>
                </a:solidFill>
              </a:rPr>
              <a:t>Materialliste/Tipps zur Ausstattung</a:t>
            </a:r>
          </a:p>
          <a:p>
            <a:pPr>
              <a:lnSpc>
                <a:spcPct val="80000"/>
              </a:lnSpc>
            </a:pPr>
            <a:r>
              <a:rPr lang="de-DE" altLang="de-DE" sz="2400" dirty="0" smtClean="0">
                <a:solidFill>
                  <a:schemeClr val="tx1"/>
                </a:solidFill>
              </a:rPr>
              <a:t>Interessante </a:t>
            </a:r>
            <a:r>
              <a:rPr lang="de-DE" altLang="de-DE" sz="2400" dirty="0">
                <a:solidFill>
                  <a:schemeClr val="tx1"/>
                </a:solidFill>
              </a:rPr>
              <a:t>Termine für Sie</a:t>
            </a:r>
          </a:p>
          <a:p>
            <a:endParaRPr lang="de-DE" sz="2400" dirty="0"/>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42621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p:txBody>
          <a:bodyPr/>
          <a:lstStyle/>
          <a:p>
            <a:r>
              <a:rPr lang="de-DE" dirty="0"/>
              <a:t>Gliederung</a:t>
            </a:r>
          </a:p>
        </p:txBody>
      </p:sp>
      <p:sp>
        <p:nvSpPr>
          <p:cNvPr id="3" name="Inhaltsplatzhalter 2">
            <a:extLst>
              <a:ext uri="{FF2B5EF4-FFF2-40B4-BE49-F238E27FC236}">
                <a16:creationId xmlns:a16="http://schemas.microsoft.com/office/drawing/2014/main" id="{45A3BAA6-3E6C-4242-96E7-97A5E12043E0}"/>
              </a:ext>
            </a:extLst>
          </p:cNvPr>
          <p:cNvSpPr>
            <a:spLocks noGrp="1"/>
          </p:cNvSpPr>
          <p:nvPr>
            <p:ph idx="1"/>
          </p:nvPr>
        </p:nvSpPr>
        <p:spPr>
          <a:xfrm>
            <a:off x="677334" y="1787857"/>
            <a:ext cx="8596668" cy="4253505"/>
          </a:xfrm>
        </p:spPr>
        <p:txBody>
          <a:bodyPr/>
          <a:lstStyle/>
          <a:p>
            <a:pPr>
              <a:lnSpc>
                <a:spcPct val="80000"/>
              </a:lnSpc>
            </a:pPr>
            <a:r>
              <a:rPr lang="de-DE" altLang="de-DE" sz="2400" b="1" dirty="0">
                <a:solidFill>
                  <a:srgbClr val="C00000"/>
                </a:solidFill>
              </a:rPr>
              <a:t>Begrüßung</a:t>
            </a:r>
            <a:r>
              <a:rPr lang="de-DE" altLang="de-DE" sz="2400" dirty="0">
                <a:solidFill>
                  <a:srgbClr val="C00000"/>
                </a:solidFill>
              </a:rPr>
              <a:t> </a:t>
            </a:r>
          </a:p>
          <a:p>
            <a:pPr>
              <a:lnSpc>
                <a:spcPct val="80000"/>
              </a:lnSpc>
            </a:pPr>
            <a:r>
              <a:rPr lang="de-DE" altLang="de-DE" sz="2400" dirty="0">
                <a:solidFill>
                  <a:schemeClr val="tx1"/>
                </a:solidFill>
              </a:rPr>
              <a:t>Elternbeirat und Förderverein </a:t>
            </a:r>
            <a:r>
              <a:rPr lang="de-DE" altLang="de-DE" sz="2400" dirty="0" smtClean="0">
                <a:solidFill>
                  <a:schemeClr val="tx1"/>
                </a:solidFill>
              </a:rPr>
              <a:t>kurz </a:t>
            </a:r>
            <a:r>
              <a:rPr lang="de-DE" altLang="de-DE" sz="2400" dirty="0">
                <a:solidFill>
                  <a:schemeClr val="tx1"/>
                </a:solidFill>
              </a:rPr>
              <a:t>vorgestellt</a:t>
            </a:r>
          </a:p>
          <a:p>
            <a:pPr>
              <a:lnSpc>
                <a:spcPct val="80000"/>
              </a:lnSpc>
            </a:pPr>
            <a:r>
              <a:rPr lang="de-DE" altLang="de-DE" sz="2400" dirty="0" smtClean="0">
                <a:solidFill>
                  <a:schemeClr val="tx1"/>
                </a:solidFill>
              </a:rPr>
              <a:t>Die </a:t>
            </a:r>
            <a:r>
              <a:rPr lang="de-DE" altLang="de-DE" sz="2400" dirty="0" err="1">
                <a:solidFill>
                  <a:schemeClr val="tx1"/>
                </a:solidFill>
              </a:rPr>
              <a:t>Klenzeschule</a:t>
            </a:r>
            <a:r>
              <a:rPr lang="de-DE" altLang="de-DE" sz="2400" dirty="0">
                <a:solidFill>
                  <a:schemeClr val="tx1"/>
                </a:solidFill>
              </a:rPr>
              <a:t> stellt sich vor </a:t>
            </a:r>
          </a:p>
          <a:p>
            <a:pPr>
              <a:lnSpc>
                <a:spcPct val="80000"/>
              </a:lnSpc>
            </a:pPr>
            <a:r>
              <a:rPr lang="de-DE" altLang="de-DE" sz="2400" dirty="0">
                <a:solidFill>
                  <a:schemeClr val="tx1"/>
                </a:solidFill>
              </a:rPr>
              <a:t>Was soll ein Schulkind können?</a:t>
            </a:r>
          </a:p>
          <a:p>
            <a:pPr>
              <a:lnSpc>
                <a:spcPct val="80000"/>
              </a:lnSpc>
            </a:pPr>
            <a:r>
              <a:rPr lang="de-DE" altLang="de-DE" sz="2400" dirty="0">
                <a:solidFill>
                  <a:schemeClr val="tx1"/>
                </a:solidFill>
              </a:rPr>
              <a:t>Das pädagogische Konzept der GS an der </a:t>
            </a:r>
            <a:r>
              <a:rPr lang="de-DE" altLang="de-DE" sz="2400" dirty="0" err="1">
                <a:solidFill>
                  <a:schemeClr val="tx1"/>
                </a:solidFill>
              </a:rPr>
              <a:t>Klenzestraße</a:t>
            </a:r>
            <a:r>
              <a:rPr lang="de-DE" altLang="de-DE" sz="2400" dirty="0">
                <a:solidFill>
                  <a:schemeClr val="tx1"/>
                </a:solidFill>
              </a:rPr>
              <a:t> </a:t>
            </a:r>
          </a:p>
          <a:p>
            <a:pPr>
              <a:lnSpc>
                <a:spcPct val="80000"/>
              </a:lnSpc>
            </a:pPr>
            <a:r>
              <a:rPr lang="de-DE" altLang="de-DE" sz="2400" dirty="0">
                <a:solidFill>
                  <a:schemeClr val="tx1"/>
                </a:solidFill>
              </a:rPr>
              <a:t>Materialliste/Tipps zur Ausstattung</a:t>
            </a:r>
            <a:endParaRPr lang="de-DE" altLang="de-DE" sz="2400" dirty="0">
              <a:solidFill>
                <a:schemeClr val="bg1"/>
              </a:solidFill>
            </a:endParaRPr>
          </a:p>
          <a:p>
            <a:pPr>
              <a:lnSpc>
                <a:spcPct val="80000"/>
              </a:lnSpc>
            </a:pPr>
            <a:r>
              <a:rPr lang="de-DE" altLang="de-DE" sz="2400" dirty="0" smtClean="0">
                <a:solidFill>
                  <a:schemeClr val="tx1"/>
                </a:solidFill>
              </a:rPr>
              <a:t>Interessante </a:t>
            </a:r>
            <a:r>
              <a:rPr lang="de-DE" altLang="de-DE" sz="2400" dirty="0">
                <a:solidFill>
                  <a:schemeClr val="tx1"/>
                </a:solidFill>
              </a:rPr>
              <a:t>Termine für Sie</a:t>
            </a:r>
          </a:p>
          <a:p>
            <a:endParaRPr lang="de-DE" sz="2400" dirty="0"/>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2788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p:txBody>
          <a:bodyPr/>
          <a:lstStyle/>
          <a:p>
            <a:r>
              <a:rPr lang="de-DE" dirty="0"/>
              <a:t>Materialliste – Tipps zur Ausstattung</a:t>
            </a:r>
          </a:p>
        </p:txBody>
      </p:sp>
      <p:sp>
        <p:nvSpPr>
          <p:cNvPr id="3" name="Inhaltsplatzhalter 2">
            <a:extLst>
              <a:ext uri="{FF2B5EF4-FFF2-40B4-BE49-F238E27FC236}">
                <a16:creationId xmlns:a16="http://schemas.microsoft.com/office/drawing/2014/main" id="{45A3BAA6-3E6C-4242-96E7-97A5E12043E0}"/>
              </a:ext>
            </a:extLst>
          </p:cNvPr>
          <p:cNvSpPr>
            <a:spLocks noGrp="1"/>
          </p:cNvSpPr>
          <p:nvPr>
            <p:ph idx="1"/>
          </p:nvPr>
        </p:nvSpPr>
        <p:spPr>
          <a:xfrm>
            <a:off x="677334" y="1997084"/>
            <a:ext cx="8596668" cy="4253505"/>
          </a:xfrm>
        </p:spPr>
        <p:txBody>
          <a:bodyPr>
            <a:normAutofit lnSpcReduction="10000"/>
          </a:bodyPr>
          <a:lstStyle/>
          <a:p>
            <a:r>
              <a:rPr lang="de-DE" sz="2400" dirty="0"/>
              <a:t>Alle Details ersehen Sie in der Materialliste</a:t>
            </a:r>
          </a:p>
          <a:p>
            <a:r>
              <a:rPr lang="de-DE" sz="2400" dirty="0"/>
              <a:t>Achten Sie insgesamt auf qualitativ gute Materialien, Sie haben länger etwas davon. Dies gilt besonders für:</a:t>
            </a:r>
          </a:p>
          <a:p>
            <a:r>
              <a:rPr lang="de-DE" sz="2400" dirty="0"/>
              <a:t>Wachsmalkreiden, Buntstifte, Bleistifte, Radiergummis, Malkasten, Pinsel</a:t>
            </a:r>
          </a:p>
          <a:p>
            <a:r>
              <a:rPr lang="de-DE" sz="2400" dirty="0"/>
              <a:t>Achten Sie beim </a:t>
            </a:r>
            <a:r>
              <a:rPr lang="de-DE" sz="2400" dirty="0" err="1"/>
              <a:t>Heftekauf</a:t>
            </a:r>
            <a:r>
              <a:rPr lang="de-DE" sz="2400" dirty="0"/>
              <a:t> auf die Materialliste, alle Lineaturen sind angegeben. Die Schreibhefte </a:t>
            </a:r>
            <a:r>
              <a:rPr lang="de-DE" sz="2400" b="1" u="sng" dirty="0"/>
              <a:t>müssen</a:t>
            </a:r>
            <a:r>
              <a:rPr lang="de-DE" sz="2400" dirty="0"/>
              <a:t> farbig hinterlegt sein. Es erleichtert den Kindern die Orientierung in den Zeilen.</a:t>
            </a:r>
          </a:p>
          <a:p>
            <a:r>
              <a:rPr lang="de-DE" sz="2400" dirty="0"/>
              <a:t>Vertrauen Sie unseren Angaben!</a:t>
            </a:r>
          </a:p>
          <a:p>
            <a:endParaRPr lang="de-DE" sz="2400" dirty="0"/>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53826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p:txBody>
          <a:bodyPr/>
          <a:lstStyle/>
          <a:p>
            <a:r>
              <a:rPr lang="de-DE" dirty="0"/>
              <a:t>Materialliste – Tipps zur Ausstattung</a:t>
            </a:r>
          </a:p>
        </p:txBody>
      </p:sp>
      <p:sp>
        <p:nvSpPr>
          <p:cNvPr id="3" name="Inhaltsplatzhalter 2">
            <a:extLst>
              <a:ext uri="{FF2B5EF4-FFF2-40B4-BE49-F238E27FC236}">
                <a16:creationId xmlns:a16="http://schemas.microsoft.com/office/drawing/2014/main" id="{45A3BAA6-3E6C-4242-96E7-97A5E12043E0}"/>
              </a:ext>
            </a:extLst>
          </p:cNvPr>
          <p:cNvSpPr>
            <a:spLocks noGrp="1"/>
          </p:cNvSpPr>
          <p:nvPr>
            <p:ph idx="1"/>
          </p:nvPr>
        </p:nvSpPr>
        <p:spPr>
          <a:xfrm>
            <a:off x="677334" y="1997084"/>
            <a:ext cx="8596668" cy="4253505"/>
          </a:xfrm>
        </p:spPr>
        <p:txBody>
          <a:bodyPr>
            <a:normAutofit/>
          </a:bodyPr>
          <a:lstStyle/>
          <a:p>
            <a:r>
              <a:rPr lang="de-DE" sz="2400" dirty="0"/>
              <a:t>Versehen Sie alle Materialien oder Sportsachen mit dem Namen Ihres Kindes. So können wir verlorene Sachen leichter zuordnen.</a:t>
            </a:r>
          </a:p>
          <a:p>
            <a:r>
              <a:rPr lang="de-DE" sz="2400" dirty="0"/>
              <a:t>Hausschuhe sollten fest am Fuß sitzen (keine </a:t>
            </a:r>
            <a:r>
              <a:rPr lang="de-DE" sz="2400" dirty="0" err="1"/>
              <a:t>Stoppersocken</a:t>
            </a:r>
            <a:r>
              <a:rPr lang="de-DE" sz="2400" dirty="0"/>
              <a:t>, möglichst keine </a:t>
            </a:r>
            <a:r>
              <a:rPr lang="de-DE" sz="2400" dirty="0" err="1"/>
              <a:t>Crocs</a:t>
            </a:r>
            <a:r>
              <a:rPr lang="de-DE" sz="2400" dirty="0"/>
              <a:t> o.ä.)</a:t>
            </a:r>
          </a:p>
          <a:p>
            <a:endParaRPr lang="de-DE" sz="2400" dirty="0"/>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53538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p:txBody>
          <a:bodyPr/>
          <a:lstStyle/>
          <a:p>
            <a:r>
              <a:rPr lang="de-DE" dirty="0"/>
              <a:t>Gliederung</a:t>
            </a:r>
          </a:p>
        </p:txBody>
      </p:sp>
      <p:sp>
        <p:nvSpPr>
          <p:cNvPr id="3" name="Inhaltsplatzhalter 2">
            <a:extLst>
              <a:ext uri="{FF2B5EF4-FFF2-40B4-BE49-F238E27FC236}">
                <a16:creationId xmlns:a16="http://schemas.microsoft.com/office/drawing/2014/main" id="{45A3BAA6-3E6C-4242-96E7-97A5E12043E0}"/>
              </a:ext>
            </a:extLst>
          </p:cNvPr>
          <p:cNvSpPr>
            <a:spLocks noGrp="1"/>
          </p:cNvSpPr>
          <p:nvPr>
            <p:ph idx="1"/>
          </p:nvPr>
        </p:nvSpPr>
        <p:spPr>
          <a:xfrm>
            <a:off x="677334" y="1787857"/>
            <a:ext cx="8596668" cy="4253505"/>
          </a:xfrm>
        </p:spPr>
        <p:txBody>
          <a:bodyPr/>
          <a:lstStyle/>
          <a:p>
            <a:pPr>
              <a:lnSpc>
                <a:spcPct val="80000"/>
              </a:lnSpc>
            </a:pPr>
            <a:r>
              <a:rPr lang="de-DE" altLang="de-DE" sz="2400" dirty="0">
                <a:solidFill>
                  <a:schemeClr val="tx1"/>
                </a:solidFill>
              </a:rPr>
              <a:t>Begrüßung </a:t>
            </a:r>
          </a:p>
          <a:p>
            <a:pPr>
              <a:lnSpc>
                <a:spcPct val="80000"/>
              </a:lnSpc>
            </a:pPr>
            <a:r>
              <a:rPr lang="de-DE" altLang="de-DE" sz="2400" dirty="0">
                <a:solidFill>
                  <a:schemeClr val="tx1"/>
                </a:solidFill>
              </a:rPr>
              <a:t>Elternbeirat und Förderverein stellen sich vor</a:t>
            </a:r>
          </a:p>
          <a:p>
            <a:pPr>
              <a:lnSpc>
                <a:spcPct val="80000"/>
              </a:lnSpc>
            </a:pPr>
            <a:r>
              <a:rPr lang="de-DE" altLang="de-DE" sz="2400" dirty="0">
                <a:solidFill>
                  <a:schemeClr val="tx1"/>
                </a:solidFill>
              </a:rPr>
              <a:t>Die </a:t>
            </a:r>
            <a:r>
              <a:rPr lang="de-DE" altLang="de-DE" sz="2400" dirty="0" err="1">
                <a:solidFill>
                  <a:schemeClr val="tx1"/>
                </a:solidFill>
              </a:rPr>
              <a:t>Klenzeschule</a:t>
            </a:r>
            <a:r>
              <a:rPr lang="de-DE" altLang="de-DE" sz="2400" dirty="0">
                <a:solidFill>
                  <a:schemeClr val="tx1"/>
                </a:solidFill>
              </a:rPr>
              <a:t> stellt sich vor </a:t>
            </a:r>
          </a:p>
          <a:p>
            <a:pPr>
              <a:lnSpc>
                <a:spcPct val="80000"/>
              </a:lnSpc>
            </a:pPr>
            <a:r>
              <a:rPr lang="de-DE" altLang="de-DE" sz="2400" dirty="0">
                <a:solidFill>
                  <a:schemeClr val="tx1"/>
                </a:solidFill>
              </a:rPr>
              <a:t>Was soll ein Schulkind können?</a:t>
            </a:r>
          </a:p>
          <a:p>
            <a:pPr>
              <a:lnSpc>
                <a:spcPct val="80000"/>
              </a:lnSpc>
            </a:pPr>
            <a:r>
              <a:rPr lang="de-DE" altLang="de-DE" sz="2400" dirty="0">
                <a:solidFill>
                  <a:schemeClr val="tx1"/>
                </a:solidFill>
              </a:rPr>
              <a:t>Das pädagogische Konzept der GS an der </a:t>
            </a:r>
            <a:r>
              <a:rPr lang="de-DE" altLang="de-DE" sz="2400" dirty="0" err="1">
                <a:solidFill>
                  <a:schemeClr val="tx1"/>
                </a:solidFill>
              </a:rPr>
              <a:t>Klenzestraße</a:t>
            </a:r>
            <a:r>
              <a:rPr lang="de-DE" altLang="de-DE" sz="2400" dirty="0">
                <a:solidFill>
                  <a:schemeClr val="tx1"/>
                </a:solidFill>
              </a:rPr>
              <a:t> </a:t>
            </a:r>
          </a:p>
          <a:p>
            <a:pPr>
              <a:lnSpc>
                <a:spcPct val="80000"/>
              </a:lnSpc>
            </a:pPr>
            <a:r>
              <a:rPr lang="de-DE" altLang="de-DE" sz="2400" dirty="0">
                <a:solidFill>
                  <a:schemeClr val="tx1"/>
                </a:solidFill>
              </a:rPr>
              <a:t>Materialliste/Tipps zur Ausstattung</a:t>
            </a:r>
          </a:p>
          <a:p>
            <a:pPr>
              <a:lnSpc>
                <a:spcPct val="80000"/>
              </a:lnSpc>
            </a:pPr>
            <a:r>
              <a:rPr lang="de-DE" altLang="de-DE" sz="2400" b="1" dirty="0" smtClean="0">
                <a:solidFill>
                  <a:srgbClr val="C00000"/>
                </a:solidFill>
              </a:rPr>
              <a:t>Interessante </a:t>
            </a:r>
            <a:r>
              <a:rPr lang="de-DE" altLang="de-DE" sz="2400" b="1" dirty="0">
                <a:solidFill>
                  <a:srgbClr val="C00000"/>
                </a:solidFill>
              </a:rPr>
              <a:t>Termine für Sie</a:t>
            </a:r>
          </a:p>
          <a:p>
            <a:endParaRPr lang="de-DE" sz="2400" dirty="0"/>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38584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p:txBody>
          <a:bodyPr/>
          <a:lstStyle/>
          <a:p>
            <a:r>
              <a:rPr lang="de-DE" dirty="0"/>
              <a:t>Interessante Termine für Sie</a:t>
            </a:r>
          </a:p>
        </p:txBody>
      </p:sp>
      <p:sp>
        <p:nvSpPr>
          <p:cNvPr id="3" name="Inhaltsplatzhalter 2">
            <a:extLst>
              <a:ext uri="{FF2B5EF4-FFF2-40B4-BE49-F238E27FC236}">
                <a16:creationId xmlns:a16="http://schemas.microsoft.com/office/drawing/2014/main" id="{45A3BAA6-3E6C-4242-96E7-97A5E12043E0}"/>
              </a:ext>
            </a:extLst>
          </p:cNvPr>
          <p:cNvSpPr>
            <a:spLocks noGrp="1"/>
          </p:cNvSpPr>
          <p:nvPr>
            <p:ph idx="1"/>
          </p:nvPr>
        </p:nvSpPr>
        <p:spPr>
          <a:xfrm>
            <a:off x="677334" y="1787857"/>
            <a:ext cx="8596668" cy="4253505"/>
          </a:xfrm>
        </p:spPr>
        <p:txBody>
          <a:bodyPr>
            <a:normAutofit fontScale="92500"/>
          </a:bodyPr>
          <a:lstStyle/>
          <a:p>
            <a:pPr>
              <a:spcAft>
                <a:spcPts val="600"/>
              </a:spcAft>
              <a:buClr>
                <a:schemeClr val="accent1"/>
              </a:buClr>
              <a:buFont typeface="Arial Narrow" panose="020B0606020202030204" pitchFamily="34" charset="0"/>
              <a:buChar char="►"/>
              <a:defRPr/>
            </a:pPr>
            <a:r>
              <a:rPr lang="de-DE" sz="2400" dirty="0"/>
              <a:t>5.5.2023: Frühlings-Flohmarkt auf dem Schulhof</a:t>
            </a:r>
          </a:p>
          <a:p>
            <a:pPr>
              <a:spcAft>
                <a:spcPts val="600"/>
              </a:spcAft>
              <a:buClr>
                <a:schemeClr val="accent1"/>
              </a:buClr>
              <a:buFont typeface="Arial Narrow" panose="020B0606020202030204" pitchFamily="34" charset="0"/>
              <a:buChar char="►"/>
              <a:defRPr/>
            </a:pPr>
            <a:r>
              <a:rPr lang="de-DE" sz="2400" dirty="0"/>
              <a:t>10.5.2023: 8.30-11.30 Uhr, Run </a:t>
            </a:r>
            <a:r>
              <a:rPr lang="de-DE" sz="2400" dirty="0" err="1"/>
              <a:t>for</a:t>
            </a:r>
            <a:r>
              <a:rPr lang="de-DE" sz="2400" dirty="0"/>
              <a:t> Help für „</a:t>
            </a:r>
            <a:r>
              <a:rPr lang="de-DE" sz="2400" dirty="0">
                <a:solidFill>
                  <a:srgbClr val="C00000"/>
                </a:solidFill>
              </a:rPr>
              <a:t>Zeltschule e.V.“</a:t>
            </a:r>
          </a:p>
          <a:p>
            <a:pPr>
              <a:spcAft>
                <a:spcPts val="600"/>
              </a:spcAft>
              <a:buClr>
                <a:schemeClr val="accent1"/>
              </a:buClr>
              <a:buFont typeface="Arial Narrow" panose="020B0606020202030204" pitchFamily="34" charset="0"/>
              <a:buChar char="►"/>
              <a:defRPr/>
            </a:pPr>
            <a:r>
              <a:rPr lang="de-DE" sz="2400" dirty="0"/>
              <a:t>14.7.2023: Sommerfest der Schule</a:t>
            </a:r>
          </a:p>
          <a:p>
            <a:pPr>
              <a:spcAft>
                <a:spcPts val="600"/>
              </a:spcAft>
              <a:buClr>
                <a:schemeClr val="accent1"/>
              </a:buClr>
              <a:buFont typeface="Arial Narrow" panose="020B0606020202030204" pitchFamily="34" charset="0"/>
              <a:buChar char="►"/>
              <a:defRPr/>
            </a:pPr>
            <a:r>
              <a:rPr lang="de-DE" sz="2400" dirty="0"/>
              <a:t>27.7.20203: 8.15 Uhr, Abschluss-Gottesdienst in Sankt Maximilian</a:t>
            </a:r>
          </a:p>
          <a:p>
            <a:pPr marL="0" indent="0" algn="ctr">
              <a:spcAft>
                <a:spcPts val="600"/>
              </a:spcAft>
              <a:buClr>
                <a:schemeClr val="accent1"/>
              </a:buClr>
              <a:defRPr/>
            </a:pPr>
            <a:r>
              <a:rPr lang="de-DE" sz="2400" b="1" dirty="0"/>
              <a:t>Einige Termine für September 2023/24 stehen bereits auf unserer Website</a:t>
            </a:r>
          </a:p>
          <a:p>
            <a:pPr marL="0" indent="0" algn="ctr">
              <a:spcAft>
                <a:spcPts val="600"/>
              </a:spcAft>
              <a:buClr>
                <a:schemeClr val="accent1"/>
              </a:buClr>
              <a:defRPr/>
            </a:pPr>
            <a:r>
              <a:rPr lang="de-DE" sz="4000" dirty="0">
                <a:solidFill>
                  <a:srgbClr val="C00000"/>
                </a:solidFill>
                <a:hlinkClick r:id="rId2"/>
              </a:rPr>
              <a:t>www.klenzeschule.de</a:t>
            </a:r>
            <a:endParaRPr lang="de-DE" sz="4000" dirty="0">
              <a:solidFill>
                <a:srgbClr val="C00000"/>
              </a:solidFill>
            </a:endParaRPr>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44773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p:txBody>
          <a:bodyPr/>
          <a:lstStyle/>
          <a:p>
            <a:r>
              <a:rPr lang="de-DE" dirty="0"/>
              <a:t>Fragen</a:t>
            </a:r>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pic>
        <p:nvPicPr>
          <p:cNvPr id="9" name="Inhaltsplatzhalter 8">
            <a:extLst>
              <a:ext uri="{FF2B5EF4-FFF2-40B4-BE49-F238E27FC236}">
                <a16:creationId xmlns:a16="http://schemas.microsoft.com/office/drawing/2014/main" id="{E9C2122B-1B4C-4E12-BA46-A4D1B89A536E}"/>
              </a:ext>
            </a:extLst>
          </p:cNvPr>
          <p:cNvPicPr>
            <a:picLocks noGrp="1" noChangeAspect="1"/>
          </p:cNvPicPr>
          <p:nvPr>
            <p:ph idx="1"/>
          </p:nvPr>
        </p:nvPicPr>
        <p:blipFill>
          <a:blip r:embed="rId2"/>
          <a:stretch>
            <a:fillRect/>
          </a:stretch>
        </p:blipFill>
        <p:spPr>
          <a:xfrm>
            <a:off x="3261519" y="2220119"/>
            <a:ext cx="3429000" cy="3762375"/>
          </a:xfrm>
          <a:prstGeom prst="rect">
            <a:avLst/>
          </a:prstGeom>
        </p:spPr>
      </p:pic>
    </p:spTree>
    <p:extLst>
      <p:ext uri="{BB962C8B-B14F-4D97-AF65-F5344CB8AC3E}">
        <p14:creationId xmlns:p14="http://schemas.microsoft.com/office/powerpoint/2010/main" val="300047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p:txBody>
          <a:bodyPr>
            <a:normAutofit fontScale="90000"/>
          </a:bodyPr>
          <a:lstStyle/>
          <a:p>
            <a:r>
              <a:rPr lang="de-DE" dirty="0"/>
              <a:t>Wir bedanken uns für Ihre Aufmerksamkeit und freuen uns auf alle Schulkinder im September!</a:t>
            </a:r>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pic>
        <p:nvPicPr>
          <p:cNvPr id="11" name="Grafik 10">
            <a:extLst>
              <a:ext uri="{FF2B5EF4-FFF2-40B4-BE49-F238E27FC236}">
                <a16:creationId xmlns:a16="http://schemas.microsoft.com/office/drawing/2014/main" id="{2BD3786A-66F7-404F-BC78-D42CC98C66A5}"/>
              </a:ext>
            </a:extLst>
          </p:cNvPr>
          <p:cNvPicPr>
            <a:picLocks noChangeAspect="1"/>
          </p:cNvPicPr>
          <p:nvPr/>
        </p:nvPicPr>
        <p:blipFill>
          <a:blip r:embed="rId2"/>
          <a:stretch>
            <a:fillRect/>
          </a:stretch>
        </p:blipFill>
        <p:spPr>
          <a:xfrm>
            <a:off x="2185336" y="2617825"/>
            <a:ext cx="5295900" cy="3429000"/>
          </a:xfrm>
          <a:prstGeom prst="rect">
            <a:avLst/>
          </a:prstGeom>
        </p:spPr>
      </p:pic>
    </p:spTree>
    <p:extLst>
      <p:ext uri="{BB962C8B-B14F-4D97-AF65-F5344CB8AC3E}">
        <p14:creationId xmlns:p14="http://schemas.microsoft.com/office/powerpoint/2010/main" val="398123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p:txBody>
          <a:bodyPr/>
          <a:lstStyle/>
          <a:p>
            <a:r>
              <a:rPr lang="de-DE" dirty="0"/>
              <a:t>Gliederung</a:t>
            </a:r>
          </a:p>
        </p:txBody>
      </p:sp>
      <p:sp>
        <p:nvSpPr>
          <p:cNvPr id="3" name="Inhaltsplatzhalter 2">
            <a:extLst>
              <a:ext uri="{FF2B5EF4-FFF2-40B4-BE49-F238E27FC236}">
                <a16:creationId xmlns:a16="http://schemas.microsoft.com/office/drawing/2014/main" id="{45A3BAA6-3E6C-4242-96E7-97A5E12043E0}"/>
              </a:ext>
            </a:extLst>
          </p:cNvPr>
          <p:cNvSpPr>
            <a:spLocks noGrp="1"/>
          </p:cNvSpPr>
          <p:nvPr>
            <p:ph idx="1"/>
          </p:nvPr>
        </p:nvSpPr>
        <p:spPr>
          <a:xfrm>
            <a:off x="677334" y="1787857"/>
            <a:ext cx="8596668" cy="4253505"/>
          </a:xfrm>
        </p:spPr>
        <p:txBody>
          <a:bodyPr/>
          <a:lstStyle/>
          <a:p>
            <a:pPr>
              <a:lnSpc>
                <a:spcPct val="80000"/>
              </a:lnSpc>
            </a:pPr>
            <a:r>
              <a:rPr lang="de-DE" altLang="de-DE" sz="2400" dirty="0">
                <a:solidFill>
                  <a:schemeClr val="tx1"/>
                </a:solidFill>
              </a:rPr>
              <a:t>Begrüßung </a:t>
            </a:r>
          </a:p>
          <a:p>
            <a:pPr>
              <a:lnSpc>
                <a:spcPct val="80000"/>
              </a:lnSpc>
            </a:pPr>
            <a:r>
              <a:rPr lang="de-DE" altLang="de-DE" sz="2400" b="1" dirty="0">
                <a:solidFill>
                  <a:srgbClr val="C00000"/>
                </a:solidFill>
              </a:rPr>
              <a:t>Elternbeirat und Förderverein kurz vorgestellt</a:t>
            </a:r>
          </a:p>
          <a:p>
            <a:pPr>
              <a:lnSpc>
                <a:spcPct val="80000"/>
              </a:lnSpc>
            </a:pPr>
            <a:r>
              <a:rPr lang="de-DE" altLang="de-DE" sz="2400" dirty="0">
                <a:solidFill>
                  <a:schemeClr val="tx1"/>
                </a:solidFill>
              </a:rPr>
              <a:t>Die </a:t>
            </a:r>
            <a:r>
              <a:rPr lang="de-DE" altLang="de-DE" sz="2400" dirty="0" err="1">
                <a:solidFill>
                  <a:schemeClr val="tx1"/>
                </a:solidFill>
              </a:rPr>
              <a:t>Klenzeschule</a:t>
            </a:r>
            <a:r>
              <a:rPr lang="de-DE" altLang="de-DE" sz="2400" dirty="0">
                <a:solidFill>
                  <a:schemeClr val="tx1"/>
                </a:solidFill>
              </a:rPr>
              <a:t> stellt sich vor </a:t>
            </a:r>
          </a:p>
          <a:p>
            <a:pPr>
              <a:lnSpc>
                <a:spcPct val="80000"/>
              </a:lnSpc>
            </a:pPr>
            <a:r>
              <a:rPr lang="de-DE" altLang="de-DE" sz="2400" dirty="0">
                <a:solidFill>
                  <a:schemeClr val="tx1"/>
                </a:solidFill>
              </a:rPr>
              <a:t>Was soll ein Schulkind können?</a:t>
            </a:r>
          </a:p>
          <a:p>
            <a:pPr>
              <a:lnSpc>
                <a:spcPct val="80000"/>
              </a:lnSpc>
            </a:pPr>
            <a:r>
              <a:rPr lang="de-DE" altLang="de-DE" sz="2400" dirty="0">
                <a:solidFill>
                  <a:schemeClr val="tx1"/>
                </a:solidFill>
              </a:rPr>
              <a:t>Das pädagogische Konzept der GS an der </a:t>
            </a:r>
            <a:r>
              <a:rPr lang="de-DE" altLang="de-DE" sz="2400" dirty="0" err="1">
                <a:solidFill>
                  <a:schemeClr val="tx1"/>
                </a:solidFill>
              </a:rPr>
              <a:t>Klenzestraße</a:t>
            </a:r>
            <a:r>
              <a:rPr lang="de-DE" altLang="de-DE" sz="2400" dirty="0">
                <a:solidFill>
                  <a:schemeClr val="tx1"/>
                </a:solidFill>
              </a:rPr>
              <a:t> </a:t>
            </a:r>
          </a:p>
          <a:p>
            <a:pPr>
              <a:lnSpc>
                <a:spcPct val="80000"/>
              </a:lnSpc>
            </a:pPr>
            <a:r>
              <a:rPr lang="de-DE" altLang="de-DE" sz="2400" dirty="0">
                <a:solidFill>
                  <a:schemeClr val="tx1"/>
                </a:solidFill>
              </a:rPr>
              <a:t>Materialliste/Tipps zur Ausstattung</a:t>
            </a:r>
            <a:endParaRPr lang="de-DE" altLang="de-DE" sz="2400" dirty="0">
              <a:solidFill>
                <a:schemeClr val="bg1"/>
              </a:solidFill>
            </a:endParaRPr>
          </a:p>
          <a:p>
            <a:pPr>
              <a:lnSpc>
                <a:spcPct val="80000"/>
              </a:lnSpc>
            </a:pPr>
            <a:r>
              <a:rPr lang="de-DE" altLang="de-DE" sz="2400" dirty="0" smtClean="0">
                <a:solidFill>
                  <a:schemeClr val="tx1"/>
                </a:solidFill>
              </a:rPr>
              <a:t>Interessante </a:t>
            </a:r>
            <a:r>
              <a:rPr lang="de-DE" altLang="de-DE" sz="2400" dirty="0">
                <a:solidFill>
                  <a:schemeClr val="tx1"/>
                </a:solidFill>
              </a:rPr>
              <a:t>Termine für Sie</a:t>
            </a:r>
          </a:p>
          <a:p>
            <a:endParaRPr lang="de-DE" sz="2400" dirty="0"/>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39636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a:xfrm>
            <a:off x="712895" y="3076392"/>
            <a:ext cx="8596668" cy="1320800"/>
          </a:xfrm>
        </p:spPr>
        <p:txBody>
          <a:bodyPr/>
          <a:lstStyle/>
          <a:p>
            <a:r>
              <a:rPr lang="de-DE" dirty="0"/>
              <a:t>Förderverein der Grundschule an der  </a:t>
            </a:r>
            <a:r>
              <a:rPr lang="de-DE" dirty="0" err="1"/>
              <a:t>Klenzeschule</a:t>
            </a:r>
            <a:r>
              <a:rPr lang="de-DE" dirty="0"/>
              <a:t> 48 e.V.</a:t>
            </a:r>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pic>
        <p:nvPicPr>
          <p:cNvPr id="8" name="Grafik 7">
            <a:extLst>
              <a:ext uri="{FF2B5EF4-FFF2-40B4-BE49-F238E27FC236}">
                <a16:creationId xmlns:a16="http://schemas.microsoft.com/office/drawing/2014/main" id="{CEBCD883-37E9-43DD-880D-FAD183615F5F}"/>
              </a:ext>
            </a:extLst>
          </p:cNvPr>
          <p:cNvPicPr>
            <a:picLocks noChangeAspect="1"/>
          </p:cNvPicPr>
          <p:nvPr/>
        </p:nvPicPr>
        <p:blipFill>
          <a:blip r:embed="rId2"/>
          <a:stretch>
            <a:fillRect/>
          </a:stretch>
        </p:blipFill>
        <p:spPr>
          <a:xfrm>
            <a:off x="3594745" y="1125820"/>
            <a:ext cx="2832967" cy="2065963"/>
          </a:xfrm>
          <a:prstGeom prst="rect">
            <a:avLst/>
          </a:prstGeom>
        </p:spPr>
      </p:pic>
      <p:pic>
        <p:nvPicPr>
          <p:cNvPr id="9" name="Grafik 8" descr="C:\Users\Martin\Desktop\Home\Klenzeschule\Formblätter\Logo 2013\Freunde\foe-logo-gruen1.png">
            <a:extLst>
              <a:ext uri="{FF2B5EF4-FFF2-40B4-BE49-F238E27FC236}">
                <a16:creationId xmlns:a16="http://schemas.microsoft.com/office/drawing/2014/main" id="{48C9440D-CE9A-46CF-8510-37FA4964A22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988498" y="4567674"/>
            <a:ext cx="2045462" cy="2065963"/>
          </a:xfrm>
          <a:prstGeom prst="rect">
            <a:avLst/>
          </a:prstGeom>
          <a:noFill/>
          <a:ln>
            <a:noFill/>
          </a:ln>
        </p:spPr>
      </p:pic>
      <p:sp>
        <p:nvSpPr>
          <p:cNvPr id="11" name="Titel 1">
            <a:extLst>
              <a:ext uri="{FF2B5EF4-FFF2-40B4-BE49-F238E27FC236}">
                <a16:creationId xmlns:a16="http://schemas.microsoft.com/office/drawing/2014/main" id="{A6F2D4B7-093E-48CE-8FAB-2E0FC23778E1}"/>
              </a:ext>
            </a:extLst>
          </p:cNvPr>
          <p:cNvSpPr txBox="1">
            <a:spLocks/>
          </p:cNvSpPr>
          <p:nvPr/>
        </p:nvSpPr>
        <p:spPr>
          <a:xfrm>
            <a:off x="764565" y="75276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dirty="0" smtClean="0"/>
              <a:t>Elternbeirat der </a:t>
            </a:r>
            <a:r>
              <a:rPr lang="de-DE" dirty="0" err="1" smtClean="0"/>
              <a:t>Klenzeschule</a:t>
            </a:r>
            <a:endParaRPr lang="de-DE" dirty="0"/>
          </a:p>
        </p:txBody>
      </p:sp>
    </p:spTree>
    <p:extLst>
      <p:ext uri="{BB962C8B-B14F-4D97-AF65-F5344CB8AC3E}">
        <p14:creationId xmlns:p14="http://schemas.microsoft.com/office/powerpoint/2010/main" val="614430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3" name="Rechteck 2"/>
          <p:cNvSpPr/>
          <p:nvPr/>
        </p:nvSpPr>
        <p:spPr>
          <a:xfrm>
            <a:off x="687074" y="725859"/>
            <a:ext cx="6013121" cy="646331"/>
          </a:xfrm>
          <a:prstGeom prst="rect">
            <a:avLst/>
          </a:prstGeom>
        </p:spPr>
        <p:txBody>
          <a:bodyPr wrap="none">
            <a:spAutoFit/>
          </a:bodyPr>
          <a:lstStyle/>
          <a:p>
            <a:r>
              <a:rPr lang="de-DE" sz="3600" dirty="0">
                <a:solidFill>
                  <a:schemeClr val="accent1">
                    <a:lumMod val="75000"/>
                  </a:schemeClr>
                </a:solidFill>
              </a:rPr>
              <a:t>Nur noch </a:t>
            </a:r>
            <a:r>
              <a:rPr lang="de-DE" sz="3600" dirty="0" smtClean="0">
                <a:solidFill>
                  <a:schemeClr val="accent1">
                    <a:lumMod val="75000"/>
                  </a:schemeClr>
                </a:solidFill>
              </a:rPr>
              <a:t>136 </a:t>
            </a:r>
            <a:r>
              <a:rPr lang="de-DE" sz="3600" dirty="0">
                <a:solidFill>
                  <a:schemeClr val="accent1">
                    <a:lumMod val="75000"/>
                  </a:schemeClr>
                </a:solidFill>
              </a:rPr>
              <a:t>Tage bis zum…</a:t>
            </a:r>
          </a:p>
        </p:txBody>
      </p:sp>
      <p:sp>
        <p:nvSpPr>
          <p:cNvPr id="13" name="Rechteck 12"/>
          <p:cNvSpPr/>
          <p:nvPr/>
        </p:nvSpPr>
        <p:spPr>
          <a:xfrm rot="20945414">
            <a:off x="2431393" y="2182195"/>
            <a:ext cx="6131712" cy="287493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p:cNvSpPr/>
          <p:nvPr/>
        </p:nvSpPr>
        <p:spPr>
          <a:xfrm rot="20940274">
            <a:off x="1288162" y="2322910"/>
            <a:ext cx="8223241" cy="2336024"/>
          </a:xfrm>
          <a:prstGeom prst="rect">
            <a:avLst/>
          </a:prstGeom>
        </p:spPr>
        <p:txBody>
          <a:bodyPr wrap="square">
            <a:spAutoFit/>
          </a:bodyPr>
          <a:lstStyle/>
          <a:p>
            <a:pPr algn="ctr">
              <a:lnSpc>
                <a:spcPct val="90000"/>
              </a:lnSpc>
            </a:pPr>
            <a:r>
              <a:rPr lang="de-DE" altLang="de-DE" b="1" dirty="0"/>
              <a:t>1. Schultag:</a:t>
            </a:r>
          </a:p>
          <a:p>
            <a:pPr algn="ctr">
              <a:lnSpc>
                <a:spcPct val="90000"/>
              </a:lnSpc>
            </a:pPr>
            <a:endParaRPr lang="de-DE" altLang="de-DE" u="sng" dirty="0"/>
          </a:p>
          <a:p>
            <a:pPr marL="285750" indent="-285750" algn="ctr">
              <a:lnSpc>
                <a:spcPct val="90000"/>
              </a:lnSpc>
              <a:buFont typeface="Wingdings" panose="05000000000000000000" pitchFamily="2" charset="2"/>
              <a:buChar char="Ø"/>
            </a:pPr>
            <a:r>
              <a:rPr lang="de-DE" altLang="de-DE" u="sng" dirty="0"/>
              <a:t>Dienstag, </a:t>
            </a:r>
            <a:r>
              <a:rPr lang="de-DE" altLang="de-DE" u="sng" dirty="0" smtClean="0"/>
              <a:t>12. September 2023</a:t>
            </a:r>
            <a:endParaRPr lang="de-DE" altLang="de-DE" u="sng" dirty="0"/>
          </a:p>
          <a:p>
            <a:pPr marL="285750" indent="-285750" algn="ctr">
              <a:lnSpc>
                <a:spcPct val="90000"/>
              </a:lnSpc>
              <a:buFont typeface="Wingdings" panose="05000000000000000000" pitchFamily="2" charset="2"/>
              <a:buChar char="Ø"/>
            </a:pPr>
            <a:endParaRPr lang="de-DE" altLang="de-DE" dirty="0"/>
          </a:p>
          <a:p>
            <a:pPr marL="285750" indent="-285750" algn="ctr">
              <a:lnSpc>
                <a:spcPct val="90000"/>
              </a:lnSpc>
              <a:buFont typeface="Wingdings" panose="05000000000000000000" pitchFamily="2" charset="2"/>
              <a:buChar char="Ø"/>
            </a:pPr>
            <a:r>
              <a:rPr lang="de-DE" altLang="de-DE" dirty="0"/>
              <a:t>Begrüßung 09.00 Aula/Pausenhof</a:t>
            </a:r>
          </a:p>
          <a:p>
            <a:pPr marL="285750" indent="-285750" algn="ctr">
              <a:lnSpc>
                <a:spcPct val="90000"/>
              </a:lnSpc>
              <a:buFont typeface="Wingdings" panose="05000000000000000000" pitchFamily="2" charset="2"/>
              <a:buChar char="Ø"/>
            </a:pPr>
            <a:r>
              <a:rPr lang="de-DE" altLang="de-DE" dirty="0"/>
              <a:t>Verteilung </a:t>
            </a:r>
            <a:r>
              <a:rPr lang="de-DE" altLang="de-DE" dirty="0" smtClean="0"/>
              <a:t>Klassen</a:t>
            </a:r>
          </a:p>
          <a:p>
            <a:pPr marL="285750" indent="-285750" algn="ctr">
              <a:lnSpc>
                <a:spcPct val="90000"/>
              </a:lnSpc>
              <a:buFont typeface="Wingdings" panose="05000000000000000000" pitchFamily="2" charset="2"/>
              <a:buChar char="Ø"/>
            </a:pPr>
            <a:endParaRPr lang="de-DE" altLang="de-DE" dirty="0"/>
          </a:p>
          <a:p>
            <a:pPr marL="285750" indent="-285750" algn="ctr">
              <a:lnSpc>
                <a:spcPct val="90000"/>
              </a:lnSpc>
              <a:buFont typeface="Wingdings" panose="05000000000000000000" pitchFamily="2" charset="2"/>
              <a:buChar char="Ø"/>
            </a:pPr>
            <a:r>
              <a:rPr lang="de-DE" altLang="de-DE" dirty="0" err="1"/>
              <a:t>FirstClassCafe</a:t>
            </a:r>
            <a:r>
              <a:rPr lang="de-DE" altLang="de-DE" dirty="0"/>
              <a:t> mit dem Elternbeirat</a:t>
            </a:r>
          </a:p>
          <a:p>
            <a:pPr marL="285750" indent="-285750" algn="ctr">
              <a:lnSpc>
                <a:spcPct val="90000"/>
              </a:lnSpc>
              <a:buFont typeface="Wingdings" panose="05000000000000000000" pitchFamily="2" charset="2"/>
              <a:buChar char="Ø"/>
            </a:pPr>
            <a:r>
              <a:rPr lang="de-DE" altLang="de-DE" dirty="0"/>
              <a:t>Ende 11.00 Uhr</a:t>
            </a:r>
            <a:endParaRPr lang="de-DE" sz="1600" dirty="0"/>
          </a:p>
        </p:txBody>
      </p:sp>
    </p:spTree>
    <p:extLst>
      <p:ext uri="{BB962C8B-B14F-4D97-AF65-F5344CB8AC3E}">
        <p14:creationId xmlns:p14="http://schemas.microsoft.com/office/powerpoint/2010/main" val="1649079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p:txBody>
          <a:bodyPr/>
          <a:lstStyle/>
          <a:p>
            <a:r>
              <a:rPr lang="de-DE" dirty="0"/>
              <a:t>Gliederung</a:t>
            </a:r>
          </a:p>
        </p:txBody>
      </p:sp>
      <p:sp>
        <p:nvSpPr>
          <p:cNvPr id="3" name="Inhaltsplatzhalter 2">
            <a:extLst>
              <a:ext uri="{FF2B5EF4-FFF2-40B4-BE49-F238E27FC236}">
                <a16:creationId xmlns:a16="http://schemas.microsoft.com/office/drawing/2014/main" id="{45A3BAA6-3E6C-4242-96E7-97A5E12043E0}"/>
              </a:ext>
            </a:extLst>
          </p:cNvPr>
          <p:cNvSpPr>
            <a:spLocks noGrp="1"/>
          </p:cNvSpPr>
          <p:nvPr>
            <p:ph idx="1"/>
          </p:nvPr>
        </p:nvSpPr>
        <p:spPr>
          <a:xfrm>
            <a:off x="677334" y="1787857"/>
            <a:ext cx="8596668" cy="4253505"/>
          </a:xfrm>
        </p:spPr>
        <p:txBody>
          <a:bodyPr/>
          <a:lstStyle/>
          <a:p>
            <a:pPr>
              <a:lnSpc>
                <a:spcPct val="80000"/>
              </a:lnSpc>
            </a:pPr>
            <a:r>
              <a:rPr lang="de-DE" altLang="de-DE" sz="2400" dirty="0">
                <a:solidFill>
                  <a:schemeClr val="tx1"/>
                </a:solidFill>
              </a:rPr>
              <a:t>Begrüßung </a:t>
            </a:r>
          </a:p>
          <a:p>
            <a:pPr>
              <a:lnSpc>
                <a:spcPct val="80000"/>
              </a:lnSpc>
            </a:pPr>
            <a:r>
              <a:rPr lang="de-DE" altLang="de-DE" sz="2400" dirty="0">
                <a:solidFill>
                  <a:schemeClr val="tx1"/>
                </a:solidFill>
              </a:rPr>
              <a:t>Elternbeirat und Förderverein kurz vorgestellt</a:t>
            </a:r>
          </a:p>
          <a:p>
            <a:pPr>
              <a:lnSpc>
                <a:spcPct val="80000"/>
              </a:lnSpc>
            </a:pPr>
            <a:r>
              <a:rPr lang="de-DE" altLang="de-DE" sz="2400" b="1" dirty="0">
                <a:solidFill>
                  <a:srgbClr val="C00000"/>
                </a:solidFill>
              </a:rPr>
              <a:t>Die </a:t>
            </a:r>
            <a:r>
              <a:rPr lang="de-DE" altLang="de-DE" sz="2400" b="1" dirty="0" err="1">
                <a:solidFill>
                  <a:srgbClr val="C00000"/>
                </a:solidFill>
              </a:rPr>
              <a:t>Klenzeschule</a:t>
            </a:r>
            <a:r>
              <a:rPr lang="de-DE" altLang="de-DE" sz="2400" b="1" dirty="0">
                <a:solidFill>
                  <a:srgbClr val="C00000"/>
                </a:solidFill>
              </a:rPr>
              <a:t> stellt sich vor </a:t>
            </a:r>
          </a:p>
          <a:p>
            <a:pPr>
              <a:lnSpc>
                <a:spcPct val="80000"/>
              </a:lnSpc>
            </a:pPr>
            <a:r>
              <a:rPr lang="de-DE" altLang="de-DE" sz="2400" dirty="0">
                <a:solidFill>
                  <a:schemeClr val="tx1"/>
                </a:solidFill>
              </a:rPr>
              <a:t>Was soll ein Schulkind können?</a:t>
            </a:r>
          </a:p>
          <a:p>
            <a:pPr>
              <a:lnSpc>
                <a:spcPct val="80000"/>
              </a:lnSpc>
            </a:pPr>
            <a:r>
              <a:rPr lang="de-DE" altLang="de-DE" sz="2400" dirty="0">
                <a:solidFill>
                  <a:schemeClr val="tx1"/>
                </a:solidFill>
              </a:rPr>
              <a:t>Das pädagogische Konzept der GS an der </a:t>
            </a:r>
            <a:r>
              <a:rPr lang="de-DE" altLang="de-DE" sz="2400" dirty="0" err="1">
                <a:solidFill>
                  <a:schemeClr val="tx1"/>
                </a:solidFill>
              </a:rPr>
              <a:t>Klenzestraße</a:t>
            </a:r>
            <a:r>
              <a:rPr lang="de-DE" altLang="de-DE" sz="2400" dirty="0">
                <a:solidFill>
                  <a:schemeClr val="tx1"/>
                </a:solidFill>
              </a:rPr>
              <a:t> </a:t>
            </a:r>
          </a:p>
          <a:p>
            <a:pPr>
              <a:lnSpc>
                <a:spcPct val="80000"/>
              </a:lnSpc>
            </a:pPr>
            <a:r>
              <a:rPr lang="de-DE" altLang="de-DE" sz="2400" dirty="0">
                <a:solidFill>
                  <a:schemeClr val="tx1"/>
                </a:solidFill>
              </a:rPr>
              <a:t>Materialliste/Tipps zur Ausstattung</a:t>
            </a:r>
            <a:endParaRPr lang="de-DE" altLang="de-DE" sz="2400" dirty="0">
              <a:solidFill>
                <a:schemeClr val="bg1"/>
              </a:solidFill>
            </a:endParaRPr>
          </a:p>
          <a:p>
            <a:pPr>
              <a:lnSpc>
                <a:spcPct val="80000"/>
              </a:lnSpc>
            </a:pPr>
            <a:r>
              <a:rPr lang="de-DE" altLang="de-DE" sz="2400" dirty="0" smtClean="0">
                <a:solidFill>
                  <a:schemeClr val="tx1"/>
                </a:solidFill>
              </a:rPr>
              <a:t>Interessante </a:t>
            </a:r>
            <a:r>
              <a:rPr lang="de-DE" altLang="de-DE" sz="2400" dirty="0">
                <a:solidFill>
                  <a:schemeClr val="tx1"/>
                </a:solidFill>
              </a:rPr>
              <a:t>Termine für Sie</a:t>
            </a:r>
          </a:p>
          <a:p>
            <a:endParaRPr lang="de-DE" sz="2400" dirty="0"/>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00351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p:txBody>
          <a:bodyPr/>
          <a:lstStyle/>
          <a:p>
            <a:r>
              <a:rPr lang="de-DE" dirty="0" smtClean="0"/>
              <a:t>Über unsere Schule</a:t>
            </a:r>
            <a:endParaRPr lang="de-DE" dirty="0"/>
          </a:p>
        </p:txBody>
      </p:sp>
      <p:sp>
        <p:nvSpPr>
          <p:cNvPr id="3" name="Inhaltsplatzhalter 2">
            <a:extLst>
              <a:ext uri="{FF2B5EF4-FFF2-40B4-BE49-F238E27FC236}">
                <a16:creationId xmlns:a16="http://schemas.microsoft.com/office/drawing/2014/main" id="{45A3BAA6-3E6C-4242-96E7-97A5E12043E0}"/>
              </a:ext>
            </a:extLst>
          </p:cNvPr>
          <p:cNvSpPr>
            <a:spLocks noGrp="1"/>
          </p:cNvSpPr>
          <p:nvPr>
            <p:ph idx="1"/>
          </p:nvPr>
        </p:nvSpPr>
        <p:spPr>
          <a:xfrm>
            <a:off x="677333" y="1930400"/>
            <a:ext cx="8596668" cy="4253505"/>
          </a:xfrm>
        </p:spPr>
        <p:txBody>
          <a:bodyPr>
            <a:normAutofit/>
          </a:bodyPr>
          <a:lstStyle/>
          <a:p>
            <a:pPr algn="ctr">
              <a:lnSpc>
                <a:spcPct val="90000"/>
              </a:lnSpc>
            </a:pPr>
            <a:r>
              <a:rPr lang="de-DE" altLang="de-DE" sz="2000" dirty="0"/>
              <a:t>310 Kinder</a:t>
            </a:r>
          </a:p>
          <a:p>
            <a:pPr algn="ctr">
              <a:lnSpc>
                <a:spcPct val="90000"/>
              </a:lnSpc>
            </a:pPr>
            <a:r>
              <a:rPr lang="de-DE" altLang="de-DE" sz="2000" dirty="0"/>
              <a:t>Aus 15 Nationen</a:t>
            </a:r>
          </a:p>
          <a:p>
            <a:pPr algn="ctr">
              <a:lnSpc>
                <a:spcPct val="90000"/>
              </a:lnSpc>
            </a:pPr>
            <a:r>
              <a:rPr lang="de-DE" altLang="de-DE" sz="2000" dirty="0"/>
              <a:t>13 Klassen (zwischen 21 und 27 Kinder pro Klasse)</a:t>
            </a:r>
          </a:p>
          <a:p>
            <a:pPr algn="ctr">
              <a:lnSpc>
                <a:spcPct val="90000"/>
              </a:lnSpc>
            </a:pPr>
            <a:r>
              <a:rPr lang="de-DE" altLang="de-DE" sz="2000" dirty="0"/>
              <a:t>davon 4 Ganztagesklassen</a:t>
            </a:r>
          </a:p>
          <a:p>
            <a:pPr algn="ctr">
              <a:lnSpc>
                <a:spcPct val="90000"/>
              </a:lnSpc>
            </a:pPr>
            <a:r>
              <a:rPr lang="de-DE" altLang="de-DE" sz="2000" dirty="0"/>
              <a:t>kunterbuntes Schulleben</a:t>
            </a:r>
          </a:p>
          <a:p>
            <a:pPr algn="ctr">
              <a:lnSpc>
                <a:spcPct val="90000"/>
              </a:lnSpc>
            </a:pPr>
            <a:r>
              <a:rPr lang="de-DE" altLang="de-DE" sz="2000" dirty="0"/>
              <a:t>32 Lehrkräfte &amp; Fachlehrkräfte </a:t>
            </a:r>
          </a:p>
          <a:p>
            <a:pPr algn="ctr">
              <a:lnSpc>
                <a:spcPct val="90000"/>
              </a:lnSpc>
            </a:pPr>
            <a:r>
              <a:rPr lang="de-DE" altLang="de-DE" sz="2000" dirty="0"/>
              <a:t>Externes Personal in Ganztag, Küche, Mittagsbetreuung</a:t>
            </a:r>
          </a:p>
          <a:p>
            <a:pPr algn="ctr">
              <a:lnSpc>
                <a:spcPct val="90000"/>
              </a:lnSpc>
            </a:pPr>
            <a:r>
              <a:rPr lang="de-DE" altLang="de-DE" sz="2000" dirty="0"/>
              <a:t>Verschiedene Kooperationspartner (Kunstpädagogen, Musikschule, Stadtbibliothek, Sportverein, Lesepaten...)</a:t>
            </a:r>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28445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2D4B7-093E-48CE-8FAB-2E0FC23778E1}"/>
              </a:ext>
            </a:extLst>
          </p:cNvPr>
          <p:cNvSpPr>
            <a:spLocks noGrp="1"/>
          </p:cNvSpPr>
          <p:nvPr>
            <p:ph type="title"/>
          </p:nvPr>
        </p:nvSpPr>
        <p:spPr/>
        <p:txBody>
          <a:bodyPr/>
          <a:lstStyle/>
          <a:p>
            <a:r>
              <a:rPr lang="de-DE" dirty="0"/>
              <a:t>Informieren Sie sich über unsere Schule</a:t>
            </a:r>
          </a:p>
        </p:txBody>
      </p:sp>
      <p:sp>
        <p:nvSpPr>
          <p:cNvPr id="3" name="Inhaltsplatzhalter 2">
            <a:extLst>
              <a:ext uri="{FF2B5EF4-FFF2-40B4-BE49-F238E27FC236}">
                <a16:creationId xmlns:a16="http://schemas.microsoft.com/office/drawing/2014/main" id="{45A3BAA6-3E6C-4242-96E7-97A5E12043E0}"/>
              </a:ext>
            </a:extLst>
          </p:cNvPr>
          <p:cNvSpPr>
            <a:spLocks noGrp="1"/>
          </p:cNvSpPr>
          <p:nvPr>
            <p:ph idx="1"/>
          </p:nvPr>
        </p:nvSpPr>
        <p:spPr>
          <a:xfrm>
            <a:off x="677333" y="1787857"/>
            <a:ext cx="4894307" cy="4253505"/>
          </a:xfrm>
        </p:spPr>
        <p:txBody>
          <a:bodyPr>
            <a:noAutofit/>
          </a:bodyPr>
          <a:lstStyle/>
          <a:p>
            <a:pPr marL="288000">
              <a:spcBef>
                <a:spcPts val="0"/>
              </a:spcBef>
              <a:buFont typeface="Arial" panose="020B0604020202020204" pitchFamily="34" charset="0"/>
              <a:buChar char="•"/>
            </a:pPr>
            <a:r>
              <a:rPr lang="de-DE" altLang="de-DE" sz="1600" dirty="0"/>
              <a:t>Aktuelles</a:t>
            </a:r>
          </a:p>
          <a:p>
            <a:pPr marL="288000">
              <a:spcBef>
                <a:spcPts val="0"/>
              </a:spcBef>
              <a:buFont typeface="Arial" panose="020B0604020202020204" pitchFamily="34" charset="0"/>
              <a:buChar char="•"/>
            </a:pPr>
            <a:r>
              <a:rPr lang="de-DE" altLang="de-DE" sz="1600" dirty="0"/>
              <a:t>Termine</a:t>
            </a:r>
          </a:p>
          <a:p>
            <a:pPr marL="288000">
              <a:spcBef>
                <a:spcPts val="0"/>
              </a:spcBef>
              <a:buFont typeface="Arial" panose="020B0604020202020204" pitchFamily="34" charset="0"/>
              <a:buChar char="•"/>
            </a:pPr>
            <a:r>
              <a:rPr lang="de-DE" altLang="de-DE" sz="1600" dirty="0"/>
              <a:t>Downloads</a:t>
            </a:r>
          </a:p>
          <a:p>
            <a:pPr marL="288000">
              <a:spcBef>
                <a:spcPts val="0"/>
              </a:spcBef>
              <a:buFont typeface="Arial" panose="020B0604020202020204" pitchFamily="34" charset="0"/>
              <a:buChar char="•"/>
            </a:pPr>
            <a:r>
              <a:rPr lang="de-DE" altLang="de-DE" sz="1600" dirty="0"/>
              <a:t>Allgemeine Informationen</a:t>
            </a:r>
          </a:p>
          <a:p>
            <a:pPr marL="288000">
              <a:spcBef>
                <a:spcPts val="0"/>
              </a:spcBef>
              <a:buFont typeface="Arial" panose="020B0604020202020204" pitchFamily="34" charset="0"/>
              <a:buChar char="•"/>
            </a:pPr>
            <a:r>
              <a:rPr lang="de-DE" altLang="de-DE" sz="1600" dirty="0"/>
              <a:t>Kollegium</a:t>
            </a:r>
          </a:p>
          <a:p>
            <a:pPr marL="288000">
              <a:spcBef>
                <a:spcPts val="0"/>
              </a:spcBef>
              <a:buFont typeface="Arial" panose="020B0604020202020204" pitchFamily="34" charset="0"/>
              <a:buChar char="•"/>
            </a:pPr>
            <a:r>
              <a:rPr lang="de-DE" altLang="de-DE" sz="1600" dirty="0"/>
              <a:t>Schüler</a:t>
            </a:r>
          </a:p>
          <a:p>
            <a:pPr marL="288000">
              <a:spcBef>
                <a:spcPts val="0"/>
              </a:spcBef>
              <a:buFont typeface="Arial" panose="020B0604020202020204" pitchFamily="34" charset="0"/>
              <a:buChar char="•"/>
            </a:pPr>
            <a:r>
              <a:rPr lang="de-DE" altLang="de-DE" sz="1600" dirty="0"/>
              <a:t>Elternbeirat</a:t>
            </a:r>
          </a:p>
          <a:p>
            <a:pPr marL="288000">
              <a:spcBef>
                <a:spcPts val="0"/>
              </a:spcBef>
              <a:buFont typeface="Arial" panose="020B0604020202020204" pitchFamily="34" charset="0"/>
              <a:buChar char="•"/>
            </a:pPr>
            <a:r>
              <a:rPr lang="de-DE" altLang="de-DE" sz="1600" dirty="0"/>
              <a:t>Förderverein</a:t>
            </a:r>
          </a:p>
          <a:p>
            <a:pPr marL="288000">
              <a:spcBef>
                <a:spcPts val="0"/>
              </a:spcBef>
              <a:buFont typeface="Arial" panose="020B0604020202020204" pitchFamily="34" charset="0"/>
              <a:buChar char="•"/>
            </a:pPr>
            <a:r>
              <a:rPr lang="de-DE" altLang="de-DE" sz="1600" dirty="0"/>
              <a:t>Arbeitsgemeinschaften</a:t>
            </a:r>
          </a:p>
          <a:p>
            <a:pPr marL="288000">
              <a:spcBef>
                <a:spcPts val="0"/>
              </a:spcBef>
              <a:buFont typeface="Arial" panose="020B0604020202020204" pitchFamily="34" charset="0"/>
              <a:buChar char="•"/>
            </a:pPr>
            <a:r>
              <a:rPr lang="de-DE" altLang="de-DE" sz="1600" dirty="0"/>
              <a:t>Nachmittagsbetreuung</a:t>
            </a:r>
          </a:p>
          <a:p>
            <a:pPr marL="288000">
              <a:spcBef>
                <a:spcPts val="0"/>
              </a:spcBef>
              <a:buFont typeface="Arial" panose="020B0604020202020204" pitchFamily="34" charset="0"/>
              <a:buChar char="•"/>
            </a:pPr>
            <a:r>
              <a:rPr lang="de-DE" altLang="de-DE" sz="1600" dirty="0"/>
              <a:t>Modus Schule</a:t>
            </a:r>
          </a:p>
          <a:p>
            <a:pPr marL="288000">
              <a:spcBef>
                <a:spcPts val="0"/>
              </a:spcBef>
              <a:buFont typeface="Arial" panose="020B0604020202020204" pitchFamily="34" charset="0"/>
              <a:buChar char="•"/>
            </a:pPr>
            <a:r>
              <a:rPr lang="de-DE" altLang="de-DE" sz="1600" dirty="0"/>
              <a:t>Schule mit Profil-Sport</a:t>
            </a:r>
          </a:p>
          <a:p>
            <a:pPr marL="288000">
              <a:spcBef>
                <a:spcPts val="0"/>
              </a:spcBef>
              <a:buFont typeface="Arial" panose="020B0604020202020204" pitchFamily="34" charset="0"/>
              <a:buChar char="•"/>
            </a:pPr>
            <a:r>
              <a:rPr lang="de-DE" altLang="de-DE" sz="1600" dirty="0"/>
              <a:t>Vielfältige Angebote seitens Elternbeirat und Schule</a:t>
            </a:r>
          </a:p>
          <a:p>
            <a:endParaRPr lang="de-DE" dirty="0"/>
          </a:p>
        </p:txBody>
      </p:sp>
      <p:sp>
        <p:nvSpPr>
          <p:cNvPr id="4" name="Rechteck 3"/>
          <p:cNvSpPr/>
          <p:nvPr/>
        </p:nvSpPr>
        <p:spPr>
          <a:xfrm rot="961146">
            <a:off x="9765837" y="3495012"/>
            <a:ext cx="1766806" cy="31809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Gleichschenkliges Dreieck 4"/>
          <p:cNvSpPr/>
          <p:nvPr/>
        </p:nvSpPr>
        <p:spPr>
          <a:xfrm>
            <a:off x="9361234" y="3324385"/>
            <a:ext cx="1789798" cy="3068665"/>
          </a:xfrm>
          <a:prstGeom prst="triangle">
            <a:avLst>
              <a:gd name="adj" fmla="val 4956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Gleichschenkliges Dreieck 5"/>
          <p:cNvSpPr/>
          <p:nvPr/>
        </p:nvSpPr>
        <p:spPr>
          <a:xfrm>
            <a:off x="10353564" y="3301588"/>
            <a:ext cx="1055789" cy="3548661"/>
          </a:xfrm>
          <a:prstGeom prst="triangle">
            <a:avLst>
              <a:gd name="adj" fmla="val 10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Gleichschenkliges Dreieck 6"/>
          <p:cNvSpPr/>
          <p:nvPr/>
        </p:nvSpPr>
        <p:spPr>
          <a:xfrm>
            <a:off x="10802320" y="2797444"/>
            <a:ext cx="1389680" cy="4052805"/>
          </a:xfrm>
          <a:prstGeom prst="triangle">
            <a:avLst>
              <a:gd name="adj" fmla="val 5476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8" name="Inhaltsplatzhalter 3">
            <a:extLst>
              <a:ext uri="{FF2B5EF4-FFF2-40B4-BE49-F238E27FC236}">
                <a16:creationId xmlns:a16="http://schemas.microsoft.com/office/drawing/2014/main" id="{ACC1EB59-E161-47C4-B1CB-FC2D495252C7}"/>
              </a:ext>
            </a:extLst>
          </p:cNvPr>
          <p:cNvSpPr txBox="1">
            <a:spLocks/>
          </p:cNvSpPr>
          <p:nvPr/>
        </p:nvSpPr>
        <p:spPr>
          <a:xfrm>
            <a:off x="5641636" y="1793409"/>
            <a:ext cx="4184034" cy="4444448"/>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buFont typeface="Arial" panose="020B0604020202020204" pitchFamily="34" charset="0"/>
              <a:buChar char="•"/>
            </a:pPr>
            <a:r>
              <a:rPr lang="de-DE" altLang="de-DE" sz="1600" dirty="0" smtClean="0"/>
              <a:t>Ganztageskonzept</a:t>
            </a:r>
          </a:p>
          <a:p>
            <a:pPr>
              <a:spcBef>
                <a:spcPts val="0"/>
              </a:spcBef>
              <a:buFont typeface="Arial" panose="020B0604020202020204" pitchFamily="34" charset="0"/>
              <a:buChar char="•"/>
            </a:pPr>
            <a:r>
              <a:rPr lang="de-DE" altLang="de-DE" sz="1600" dirty="0" smtClean="0"/>
              <a:t>Gebäude</a:t>
            </a:r>
          </a:p>
          <a:p>
            <a:pPr>
              <a:spcBef>
                <a:spcPts val="0"/>
              </a:spcBef>
              <a:buFont typeface="Arial" panose="020B0604020202020204" pitchFamily="34" charset="0"/>
              <a:buChar char="•"/>
            </a:pPr>
            <a:r>
              <a:rPr lang="de-DE" altLang="de-DE" sz="1600" dirty="0" smtClean="0"/>
              <a:t>Geschichte</a:t>
            </a:r>
          </a:p>
          <a:p>
            <a:pPr>
              <a:spcBef>
                <a:spcPts val="0"/>
              </a:spcBef>
              <a:buFont typeface="Arial" panose="020B0604020202020204" pitchFamily="34" charset="0"/>
              <a:buChar char="•"/>
            </a:pPr>
            <a:r>
              <a:rPr lang="de-DE" altLang="de-DE" sz="1600" dirty="0" smtClean="0"/>
              <a:t>Schulhausordnung</a:t>
            </a:r>
          </a:p>
          <a:p>
            <a:pPr>
              <a:spcBef>
                <a:spcPts val="0"/>
              </a:spcBef>
              <a:buFont typeface="Arial" panose="020B0604020202020204" pitchFamily="34" charset="0"/>
              <a:buChar char="•"/>
            </a:pPr>
            <a:r>
              <a:rPr lang="de-DE" altLang="de-DE" sz="1600" dirty="0" smtClean="0"/>
              <a:t>Schulprogramm</a:t>
            </a:r>
          </a:p>
          <a:p>
            <a:pPr>
              <a:spcBef>
                <a:spcPts val="0"/>
              </a:spcBef>
              <a:buFont typeface="Arial" panose="020B0604020202020204" pitchFamily="34" charset="0"/>
              <a:buChar char="•"/>
            </a:pPr>
            <a:r>
              <a:rPr lang="de-DE" altLang="de-DE" sz="1600" dirty="0" smtClean="0"/>
              <a:t>Streitschlichtung</a:t>
            </a:r>
          </a:p>
          <a:p>
            <a:pPr>
              <a:spcBef>
                <a:spcPts val="0"/>
              </a:spcBef>
              <a:buFont typeface="Arial" panose="020B0604020202020204" pitchFamily="34" charset="0"/>
              <a:buChar char="•"/>
            </a:pPr>
            <a:r>
              <a:rPr lang="de-DE" altLang="de-DE" sz="1600" dirty="0" err="1" smtClean="0"/>
              <a:t>Klenze</a:t>
            </a:r>
            <a:r>
              <a:rPr lang="de-DE" altLang="de-DE" sz="1600" dirty="0" smtClean="0"/>
              <a:t> Bibliothek</a:t>
            </a:r>
          </a:p>
          <a:p>
            <a:pPr>
              <a:spcBef>
                <a:spcPts val="0"/>
              </a:spcBef>
              <a:buFont typeface="Arial" panose="020B0604020202020204" pitchFamily="34" charset="0"/>
              <a:buChar char="•"/>
            </a:pPr>
            <a:r>
              <a:rPr lang="de-DE" altLang="de-DE" sz="1600" dirty="0" err="1" smtClean="0"/>
              <a:t>Klenze</a:t>
            </a:r>
            <a:r>
              <a:rPr lang="de-DE" altLang="de-DE" sz="1600" dirty="0" smtClean="0"/>
              <a:t> Kleidung</a:t>
            </a:r>
          </a:p>
          <a:p>
            <a:pPr>
              <a:spcBef>
                <a:spcPts val="0"/>
              </a:spcBef>
              <a:buFont typeface="Arial" panose="020B0604020202020204" pitchFamily="34" charset="0"/>
              <a:buChar char="•"/>
            </a:pPr>
            <a:r>
              <a:rPr lang="de-DE" altLang="de-DE" sz="1600" dirty="0" smtClean="0"/>
              <a:t>Partner</a:t>
            </a:r>
          </a:p>
          <a:p>
            <a:pPr>
              <a:spcBef>
                <a:spcPts val="0"/>
              </a:spcBef>
              <a:buFont typeface="Arial" panose="020B0604020202020204" pitchFamily="34" charset="0"/>
              <a:buChar char="•"/>
            </a:pPr>
            <a:r>
              <a:rPr lang="de-DE" altLang="de-DE" sz="1600" dirty="0" err="1" smtClean="0"/>
              <a:t>Pädagigisches</a:t>
            </a:r>
            <a:r>
              <a:rPr lang="de-DE" altLang="de-DE" sz="1600" dirty="0" smtClean="0"/>
              <a:t> Kochen</a:t>
            </a:r>
          </a:p>
          <a:p>
            <a:pPr>
              <a:spcBef>
                <a:spcPts val="0"/>
              </a:spcBef>
              <a:buFont typeface="Arial" panose="020B0604020202020204" pitchFamily="34" charset="0"/>
              <a:buChar char="•"/>
            </a:pPr>
            <a:r>
              <a:rPr lang="de-DE" altLang="de-DE" sz="1600" dirty="0" smtClean="0"/>
              <a:t>Run </a:t>
            </a:r>
            <a:r>
              <a:rPr lang="de-DE" altLang="de-DE" sz="1600" dirty="0" err="1" smtClean="0"/>
              <a:t>for</a:t>
            </a:r>
            <a:r>
              <a:rPr lang="de-DE" altLang="de-DE" sz="1600" dirty="0" smtClean="0"/>
              <a:t> Help</a:t>
            </a:r>
          </a:p>
          <a:p>
            <a:pPr>
              <a:spcBef>
                <a:spcPts val="0"/>
              </a:spcBef>
              <a:buFont typeface="Arial" panose="020B0604020202020204" pitchFamily="34" charset="0"/>
              <a:buChar char="•"/>
            </a:pPr>
            <a:r>
              <a:rPr lang="de-DE" altLang="de-DE" sz="1600" dirty="0" smtClean="0"/>
              <a:t>Elternabende</a:t>
            </a:r>
          </a:p>
          <a:p>
            <a:endParaRPr lang="de-DE" dirty="0"/>
          </a:p>
        </p:txBody>
      </p:sp>
      <p:sp>
        <p:nvSpPr>
          <p:cNvPr id="9" name="Textfeld 8"/>
          <p:cNvSpPr txBox="1"/>
          <p:nvPr/>
        </p:nvSpPr>
        <p:spPr>
          <a:xfrm>
            <a:off x="3014420" y="5439906"/>
            <a:ext cx="5370163" cy="523220"/>
          </a:xfrm>
          <a:prstGeom prst="rect">
            <a:avLst/>
          </a:prstGeom>
          <a:noFill/>
        </p:spPr>
        <p:txBody>
          <a:bodyPr wrap="square" rtlCol="0">
            <a:spAutoFit/>
          </a:bodyPr>
          <a:lstStyle/>
          <a:p>
            <a:r>
              <a:rPr lang="de-DE" sz="2800" dirty="0" smtClean="0">
                <a:solidFill>
                  <a:srgbClr val="C00000"/>
                </a:solidFill>
              </a:rPr>
              <a:t>www.klenzeschule.de</a:t>
            </a:r>
            <a:endParaRPr lang="de-DE" sz="2800" dirty="0">
              <a:solidFill>
                <a:srgbClr val="C00000"/>
              </a:solidFill>
            </a:endParaRPr>
          </a:p>
        </p:txBody>
      </p:sp>
    </p:spTree>
    <p:extLst>
      <p:ext uri="{BB962C8B-B14F-4D97-AF65-F5344CB8AC3E}">
        <p14:creationId xmlns:p14="http://schemas.microsoft.com/office/powerpoint/2010/main" val="459194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leichschenkliges Dreieck 5"/>
          <p:cNvSpPr/>
          <p:nvPr/>
        </p:nvSpPr>
        <p:spPr>
          <a:xfrm rot="10539640">
            <a:off x="10343257" y="3427604"/>
            <a:ext cx="1982209" cy="3452818"/>
          </a:xfrm>
          <a:prstGeom prst="triangle">
            <a:avLst>
              <a:gd name="adj" fmla="val 35816"/>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5" name="Gleichschenkliges Dreieck 4"/>
          <p:cNvSpPr/>
          <p:nvPr/>
        </p:nvSpPr>
        <p:spPr>
          <a:xfrm>
            <a:off x="10202131" y="3246438"/>
            <a:ext cx="1989268" cy="3604718"/>
          </a:xfrm>
          <a:prstGeom prst="triangle">
            <a:avLst>
              <a:gd name="adj" fmla="val 130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Gleichschenkliges Dreieck 3"/>
          <p:cNvSpPr/>
          <p:nvPr/>
        </p:nvSpPr>
        <p:spPr>
          <a:xfrm>
            <a:off x="10213383" y="3468687"/>
            <a:ext cx="1978617" cy="3389313"/>
          </a:xfrm>
          <a:prstGeom prst="triangle">
            <a:avLst>
              <a:gd name="adj" fmla="val 18668"/>
            </a:avLst>
          </a:prstGeom>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sp>
        <p:nvSpPr>
          <p:cNvPr id="112" name="Gleichschenkliges Dreieck 111"/>
          <p:cNvSpPr/>
          <p:nvPr/>
        </p:nvSpPr>
        <p:spPr>
          <a:xfrm>
            <a:off x="8899345" y="3479998"/>
            <a:ext cx="1978617" cy="3389313"/>
          </a:xfrm>
          <a:prstGeom prst="triangle">
            <a:avLst>
              <a:gd name="adj" fmla="val 64882"/>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Oval 50">
            <a:extLst>
              <a:ext uri="{FF2B5EF4-FFF2-40B4-BE49-F238E27FC236}">
                <a16:creationId xmlns:a16="http://schemas.microsoft.com/office/drawing/2014/main" id="{CC3F461B-F0E3-4CAE-A109-C5FF4F1C900D}"/>
              </a:ext>
            </a:extLst>
          </p:cNvPr>
          <p:cNvSpPr>
            <a:spLocks noChangeArrowheads="1"/>
          </p:cNvSpPr>
          <p:nvPr/>
        </p:nvSpPr>
        <p:spPr bwMode="auto">
          <a:xfrm>
            <a:off x="3929493" y="1670050"/>
            <a:ext cx="2709863" cy="627063"/>
          </a:xfrm>
          <a:prstGeom prst="ellipse">
            <a:avLst/>
          </a:prstGeom>
          <a:solidFill>
            <a:srgbClr val="FF6600"/>
          </a:solidFill>
          <a:ln w="9525">
            <a:solidFill>
              <a:srgbClr val="006600"/>
            </a:solidFill>
            <a:round/>
            <a:headEnd/>
            <a:tailEnd/>
          </a:ln>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400" dirty="0">
                <a:solidFill>
                  <a:schemeClr val="bg1"/>
                </a:solidFill>
                <a:latin typeface="Comic Sans MS" panose="030F0702030302020204" pitchFamily="66" charset="0"/>
              </a:rPr>
              <a:t>Zusammenarbeit mit dem </a:t>
            </a:r>
          </a:p>
          <a:p>
            <a:pPr algn="ctr" eaLnBrk="1" hangingPunct="1"/>
            <a:r>
              <a:rPr lang="de-DE" altLang="de-DE" sz="1400" dirty="0">
                <a:solidFill>
                  <a:schemeClr val="bg1"/>
                </a:solidFill>
                <a:latin typeface="Comic Sans MS" panose="030F0702030302020204" pitchFamily="66" charset="0"/>
              </a:rPr>
              <a:t>Mobilen </a:t>
            </a:r>
            <a:r>
              <a:rPr lang="de-DE" altLang="de-DE" sz="1400" dirty="0" err="1">
                <a:solidFill>
                  <a:schemeClr val="bg1"/>
                </a:solidFill>
                <a:latin typeface="Comic Sans MS" panose="030F0702030302020204" pitchFamily="66" charset="0"/>
              </a:rPr>
              <a:t>Sonderpädag</a:t>
            </a:r>
            <a:r>
              <a:rPr lang="de-DE" altLang="de-DE" sz="1400" dirty="0">
                <a:solidFill>
                  <a:schemeClr val="bg1"/>
                </a:solidFill>
                <a:latin typeface="Comic Sans MS" panose="030F0702030302020204" pitchFamily="66" charset="0"/>
              </a:rPr>
              <a:t>. Dienst</a:t>
            </a:r>
          </a:p>
        </p:txBody>
      </p:sp>
      <p:sp>
        <p:nvSpPr>
          <p:cNvPr id="2" name="Datumsplatzhalter 1">
            <a:extLst>
              <a:ext uri="{FF2B5EF4-FFF2-40B4-BE49-F238E27FC236}">
                <a16:creationId xmlns:a16="http://schemas.microsoft.com/office/drawing/2014/main" id="{15FAE37D-B28E-405E-B3A6-5C819EFBD0A7}"/>
              </a:ext>
            </a:extLst>
          </p:cNvPr>
          <p:cNvSpPr>
            <a:spLocks noGrp="1"/>
          </p:cNvSpPr>
          <p:nvPr>
            <p:ph type="dt" sz="half" idx="10"/>
          </p:nvPr>
        </p:nvSpPr>
        <p:spPr>
          <a:xfrm>
            <a:off x="7757219" y="6041362"/>
            <a:ext cx="911939" cy="365125"/>
          </a:xfrm>
        </p:spPr>
        <p:txBody>
          <a:bodyPr/>
          <a:lstStyle/>
          <a:p>
            <a:fld id="{D4C735EC-AE71-4157-B817-7ED9618C893D}" type="datetime1">
              <a:rPr lang="de-DE" smtClean="0"/>
              <a:t>17.05.2023</a:t>
            </a:fld>
            <a:endParaRPr lang="en-US" dirty="0"/>
          </a:p>
        </p:txBody>
      </p:sp>
      <p:sp>
        <p:nvSpPr>
          <p:cNvPr id="3" name="Fußzeilenplatzhalter 2">
            <a:extLst>
              <a:ext uri="{FF2B5EF4-FFF2-40B4-BE49-F238E27FC236}">
                <a16:creationId xmlns:a16="http://schemas.microsoft.com/office/drawing/2014/main" id="{52A4F823-8DC4-4D0E-A1A6-8816B2740B90}"/>
              </a:ext>
            </a:extLst>
          </p:cNvPr>
          <p:cNvSpPr>
            <a:spLocks noGrp="1"/>
          </p:cNvSpPr>
          <p:nvPr>
            <p:ph type="ftr" sz="quarter" idx="11"/>
          </p:nvPr>
        </p:nvSpPr>
        <p:spPr>
          <a:xfrm>
            <a:off x="1229420" y="6041362"/>
            <a:ext cx="6297612" cy="365125"/>
          </a:xfrm>
        </p:spPr>
        <p:txBody>
          <a:bodyPr/>
          <a:lstStyle/>
          <a:p>
            <a:r>
              <a:rPr lang="en-US" dirty="0" err="1"/>
              <a:t>Elternabend</a:t>
            </a:r>
            <a:r>
              <a:rPr lang="en-US" dirty="0"/>
              <a:t> 1. Klassen</a:t>
            </a:r>
          </a:p>
        </p:txBody>
      </p:sp>
      <p:sp>
        <p:nvSpPr>
          <p:cNvPr id="11" name="Oval 2">
            <a:extLst>
              <a:ext uri="{FF2B5EF4-FFF2-40B4-BE49-F238E27FC236}">
                <a16:creationId xmlns:a16="http://schemas.microsoft.com/office/drawing/2014/main" id="{BCEE4BBB-2A28-492E-BA50-A2C1336DEEFE}"/>
              </a:ext>
            </a:extLst>
          </p:cNvPr>
          <p:cNvSpPr>
            <a:spLocks noChangeArrowheads="1"/>
          </p:cNvSpPr>
          <p:nvPr/>
        </p:nvSpPr>
        <p:spPr bwMode="auto">
          <a:xfrm>
            <a:off x="1695086" y="685800"/>
            <a:ext cx="3716338" cy="1093788"/>
          </a:xfrm>
          <a:prstGeom prst="ellipse">
            <a:avLst/>
          </a:prstGeom>
          <a:solidFill>
            <a:schemeClr val="accent2"/>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de-DE" altLang="de-DE" sz="1800"/>
          </a:p>
        </p:txBody>
      </p:sp>
      <p:sp>
        <p:nvSpPr>
          <p:cNvPr id="14" name="Oval 3">
            <a:extLst>
              <a:ext uri="{FF2B5EF4-FFF2-40B4-BE49-F238E27FC236}">
                <a16:creationId xmlns:a16="http://schemas.microsoft.com/office/drawing/2014/main" id="{81567A6C-6CD2-4300-9E6C-885F02ABE651}"/>
              </a:ext>
            </a:extLst>
          </p:cNvPr>
          <p:cNvSpPr>
            <a:spLocks noChangeArrowheads="1"/>
          </p:cNvSpPr>
          <p:nvPr/>
        </p:nvSpPr>
        <p:spPr bwMode="auto">
          <a:xfrm>
            <a:off x="3523886" y="2549525"/>
            <a:ext cx="3673475" cy="1728788"/>
          </a:xfrm>
          <a:prstGeom prst="ellipse">
            <a:avLst/>
          </a:prstGeom>
          <a:solidFill>
            <a:schemeClr val="accent1">
              <a:lumMod val="60000"/>
              <a:lumOff val="40000"/>
            </a:schemeClr>
          </a:solidFill>
          <a:ln w="9525">
            <a:solidFill>
              <a:schemeClr val="accent2">
                <a:lumMod val="60000"/>
                <a:lumOff val="40000"/>
              </a:schemeClr>
            </a:solidFill>
            <a:round/>
            <a:headEnd/>
            <a:tailEnd/>
          </a:ln>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2800" dirty="0">
                <a:solidFill>
                  <a:srgbClr val="C00000"/>
                </a:solidFill>
                <a:latin typeface="Comic Sans MS" panose="030F0702030302020204" pitchFamily="66" charset="0"/>
              </a:rPr>
              <a:t>   Ihr Kind</a:t>
            </a:r>
            <a:r>
              <a:rPr lang="de-DE" altLang="de-DE" sz="1800" dirty="0">
                <a:solidFill>
                  <a:srgbClr val="C00000"/>
                </a:solidFill>
              </a:rPr>
              <a:t>    </a:t>
            </a:r>
            <a:endParaRPr lang="en-US" altLang="de-DE" sz="3600" dirty="0">
              <a:solidFill>
                <a:srgbClr val="C00000"/>
              </a:solidFill>
              <a:latin typeface="Domino" pitchFamily="2" charset="2"/>
            </a:endParaRPr>
          </a:p>
          <a:p>
            <a:pPr algn="ctr" eaLnBrk="1" hangingPunct="1"/>
            <a:r>
              <a:rPr lang="de-DE" altLang="de-DE" sz="1800" dirty="0">
                <a:solidFill>
                  <a:srgbClr val="C00000"/>
                </a:solidFill>
                <a:latin typeface="Comic Sans MS" panose="030F0702030302020204" pitchFamily="66" charset="0"/>
              </a:rPr>
              <a:t>im Mittelpunkt der</a:t>
            </a:r>
          </a:p>
          <a:p>
            <a:pPr algn="ctr" eaLnBrk="1" hangingPunct="1"/>
            <a:r>
              <a:rPr lang="de-DE" altLang="de-DE" sz="1800" dirty="0">
                <a:solidFill>
                  <a:srgbClr val="C00000"/>
                </a:solidFill>
                <a:latin typeface="Comic Sans MS" panose="030F0702030302020204" pitchFamily="66" charset="0"/>
              </a:rPr>
              <a:t>Grundschule an der</a:t>
            </a:r>
          </a:p>
          <a:p>
            <a:pPr algn="ctr" eaLnBrk="1" hangingPunct="1"/>
            <a:r>
              <a:rPr lang="de-DE" altLang="de-DE" sz="1800" dirty="0" err="1">
                <a:solidFill>
                  <a:srgbClr val="C00000"/>
                </a:solidFill>
                <a:latin typeface="Comic Sans MS" panose="030F0702030302020204" pitchFamily="66" charset="0"/>
              </a:rPr>
              <a:t>Klenzestraße</a:t>
            </a:r>
            <a:r>
              <a:rPr lang="de-DE" altLang="de-DE" sz="1800" dirty="0">
                <a:solidFill>
                  <a:srgbClr val="C00000"/>
                </a:solidFill>
                <a:latin typeface="Comic Sans MS" panose="030F0702030302020204" pitchFamily="66" charset="0"/>
              </a:rPr>
              <a:t> 48</a:t>
            </a:r>
          </a:p>
        </p:txBody>
      </p:sp>
      <p:sp>
        <p:nvSpPr>
          <p:cNvPr id="15" name="Line 4">
            <a:extLst>
              <a:ext uri="{FF2B5EF4-FFF2-40B4-BE49-F238E27FC236}">
                <a16:creationId xmlns:a16="http://schemas.microsoft.com/office/drawing/2014/main" id="{2202BE7D-13AB-4EC2-A8A5-DFCB22E62D72}"/>
              </a:ext>
            </a:extLst>
          </p:cNvPr>
          <p:cNvSpPr>
            <a:spLocks noChangeShapeType="1"/>
          </p:cNvSpPr>
          <p:nvPr/>
        </p:nvSpPr>
        <p:spPr bwMode="auto">
          <a:xfrm flipV="1">
            <a:off x="6130558" y="1341438"/>
            <a:ext cx="1514477" cy="136046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6" name="Oval 5">
            <a:extLst>
              <a:ext uri="{FF2B5EF4-FFF2-40B4-BE49-F238E27FC236}">
                <a16:creationId xmlns:a16="http://schemas.microsoft.com/office/drawing/2014/main" id="{3CD5E016-88CD-47F7-B2BF-5CDC977CB83C}"/>
              </a:ext>
            </a:extLst>
          </p:cNvPr>
          <p:cNvSpPr>
            <a:spLocks noChangeArrowheads="1"/>
          </p:cNvSpPr>
          <p:nvPr/>
        </p:nvSpPr>
        <p:spPr bwMode="auto">
          <a:xfrm>
            <a:off x="7581536" y="577850"/>
            <a:ext cx="2143125" cy="1212850"/>
          </a:xfrm>
          <a:prstGeom prst="ellipse">
            <a:avLst/>
          </a:prstGeom>
          <a:solidFill>
            <a:srgbClr val="FF3300"/>
          </a:solidFill>
          <a:ln w="9525">
            <a:solidFill>
              <a:srgbClr val="FF3300"/>
            </a:solidFill>
            <a:round/>
            <a:headEnd/>
            <a:tailEnd/>
          </a:ln>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600" dirty="0">
                <a:solidFill>
                  <a:srgbClr val="FFFF00"/>
                </a:solidFill>
                <a:latin typeface="Comic Sans MS" panose="030F0702030302020204" pitchFamily="66" charset="0"/>
              </a:rPr>
              <a:t>Gezielte Förderung </a:t>
            </a:r>
          </a:p>
          <a:p>
            <a:pPr algn="ctr" eaLnBrk="1" hangingPunct="1"/>
            <a:r>
              <a:rPr lang="de-DE" altLang="de-DE" sz="1600" dirty="0">
                <a:solidFill>
                  <a:srgbClr val="FFFF00"/>
                </a:solidFill>
                <a:latin typeface="Comic Sans MS" panose="030F0702030302020204" pitchFamily="66" charset="0"/>
              </a:rPr>
              <a:t>aller Kinder</a:t>
            </a:r>
          </a:p>
        </p:txBody>
      </p:sp>
      <p:sp>
        <p:nvSpPr>
          <p:cNvPr id="19" name="Line 8">
            <a:extLst>
              <a:ext uri="{FF2B5EF4-FFF2-40B4-BE49-F238E27FC236}">
                <a16:creationId xmlns:a16="http://schemas.microsoft.com/office/drawing/2014/main" id="{288AA491-6DA9-434C-BBBC-4726BAB43A51}"/>
              </a:ext>
            </a:extLst>
          </p:cNvPr>
          <p:cNvSpPr>
            <a:spLocks noChangeShapeType="1"/>
          </p:cNvSpPr>
          <p:nvPr/>
        </p:nvSpPr>
        <p:spPr bwMode="auto">
          <a:xfrm flipH="1" flipV="1">
            <a:off x="7429136" y="533399"/>
            <a:ext cx="800340" cy="809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0" name="Text Box 9">
            <a:extLst>
              <a:ext uri="{FF2B5EF4-FFF2-40B4-BE49-F238E27FC236}">
                <a16:creationId xmlns:a16="http://schemas.microsoft.com/office/drawing/2014/main" id="{3B1928FD-B026-42E6-9F66-92035A3A1193}"/>
              </a:ext>
            </a:extLst>
          </p:cNvPr>
          <p:cNvSpPr txBox="1">
            <a:spLocks noChangeArrowheads="1"/>
          </p:cNvSpPr>
          <p:nvPr/>
        </p:nvSpPr>
        <p:spPr bwMode="auto">
          <a:xfrm>
            <a:off x="5608274" y="379413"/>
            <a:ext cx="1889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a:latin typeface="Comic Sans MS" panose="030F0702030302020204" pitchFamily="66" charset="0"/>
              </a:rPr>
              <a:t>Unterrichtsqualität</a:t>
            </a:r>
          </a:p>
        </p:txBody>
      </p:sp>
      <p:sp>
        <p:nvSpPr>
          <p:cNvPr id="21" name="Text Box 10">
            <a:extLst>
              <a:ext uri="{FF2B5EF4-FFF2-40B4-BE49-F238E27FC236}">
                <a16:creationId xmlns:a16="http://schemas.microsoft.com/office/drawing/2014/main" id="{2B9DCB91-7267-434C-A311-12BA45B2B62D}"/>
              </a:ext>
            </a:extLst>
          </p:cNvPr>
          <p:cNvSpPr txBox="1">
            <a:spLocks noChangeArrowheads="1"/>
          </p:cNvSpPr>
          <p:nvPr/>
        </p:nvSpPr>
        <p:spPr bwMode="auto">
          <a:xfrm>
            <a:off x="5352686" y="1090613"/>
            <a:ext cx="2282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a:latin typeface="Comic Sans MS" panose="030F0702030302020204" pitchFamily="66" charset="0"/>
              </a:rPr>
              <a:t>Differenzierungsstunden</a:t>
            </a:r>
          </a:p>
        </p:txBody>
      </p:sp>
      <p:sp>
        <p:nvSpPr>
          <p:cNvPr id="22" name="Line 11">
            <a:extLst>
              <a:ext uri="{FF2B5EF4-FFF2-40B4-BE49-F238E27FC236}">
                <a16:creationId xmlns:a16="http://schemas.microsoft.com/office/drawing/2014/main" id="{D825577F-E8A3-4FAD-8816-B163FCC6A92F}"/>
              </a:ext>
            </a:extLst>
          </p:cNvPr>
          <p:cNvSpPr>
            <a:spLocks noChangeShapeType="1"/>
          </p:cNvSpPr>
          <p:nvPr/>
        </p:nvSpPr>
        <p:spPr bwMode="auto">
          <a:xfrm flipH="1">
            <a:off x="7429136" y="1484312"/>
            <a:ext cx="287338" cy="415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3" name="Text Box 12">
            <a:extLst>
              <a:ext uri="{FF2B5EF4-FFF2-40B4-BE49-F238E27FC236}">
                <a16:creationId xmlns:a16="http://schemas.microsoft.com/office/drawing/2014/main" id="{80D2796C-0B13-4618-A856-28F6862AC552}"/>
              </a:ext>
            </a:extLst>
          </p:cNvPr>
          <p:cNvSpPr txBox="1">
            <a:spLocks noChangeArrowheads="1"/>
          </p:cNvSpPr>
          <p:nvPr/>
        </p:nvSpPr>
        <p:spPr bwMode="auto">
          <a:xfrm>
            <a:off x="6614073" y="1928216"/>
            <a:ext cx="16256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a:latin typeface="Comic Sans MS" panose="030F0702030302020204" pitchFamily="66" charset="0"/>
              </a:rPr>
              <a:t>Sprachförderung</a:t>
            </a:r>
          </a:p>
        </p:txBody>
      </p:sp>
      <p:sp>
        <p:nvSpPr>
          <p:cNvPr id="24" name="Line 13">
            <a:extLst>
              <a:ext uri="{FF2B5EF4-FFF2-40B4-BE49-F238E27FC236}">
                <a16:creationId xmlns:a16="http://schemas.microsoft.com/office/drawing/2014/main" id="{567B7EDC-7B25-454C-9EA2-48D01802A23B}"/>
              </a:ext>
            </a:extLst>
          </p:cNvPr>
          <p:cNvSpPr>
            <a:spLocks noChangeShapeType="1"/>
          </p:cNvSpPr>
          <p:nvPr/>
        </p:nvSpPr>
        <p:spPr bwMode="auto">
          <a:xfrm>
            <a:off x="5195524" y="4149725"/>
            <a:ext cx="0" cy="7191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5" name="Oval 14">
            <a:extLst>
              <a:ext uri="{FF2B5EF4-FFF2-40B4-BE49-F238E27FC236}">
                <a16:creationId xmlns:a16="http://schemas.microsoft.com/office/drawing/2014/main" id="{058E5DE1-18C8-40ED-8719-47F43A638FC5}"/>
              </a:ext>
            </a:extLst>
          </p:cNvPr>
          <p:cNvSpPr>
            <a:spLocks noChangeArrowheads="1"/>
          </p:cNvSpPr>
          <p:nvPr/>
        </p:nvSpPr>
        <p:spPr bwMode="auto">
          <a:xfrm>
            <a:off x="4355736" y="4953000"/>
            <a:ext cx="1717675" cy="1066800"/>
          </a:xfrm>
          <a:prstGeom prst="ellipse">
            <a:avLst/>
          </a:prstGeom>
          <a:solidFill>
            <a:srgbClr val="F8A6FA"/>
          </a:solidFill>
          <a:ln w="9525">
            <a:solidFill>
              <a:srgbClr val="FF33CC"/>
            </a:solidFill>
            <a:round/>
            <a:headEnd/>
            <a:tailEnd/>
          </a:ln>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600" dirty="0">
                <a:latin typeface="Comic Sans MS" panose="030F0702030302020204" pitchFamily="66" charset="0"/>
              </a:rPr>
              <a:t>Viele sportliche</a:t>
            </a:r>
          </a:p>
          <a:p>
            <a:pPr algn="ctr" eaLnBrk="1" hangingPunct="1"/>
            <a:r>
              <a:rPr lang="de-DE" altLang="de-DE" sz="1600" dirty="0">
                <a:latin typeface="Comic Sans MS" panose="030F0702030302020204" pitchFamily="66" charset="0"/>
              </a:rPr>
              <a:t> Aktivitäten</a:t>
            </a:r>
          </a:p>
        </p:txBody>
      </p:sp>
      <p:sp>
        <p:nvSpPr>
          <p:cNvPr id="26" name="Text Box 15">
            <a:extLst>
              <a:ext uri="{FF2B5EF4-FFF2-40B4-BE49-F238E27FC236}">
                <a16:creationId xmlns:a16="http://schemas.microsoft.com/office/drawing/2014/main" id="{7950AC5C-565B-4100-923E-D7BABB4B731F}"/>
              </a:ext>
            </a:extLst>
          </p:cNvPr>
          <p:cNvSpPr txBox="1">
            <a:spLocks noChangeArrowheads="1"/>
          </p:cNvSpPr>
          <p:nvPr/>
        </p:nvSpPr>
        <p:spPr bwMode="auto">
          <a:xfrm>
            <a:off x="3478112" y="5983980"/>
            <a:ext cx="13033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a:latin typeface="Comic Sans MS" panose="030F0702030302020204" pitchFamily="66" charset="0"/>
              </a:rPr>
              <a:t>Voll </a:t>
            </a:r>
            <a:r>
              <a:rPr lang="de-DE" altLang="de-DE" sz="1400" dirty="0" smtClean="0">
                <a:latin typeface="Comic Sans MS" panose="030F0702030302020204" pitchFamily="66" charset="0"/>
              </a:rPr>
              <a:t>in </a:t>
            </a:r>
            <a:r>
              <a:rPr lang="de-DE" altLang="de-DE" sz="1400" dirty="0">
                <a:latin typeface="Comic Sans MS" panose="030F0702030302020204" pitchFamily="66" charset="0"/>
              </a:rPr>
              <a:t>Form</a:t>
            </a:r>
          </a:p>
        </p:txBody>
      </p:sp>
      <p:sp>
        <p:nvSpPr>
          <p:cNvPr id="27" name="Text Box 16">
            <a:extLst>
              <a:ext uri="{FF2B5EF4-FFF2-40B4-BE49-F238E27FC236}">
                <a16:creationId xmlns:a16="http://schemas.microsoft.com/office/drawing/2014/main" id="{E66E8A23-067D-47AA-8AF3-BDC05D52D5C0}"/>
              </a:ext>
            </a:extLst>
          </p:cNvPr>
          <p:cNvSpPr txBox="1">
            <a:spLocks noChangeArrowheads="1"/>
          </p:cNvSpPr>
          <p:nvPr/>
        </p:nvSpPr>
        <p:spPr bwMode="auto">
          <a:xfrm>
            <a:off x="5508752" y="6009581"/>
            <a:ext cx="17219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err="1">
                <a:latin typeface="Comic Sans MS" panose="030F0702030302020204" pitchFamily="66" charset="0"/>
              </a:rPr>
              <a:t>Klenze</a:t>
            </a:r>
            <a:r>
              <a:rPr lang="de-DE" altLang="de-DE" sz="1400" dirty="0">
                <a:latin typeface="Comic Sans MS" panose="030F0702030302020204" pitchFamily="66" charset="0"/>
              </a:rPr>
              <a:t> Soccer Cup</a:t>
            </a:r>
          </a:p>
        </p:txBody>
      </p:sp>
      <p:sp>
        <p:nvSpPr>
          <p:cNvPr id="28" name="Text Box 17">
            <a:extLst>
              <a:ext uri="{FF2B5EF4-FFF2-40B4-BE49-F238E27FC236}">
                <a16:creationId xmlns:a16="http://schemas.microsoft.com/office/drawing/2014/main" id="{049E0BCD-B08C-4566-871F-243A13637ACA}"/>
              </a:ext>
            </a:extLst>
          </p:cNvPr>
          <p:cNvSpPr txBox="1">
            <a:spLocks noChangeArrowheads="1"/>
          </p:cNvSpPr>
          <p:nvPr/>
        </p:nvSpPr>
        <p:spPr bwMode="auto">
          <a:xfrm>
            <a:off x="3325449" y="4673600"/>
            <a:ext cx="1812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a:latin typeface="Comic Sans MS" panose="030F0702030302020204" pitchFamily="66" charset="0"/>
              </a:rPr>
              <a:t>Klenze Downhill Cup</a:t>
            </a:r>
          </a:p>
          <a:p>
            <a:pPr eaLnBrk="1" hangingPunct="1"/>
            <a:r>
              <a:rPr lang="de-DE" altLang="de-DE" sz="1400" dirty="0">
                <a:latin typeface="Comic Sans MS" panose="030F0702030302020204" pitchFamily="66" charset="0"/>
              </a:rPr>
              <a:t>(Ski Alpin)</a:t>
            </a:r>
          </a:p>
        </p:txBody>
      </p:sp>
      <p:sp>
        <p:nvSpPr>
          <p:cNvPr id="29" name="Line 18">
            <a:extLst>
              <a:ext uri="{FF2B5EF4-FFF2-40B4-BE49-F238E27FC236}">
                <a16:creationId xmlns:a16="http://schemas.microsoft.com/office/drawing/2014/main" id="{4293EE85-B138-48D8-8F3C-9B0BAEE1D6CC}"/>
              </a:ext>
            </a:extLst>
          </p:cNvPr>
          <p:cNvSpPr>
            <a:spLocks noChangeShapeType="1"/>
          </p:cNvSpPr>
          <p:nvPr/>
        </p:nvSpPr>
        <p:spPr bwMode="auto">
          <a:xfrm>
            <a:off x="7068774" y="3284537"/>
            <a:ext cx="982662" cy="1360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30" name="Oval 19">
            <a:extLst>
              <a:ext uri="{FF2B5EF4-FFF2-40B4-BE49-F238E27FC236}">
                <a16:creationId xmlns:a16="http://schemas.microsoft.com/office/drawing/2014/main" id="{98357DB2-4DE6-4F06-B9FF-C92EBDFB6573}"/>
              </a:ext>
            </a:extLst>
          </p:cNvPr>
          <p:cNvSpPr>
            <a:spLocks noChangeArrowheads="1"/>
          </p:cNvSpPr>
          <p:nvPr/>
        </p:nvSpPr>
        <p:spPr bwMode="auto">
          <a:xfrm>
            <a:off x="8040324" y="2933700"/>
            <a:ext cx="1511300" cy="720725"/>
          </a:xfrm>
          <a:prstGeom prst="ellipse">
            <a:avLst/>
          </a:prstGeom>
          <a:solidFill>
            <a:srgbClr val="27E95A"/>
          </a:solidFill>
          <a:ln w="9525">
            <a:solidFill>
              <a:schemeClr val="hlink"/>
            </a:solidFill>
            <a:round/>
            <a:headEnd/>
            <a:tailEnd/>
          </a:ln>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600" dirty="0">
                <a:latin typeface="Comic Sans MS" panose="030F0702030302020204" pitchFamily="66" charset="0"/>
              </a:rPr>
              <a:t>Projekte</a:t>
            </a:r>
          </a:p>
        </p:txBody>
      </p:sp>
      <p:sp>
        <p:nvSpPr>
          <p:cNvPr id="31" name="Line 20">
            <a:extLst>
              <a:ext uri="{FF2B5EF4-FFF2-40B4-BE49-F238E27FC236}">
                <a16:creationId xmlns:a16="http://schemas.microsoft.com/office/drawing/2014/main" id="{5618F4DB-1DE2-4205-A91E-4C604652E45E}"/>
              </a:ext>
            </a:extLst>
          </p:cNvPr>
          <p:cNvSpPr>
            <a:spLocks noChangeShapeType="1"/>
          </p:cNvSpPr>
          <p:nvPr/>
        </p:nvSpPr>
        <p:spPr bwMode="auto">
          <a:xfrm>
            <a:off x="8508636" y="3644900"/>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32" name="Text Box 21">
            <a:extLst>
              <a:ext uri="{FF2B5EF4-FFF2-40B4-BE49-F238E27FC236}">
                <a16:creationId xmlns:a16="http://schemas.microsoft.com/office/drawing/2014/main" id="{57C0A934-7985-44A8-9AB6-02F460A360A7}"/>
              </a:ext>
            </a:extLst>
          </p:cNvPr>
          <p:cNvSpPr txBox="1">
            <a:spLocks noChangeArrowheads="1"/>
          </p:cNvSpPr>
          <p:nvPr/>
        </p:nvSpPr>
        <p:spPr bwMode="auto">
          <a:xfrm>
            <a:off x="8150909" y="3930650"/>
            <a:ext cx="189827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a:latin typeface="Comic Sans MS" panose="030F0702030302020204" pitchFamily="66" charset="0"/>
              </a:rPr>
              <a:t>Sommerfest</a:t>
            </a:r>
          </a:p>
          <a:p>
            <a:pPr eaLnBrk="1" hangingPunct="1"/>
            <a:r>
              <a:rPr lang="de-DE" altLang="de-DE" sz="1400" dirty="0">
                <a:latin typeface="Comic Sans MS" panose="030F0702030302020204" pitchFamily="66" charset="0"/>
              </a:rPr>
              <a:t>Run </a:t>
            </a:r>
            <a:r>
              <a:rPr lang="de-DE" altLang="de-DE" sz="1400" dirty="0" err="1">
                <a:latin typeface="Comic Sans MS" panose="030F0702030302020204" pitchFamily="66" charset="0"/>
              </a:rPr>
              <a:t>for</a:t>
            </a:r>
            <a:r>
              <a:rPr lang="de-DE" altLang="de-DE" sz="1400" dirty="0">
                <a:latin typeface="Comic Sans MS" panose="030F0702030302020204" pitchFamily="66" charset="0"/>
              </a:rPr>
              <a:t> Help</a:t>
            </a:r>
          </a:p>
          <a:p>
            <a:pPr eaLnBrk="1" hangingPunct="1"/>
            <a:r>
              <a:rPr lang="de-DE" altLang="de-DE" sz="1400" dirty="0">
                <a:latin typeface="Comic Sans MS" panose="030F0702030302020204" pitchFamily="66" charset="0"/>
              </a:rPr>
              <a:t>Känguru Mathematik</a:t>
            </a:r>
          </a:p>
          <a:p>
            <a:pPr eaLnBrk="1" hangingPunct="1"/>
            <a:r>
              <a:rPr lang="de-DE" altLang="de-DE" sz="1400" dirty="0">
                <a:latin typeface="Comic Sans MS" panose="030F0702030302020204" pitchFamily="66" charset="0"/>
              </a:rPr>
              <a:t>Wettbewerb</a:t>
            </a:r>
          </a:p>
          <a:p>
            <a:pPr eaLnBrk="1" hangingPunct="1"/>
            <a:endParaRPr lang="de-DE" altLang="de-DE" sz="1400" dirty="0">
              <a:latin typeface="Comic Sans MS" panose="030F0702030302020204" pitchFamily="66" charset="0"/>
            </a:endParaRPr>
          </a:p>
          <a:p>
            <a:pPr eaLnBrk="1" hangingPunct="1"/>
            <a:endParaRPr lang="de-DE" altLang="de-DE" sz="1400" dirty="0">
              <a:latin typeface="Comic Sans MS" panose="030F0702030302020204" pitchFamily="66" charset="0"/>
            </a:endParaRPr>
          </a:p>
        </p:txBody>
      </p:sp>
      <p:sp>
        <p:nvSpPr>
          <p:cNvPr id="33" name="Line 22">
            <a:extLst>
              <a:ext uri="{FF2B5EF4-FFF2-40B4-BE49-F238E27FC236}">
                <a16:creationId xmlns:a16="http://schemas.microsoft.com/office/drawing/2014/main" id="{9C83D91B-5F0A-411D-AC78-7830A02D9924}"/>
              </a:ext>
            </a:extLst>
          </p:cNvPr>
          <p:cNvSpPr>
            <a:spLocks noChangeShapeType="1"/>
          </p:cNvSpPr>
          <p:nvPr/>
        </p:nvSpPr>
        <p:spPr bwMode="auto">
          <a:xfrm flipH="1">
            <a:off x="7860936" y="3500438"/>
            <a:ext cx="287338" cy="1428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34" name="Text Box 23">
            <a:extLst>
              <a:ext uri="{FF2B5EF4-FFF2-40B4-BE49-F238E27FC236}">
                <a16:creationId xmlns:a16="http://schemas.microsoft.com/office/drawing/2014/main" id="{C86BA912-3AB1-41D9-BC51-780196D56C72}"/>
              </a:ext>
            </a:extLst>
          </p:cNvPr>
          <p:cNvSpPr txBox="1">
            <a:spLocks noChangeArrowheads="1"/>
          </p:cNvSpPr>
          <p:nvPr/>
        </p:nvSpPr>
        <p:spPr bwMode="auto">
          <a:xfrm>
            <a:off x="6959410" y="3694419"/>
            <a:ext cx="1244251"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a:latin typeface="Comic Sans MS" panose="030F0702030302020204" pitchFamily="66" charset="0"/>
              </a:rPr>
              <a:t>Spendenlauf</a:t>
            </a:r>
          </a:p>
          <a:p>
            <a:pPr eaLnBrk="1" hangingPunct="1"/>
            <a:r>
              <a:rPr lang="de-DE" altLang="de-DE" sz="1400" dirty="0">
                <a:latin typeface="Comic Sans MS" panose="030F0702030302020204" pitchFamily="66" charset="0"/>
              </a:rPr>
              <a:t>Run </a:t>
            </a:r>
            <a:r>
              <a:rPr lang="de-DE" altLang="de-DE" sz="1400" dirty="0" err="1">
                <a:latin typeface="Comic Sans MS" panose="030F0702030302020204" pitchFamily="66" charset="0"/>
              </a:rPr>
              <a:t>for</a:t>
            </a:r>
            <a:r>
              <a:rPr lang="de-DE" altLang="de-DE" sz="1400" dirty="0">
                <a:latin typeface="Comic Sans MS" panose="030F0702030302020204" pitchFamily="66" charset="0"/>
              </a:rPr>
              <a:t> Help</a:t>
            </a:r>
          </a:p>
          <a:p>
            <a:pPr eaLnBrk="1" hangingPunct="1"/>
            <a:endParaRPr lang="de-DE" altLang="de-DE" sz="1000" dirty="0">
              <a:latin typeface="Comic Sans MS" panose="030F0702030302020204" pitchFamily="66" charset="0"/>
            </a:endParaRPr>
          </a:p>
        </p:txBody>
      </p:sp>
      <p:sp>
        <p:nvSpPr>
          <p:cNvPr id="37" name="Line 26">
            <a:extLst>
              <a:ext uri="{FF2B5EF4-FFF2-40B4-BE49-F238E27FC236}">
                <a16:creationId xmlns:a16="http://schemas.microsoft.com/office/drawing/2014/main" id="{9560BFFA-AFDD-40C7-B839-2A0174564D72}"/>
              </a:ext>
            </a:extLst>
          </p:cNvPr>
          <p:cNvSpPr>
            <a:spLocks noChangeShapeType="1"/>
          </p:cNvSpPr>
          <p:nvPr/>
        </p:nvSpPr>
        <p:spPr bwMode="auto">
          <a:xfrm flipH="1">
            <a:off x="2609485" y="3578225"/>
            <a:ext cx="1127125" cy="384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38" name="Oval 27">
            <a:extLst>
              <a:ext uri="{FF2B5EF4-FFF2-40B4-BE49-F238E27FC236}">
                <a16:creationId xmlns:a16="http://schemas.microsoft.com/office/drawing/2014/main" id="{42AD9360-369F-4B3E-A07A-4BCD9D2D3F61}"/>
              </a:ext>
            </a:extLst>
          </p:cNvPr>
          <p:cNvSpPr>
            <a:spLocks noChangeArrowheads="1"/>
          </p:cNvSpPr>
          <p:nvPr/>
        </p:nvSpPr>
        <p:spPr bwMode="auto">
          <a:xfrm>
            <a:off x="1091836" y="3860800"/>
            <a:ext cx="1512888" cy="720725"/>
          </a:xfrm>
          <a:prstGeom prst="ellipse">
            <a:avLst/>
          </a:prstGeom>
          <a:solidFill>
            <a:srgbClr val="669900"/>
          </a:solidFill>
          <a:ln w="9525">
            <a:solidFill>
              <a:srgbClr val="0033CC"/>
            </a:solidFill>
            <a:round/>
            <a:headEnd/>
            <a:tailEnd/>
          </a:ln>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400" dirty="0">
                <a:solidFill>
                  <a:schemeClr val="bg1"/>
                </a:solidFill>
                <a:latin typeface="Comic Sans MS" panose="030F0702030302020204" pitchFamily="66" charset="0"/>
              </a:rPr>
              <a:t>Arbeits-</a:t>
            </a:r>
          </a:p>
          <a:p>
            <a:pPr algn="ctr" eaLnBrk="1" hangingPunct="1"/>
            <a:r>
              <a:rPr lang="de-DE" altLang="de-DE" sz="1400" dirty="0" err="1">
                <a:solidFill>
                  <a:schemeClr val="bg1"/>
                </a:solidFill>
                <a:latin typeface="Comic Sans MS" panose="030F0702030302020204" pitchFamily="66" charset="0"/>
              </a:rPr>
              <a:t>gemeinschaften</a:t>
            </a:r>
            <a:endParaRPr lang="de-DE" altLang="de-DE" sz="1400" dirty="0">
              <a:solidFill>
                <a:schemeClr val="bg1"/>
              </a:solidFill>
              <a:latin typeface="Comic Sans MS" panose="030F0702030302020204" pitchFamily="66" charset="0"/>
            </a:endParaRPr>
          </a:p>
        </p:txBody>
      </p:sp>
      <p:sp>
        <p:nvSpPr>
          <p:cNvPr id="39" name="Line 28">
            <a:extLst>
              <a:ext uri="{FF2B5EF4-FFF2-40B4-BE49-F238E27FC236}">
                <a16:creationId xmlns:a16="http://schemas.microsoft.com/office/drawing/2014/main" id="{42D2C771-10F8-43EB-BACC-E2B7FB4BE6DD}"/>
              </a:ext>
            </a:extLst>
          </p:cNvPr>
          <p:cNvSpPr>
            <a:spLocks noChangeShapeType="1"/>
          </p:cNvSpPr>
          <p:nvPr/>
        </p:nvSpPr>
        <p:spPr bwMode="auto">
          <a:xfrm flipH="1">
            <a:off x="977319" y="4494660"/>
            <a:ext cx="144462" cy="4333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0" name="Text Box 29">
            <a:extLst>
              <a:ext uri="{FF2B5EF4-FFF2-40B4-BE49-F238E27FC236}">
                <a16:creationId xmlns:a16="http://schemas.microsoft.com/office/drawing/2014/main" id="{021AF186-C532-49EE-9F1C-89E32E002DC3}"/>
              </a:ext>
            </a:extLst>
          </p:cNvPr>
          <p:cNvSpPr txBox="1">
            <a:spLocks noChangeArrowheads="1"/>
          </p:cNvSpPr>
          <p:nvPr/>
        </p:nvSpPr>
        <p:spPr bwMode="auto">
          <a:xfrm>
            <a:off x="497303" y="5003800"/>
            <a:ext cx="16224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a:latin typeface="Comic Sans MS" panose="030F0702030302020204" pitchFamily="66" charset="0"/>
              </a:rPr>
              <a:t>Schulmannschaft</a:t>
            </a:r>
          </a:p>
        </p:txBody>
      </p:sp>
      <p:sp>
        <p:nvSpPr>
          <p:cNvPr id="41" name="Line 30">
            <a:extLst>
              <a:ext uri="{FF2B5EF4-FFF2-40B4-BE49-F238E27FC236}">
                <a16:creationId xmlns:a16="http://schemas.microsoft.com/office/drawing/2014/main" id="{E80E05D5-5859-4792-9846-6B307276773D}"/>
              </a:ext>
            </a:extLst>
          </p:cNvPr>
          <p:cNvSpPr>
            <a:spLocks noChangeShapeType="1"/>
          </p:cNvSpPr>
          <p:nvPr/>
        </p:nvSpPr>
        <p:spPr bwMode="auto">
          <a:xfrm>
            <a:off x="2015206" y="4553228"/>
            <a:ext cx="144463"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2" name="Text Box 31">
            <a:extLst>
              <a:ext uri="{FF2B5EF4-FFF2-40B4-BE49-F238E27FC236}">
                <a16:creationId xmlns:a16="http://schemas.microsoft.com/office/drawing/2014/main" id="{3AD0401A-9594-439F-99D1-79DF80083032}"/>
              </a:ext>
            </a:extLst>
          </p:cNvPr>
          <p:cNvSpPr txBox="1">
            <a:spLocks noChangeArrowheads="1"/>
          </p:cNvSpPr>
          <p:nvPr/>
        </p:nvSpPr>
        <p:spPr bwMode="auto">
          <a:xfrm>
            <a:off x="1870885" y="4745145"/>
            <a:ext cx="11953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a:latin typeface="Comic Sans MS" panose="030F0702030302020204" pitchFamily="66" charset="0"/>
              </a:rPr>
              <a:t>Schulgarten</a:t>
            </a:r>
          </a:p>
        </p:txBody>
      </p:sp>
      <p:sp>
        <p:nvSpPr>
          <p:cNvPr id="43" name="Line 32">
            <a:extLst>
              <a:ext uri="{FF2B5EF4-FFF2-40B4-BE49-F238E27FC236}">
                <a16:creationId xmlns:a16="http://schemas.microsoft.com/office/drawing/2014/main" id="{A130B373-25A5-4BCB-AC02-2182ECA13A07}"/>
              </a:ext>
            </a:extLst>
          </p:cNvPr>
          <p:cNvSpPr>
            <a:spLocks noChangeShapeType="1"/>
          </p:cNvSpPr>
          <p:nvPr/>
        </p:nvSpPr>
        <p:spPr bwMode="auto">
          <a:xfrm flipH="1" flipV="1">
            <a:off x="1020399" y="3789363"/>
            <a:ext cx="142875"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4" name="Text Box 33">
            <a:extLst>
              <a:ext uri="{FF2B5EF4-FFF2-40B4-BE49-F238E27FC236}">
                <a16:creationId xmlns:a16="http://schemas.microsoft.com/office/drawing/2014/main" id="{24EE92F7-5228-4CF5-BDB9-7EA6A552530A}"/>
              </a:ext>
            </a:extLst>
          </p:cNvPr>
          <p:cNvSpPr txBox="1">
            <a:spLocks noChangeArrowheads="1"/>
          </p:cNvSpPr>
          <p:nvPr/>
        </p:nvSpPr>
        <p:spPr bwMode="auto">
          <a:xfrm>
            <a:off x="552086" y="3495675"/>
            <a:ext cx="92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r>
              <a:rPr lang="de-DE" altLang="de-DE" sz="1400">
                <a:latin typeface="Comic Sans MS" panose="030F0702030302020204" pitchFamily="66" charset="0"/>
              </a:rPr>
              <a:t>Kunst</a:t>
            </a:r>
          </a:p>
        </p:txBody>
      </p:sp>
      <p:sp>
        <p:nvSpPr>
          <p:cNvPr id="45" name="Line 34">
            <a:extLst>
              <a:ext uri="{FF2B5EF4-FFF2-40B4-BE49-F238E27FC236}">
                <a16:creationId xmlns:a16="http://schemas.microsoft.com/office/drawing/2014/main" id="{64F7A78B-65F4-432F-98C5-319440D6CF4A}"/>
              </a:ext>
            </a:extLst>
          </p:cNvPr>
          <p:cNvSpPr>
            <a:spLocks noChangeShapeType="1"/>
          </p:cNvSpPr>
          <p:nvPr/>
        </p:nvSpPr>
        <p:spPr bwMode="auto">
          <a:xfrm flipV="1">
            <a:off x="1864053" y="3495675"/>
            <a:ext cx="18291" cy="2968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6" name="Text Box 35">
            <a:extLst>
              <a:ext uri="{FF2B5EF4-FFF2-40B4-BE49-F238E27FC236}">
                <a16:creationId xmlns:a16="http://schemas.microsoft.com/office/drawing/2014/main" id="{8CA984F6-615F-4811-ABD7-2FF47CCA38E5}"/>
              </a:ext>
            </a:extLst>
          </p:cNvPr>
          <p:cNvSpPr txBox="1">
            <a:spLocks noChangeArrowheads="1"/>
          </p:cNvSpPr>
          <p:nvPr/>
        </p:nvSpPr>
        <p:spPr bwMode="auto">
          <a:xfrm>
            <a:off x="1173627" y="3045103"/>
            <a:ext cx="10779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a:latin typeface="Comic Sans MS" panose="030F0702030302020204" pitchFamily="66" charset="0"/>
              </a:rPr>
              <a:t>Schulhaus</a:t>
            </a:r>
          </a:p>
          <a:p>
            <a:pPr eaLnBrk="1" hangingPunct="1"/>
            <a:r>
              <a:rPr lang="de-DE" altLang="de-DE" sz="1400" dirty="0">
                <a:latin typeface="Comic Sans MS" panose="030F0702030302020204" pitchFamily="66" charset="0"/>
              </a:rPr>
              <a:t>Gestaltung</a:t>
            </a:r>
          </a:p>
        </p:txBody>
      </p:sp>
      <p:sp>
        <p:nvSpPr>
          <p:cNvPr id="47" name="Rectangle 36">
            <a:extLst>
              <a:ext uri="{FF2B5EF4-FFF2-40B4-BE49-F238E27FC236}">
                <a16:creationId xmlns:a16="http://schemas.microsoft.com/office/drawing/2014/main" id="{2939BCBB-3DE5-4A2F-AC68-56E21662C1B9}"/>
              </a:ext>
            </a:extLst>
          </p:cNvPr>
          <p:cNvSpPr>
            <a:spLocks noChangeArrowheads="1"/>
          </p:cNvSpPr>
          <p:nvPr/>
        </p:nvSpPr>
        <p:spPr bwMode="auto">
          <a:xfrm>
            <a:off x="947374" y="260350"/>
            <a:ext cx="374173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600" dirty="0">
                <a:latin typeface="Comic Sans MS" panose="030F0702030302020204" pitchFamily="66" charset="0"/>
              </a:rPr>
              <a:t>Mit mehr Bildung mehr vom Leben…. </a:t>
            </a:r>
          </a:p>
        </p:txBody>
      </p:sp>
      <p:sp>
        <p:nvSpPr>
          <p:cNvPr id="48" name="Line 37">
            <a:extLst>
              <a:ext uri="{FF2B5EF4-FFF2-40B4-BE49-F238E27FC236}">
                <a16:creationId xmlns:a16="http://schemas.microsoft.com/office/drawing/2014/main" id="{8D970791-D96D-4909-8A05-980FA6EA19C1}"/>
              </a:ext>
            </a:extLst>
          </p:cNvPr>
          <p:cNvSpPr>
            <a:spLocks noChangeShapeType="1"/>
          </p:cNvSpPr>
          <p:nvPr/>
        </p:nvSpPr>
        <p:spPr bwMode="auto">
          <a:xfrm flipH="1" flipV="1">
            <a:off x="2171334" y="2349498"/>
            <a:ext cx="1697037" cy="7673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9" name="Oval 38">
            <a:extLst>
              <a:ext uri="{FF2B5EF4-FFF2-40B4-BE49-F238E27FC236}">
                <a16:creationId xmlns:a16="http://schemas.microsoft.com/office/drawing/2014/main" id="{6CC45F18-FE83-4FF9-9A06-6E671C578AFB}"/>
              </a:ext>
            </a:extLst>
          </p:cNvPr>
          <p:cNvSpPr>
            <a:spLocks noChangeArrowheads="1"/>
          </p:cNvSpPr>
          <p:nvPr/>
        </p:nvSpPr>
        <p:spPr bwMode="auto">
          <a:xfrm>
            <a:off x="875936" y="1916113"/>
            <a:ext cx="1295400" cy="576262"/>
          </a:xfrm>
          <a:prstGeom prst="ellipse">
            <a:avLst/>
          </a:prstGeom>
          <a:solidFill>
            <a:srgbClr val="7030A0"/>
          </a:solidFill>
          <a:ln>
            <a:solidFill>
              <a:srgbClr val="7030A0"/>
            </a:solidFill>
            <a:headEnd/>
            <a:tailEnd/>
          </a:ln>
        </p:spPr>
        <p:style>
          <a:lnRef idx="2">
            <a:schemeClr val="accent2"/>
          </a:lnRef>
          <a:fillRef idx="1">
            <a:schemeClr val="lt1"/>
          </a:fillRef>
          <a:effectRef idx="0">
            <a:schemeClr val="accent2"/>
          </a:effectRef>
          <a:fontRef idx="minor">
            <a:schemeClr val="dk1"/>
          </a:fontRef>
        </p:style>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de-DE" altLang="de-DE" sz="1400" dirty="0">
                <a:solidFill>
                  <a:schemeClr val="bg1"/>
                </a:solidFill>
                <a:latin typeface="Comic Sans MS" panose="030F0702030302020204" pitchFamily="66" charset="0"/>
              </a:rPr>
              <a:t>Leselust</a:t>
            </a:r>
          </a:p>
        </p:txBody>
      </p:sp>
      <p:sp>
        <p:nvSpPr>
          <p:cNvPr id="50" name="Line 39">
            <a:extLst>
              <a:ext uri="{FF2B5EF4-FFF2-40B4-BE49-F238E27FC236}">
                <a16:creationId xmlns:a16="http://schemas.microsoft.com/office/drawing/2014/main" id="{3363A9C9-6877-4950-9720-13FF31A79581}"/>
              </a:ext>
            </a:extLst>
          </p:cNvPr>
          <p:cNvSpPr>
            <a:spLocks noChangeShapeType="1"/>
          </p:cNvSpPr>
          <p:nvPr/>
        </p:nvSpPr>
        <p:spPr bwMode="auto">
          <a:xfrm>
            <a:off x="1955436" y="1989138"/>
            <a:ext cx="6477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1" name="Text Box 40">
            <a:extLst>
              <a:ext uri="{FF2B5EF4-FFF2-40B4-BE49-F238E27FC236}">
                <a16:creationId xmlns:a16="http://schemas.microsoft.com/office/drawing/2014/main" id="{5EFAFC49-3A93-42F1-ADE2-19846F24B69E}"/>
              </a:ext>
            </a:extLst>
          </p:cNvPr>
          <p:cNvSpPr txBox="1">
            <a:spLocks noChangeArrowheads="1"/>
          </p:cNvSpPr>
          <p:nvPr/>
        </p:nvSpPr>
        <p:spPr bwMode="auto">
          <a:xfrm>
            <a:off x="2609486" y="1828800"/>
            <a:ext cx="1031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de-DE" altLang="de-DE" sz="1400">
                <a:latin typeface="Comic Sans MS" panose="030F0702030302020204" pitchFamily="66" charset="0"/>
              </a:rPr>
              <a:t>Lesepaten</a:t>
            </a:r>
            <a:endParaRPr lang="de-DE" altLang="de-DE" sz="1400" dirty="0">
              <a:latin typeface="Comic Sans MS" panose="030F0702030302020204" pitchFamily="66" charset="0"/>
            </a:endParaRPr>
          </a:p>
        </p:txBody>
      </p:sp>
      <p:sp>
        <p:nvSpPr>
          <p:cNvPr id="52" name="Line 41">
            <a:extLst>
              <a:ext uri="{FF2B5EF4-FFF2-40B4-BE49-F238E27FC236}">
                <a16:creationId xmlns:a16="http://schemas.microsoft.com/office/drawing/2014/main" id="{832C3AE3-4F37-446D-A4C6-A85F0444ECBB}"/>
              </a:ext>
            </a:extLst>
          </p:cNvPr>
          <p:cNvSpPr>
            <a:spLocks noChangeShapeType="1"/>
          </p:cNvSpPr>
          <p:nvPr/>
        </p:nvSpPr>
        <p:spPr bwMode="auto">
          <a:xfrm flipH="1" flipV="1">
            <a:off x="1163274" y="1773238"/>
            <a:ext cx="215900" cy="1428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3" name="Text Box 42">
            <a:extLst>
              <a:ext uri="{FF2B5EF4-FFF2-40B4-BE49-F238E27FC236}">
                <a16:creationId xmlns:a16="http://schemas.microsoft.com/office/drawing/2014/main" id="{3882FF36-ED4D-4D86-A66A-1E2BB337E6F1}"/>
              </a:ext>
            </a:extLst>
          </p:cNvPr>
          <p:cNvSpPr txBox="1">
            <a:spLocks noChangeArrowheads="1"/>
          </p:cNvSpPr>
          <p:nvPr/>
        </p:nvSpPr>
        <p:spPr bwMode="auto">
          <a:xfrm>
            <a:off x="390590" y="1533525"/>
            <a:ext cx="2047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a:latin typeface="Comic Sans MS" panose="030F0702030302020204" pitchFamily="66" charset="0"/>
              </a:rPr>
              <a:t>Antolin Leseprogramm</a:t>
            </a:r>
          </a:p>
        </p:txBody>
      </p:sp>
      <p:sp>
        <p:nvSpPr>
          <p:cNvPr id="54" name="Text Box 43">
            <a:extLst>
              <a:ext uri="{FF2B5EF4-FFF2-40B4-BE49-F238E27FC236}">
                <a16:creationId xmlns:a16="http://schemas.microsoft.com/office/drawing/2014/main" id="{80DA756B-46D3-4477-884A-CC7BA8ADD0C7}"/>
              </a:ext>
            </a:extLst>
          </p:cNvPr>
          <p:cNvSpPr txBox="1">
            <a:spLocks noChangeArrowheads="1"/>
          </p:cNvSpPr>
          <p:nvPr/>
        </p:nvSpPr>
        <p:spPr bwMode="auto">
          <a:xfrm>
            <a:off x="560024" y="2595563"/>
            <a:ext cx="31210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a:latin typeface="Comic Sans MS" panose="030F0702030302020204" pitchFamily="66" charset="0"/>
              </a:rPr>
              <a:t>Kooperation mit der Stadtbücherei</a:t>
            </a:r>
          </a:p>
        </p:txBody>
      </p:sp>
      <p:sp>
        <p:nvSpPr>
          <p:cNvPr id="55" name="Line 44">
            <a:extLst>
              <a:ext uri="{FF2B5EF4-FFF2-40B4-BE49-F238E27FC236}">
                <a16:creationId xmlns:a16="http://schemas.microsoft.com/office/drawing/2014/main" id="{8BBCC3F2-6B4D-4A59-8D66-546986BC541B}"/>
              </a:ext>
            </a:extLst>
          </p:cNvPr>
          <p:cNvSpPr>
            <a:spLocks noChangeShapeType="1"/>
          </p:cNvSpPr>
          <p:nvPr/>
        </p:nvSpPr>
        <p:spPr bwMode="auto">
          <a:xfrm flipH="1" flipV="1">
            <a:off x="4275946" y="4953000"/>
            <a:ext cx="38100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6" name="Line 45">
            <a:extLst>
              <a:ext uri="{FF2B5EF4-FFF2-40B4-BE49-F238E27FC236}">
                <a16:creationId xmlns:a16="http://schemas.microsoft.com/office/drawing/2014/main" id="{4853AD40-59BA-4480-BBA4-D85E2825CEDB}"/>
              </a:ext>
            </a:extLst>
          </p:cNvPr>
          <p:cNvSpPr>
            <a:spLocks noChangeShapeType="1"/>
          </p:cNvSpPr>
          <p:nvPr/>
        </p:nvSpPr>
        <p:spPr bwMode="auto">
          <a:xfrm flipV="1">
            <a:off x="5886086" y="5379374"/>
            <a:ext cx="370951" cy="3082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7" name="Line 46">
            <a:extLst>
              <a:ext uri="{FF2B5EF4-FFF2-40B4-BE49-F238E27FC236}">
                <a16:creationId xmlns:a16="http://schemas.microsoft.com/office/drawing/2014/main" id="{F232367B-7DBF-4152-A159-4130E16A578D}"/>
              </a:ext>
            </a:extLst>
          </p:cNvPr>
          <p:cNvSpPr>
            <a:spLocks noChangeShapeType="1"/>
          </p:cNvSpPr>
          <p:nvPr/>
        </p:nvSpPr>
        <p:spPr bwMode="auto">
          <a:xfrm>
            <a:off x="5733686" y="5715000"/>
            <a:ext cx="288925"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8" name="Line 47">
            <a:extLst>
              <a:ext uri="{FF2B5EF4-FFF2-40B4-BE49-F238E27FC236}">
                <a16:creationId xmlns:a16="http://schemas.microsoft.com/office/drawing/2014/main" id="{8E2D3FE5-4950-411F-80CA-66572D068B53}"/>
              </a:ext>
            </a:extLst>
          </p:cNvPr>
          <p:cNvSpPr>
            <a:spLocks noChangeShapeType="1"/>
          </p:cNvSpPr>
          <p:nvPr/>
        </p:nvSpPr>
        <p:spPr bwMode="auto">
          <a:xfrm>
            <a:off x="6419486" y="3933824"/>
            <a:ext cx="1344613" cy="135094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9" name="Oval 48">
            <a:extLst>
              <a:ext uri="{FF2B5EF4-FFF2-40B4-BE49-F238E27FC236}">
                <a16:creationId xmlns:a16="http://schemas.microsoft.com/office/drawing/2014/main" id="{D10055AF-C7C1-4AC2-A85C-F01364BE0DF5}"/>
              </a:ext>
            </a:extLst>
          </p:cNvPr>
          <p:cNvSpPr>
            <a:spLocks noChangeArrowheads="1"/>
          </p:cNvSpPr>
          <p:nvPr/>
        </p:nvSpPr>
        <p:spPr bwMode="auto">
          <a:xfrm>
            <a:off x="7572011" y="5229225"/>
            <a:ext cx="1728788" cy="925513"/>
          </a:xfrm>
          <a:prstGeom prst="ellipse">
            <a:avLst/>
          </a:prstGeom>
          <a:solidFill>
            <a:schemeClr val="accent5">
              <a:lumMod val="75000"/>
            </a:schemeClr>
          </a:solidFill>
          <a:ln w="9525">
            <a:solidFill>
              <a:schemeClr val="folHlink"/>
            </a:solidFill>
            <a:round/>
            <a:headEnd/>
            <a:tailEnd/>
          </a:ln>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600" dirty="0" err="1">
                <a:solidFill>
                  <a:schemeClr val="bg1"/>
                </a:solidFill>
                <a:latin typeface="Comic Sans MS" panose="030F0702030302020204" pitchFamily="66" charset="0"/>
              </a:rPr>
              <a:t>Betreuungs</a:t>
            </a:r>
            <a:r>
              <a:rPr lang="de-DE" altLang="de-DE" sz="1600" dirty="0">
                <a:solidFill>
                  <a:schemeClr val="bg1"/>
                </a:solidFill>
                <a:latin typeface="Comic Sans MS" panose="030F0702030302020204" pitchFamily="66" charset="0"/>
              </a:rPr>
              <a:t>—</a:t>
            </a:r>
          </a:p>
          <a:p>
            <a:pPr algn="ctr" eaLnBrk="1" hangingPunct="1"/>
            <a:r>
              <a:rPr lang="de-DE" altLang="de-DE" sz="1600" dirty="0" err="1">
                <a:solidFill>
                  <a:schemeClr val="bg1"/>
                </a:solidFill>
                <a:latin typeface="Comic Sans MS" panose="030F0702030302020204" pitchFamily="66" charset="0"/>
              </a:rPr>
              <a:t>angebote</a:t>
            </a:r>
            <a:endParaRPr lang="de-DE" altLang="de-DE" sz="1600" dirty="0">
              <a:solidFill>
                <a:schemeClr val="bg1"/>
              </a:solidFill>
              <a:latin typeface="Comic Sans MS" panose="030F0702030302020204" pitchFamily="66" charset="0"/>
            </a:endParaRPr>
          </a:p>
        </p:txBody>
      </p:sp>
      <p:sp>
        <p:nvSpPr>
          <p:cNvPr id="60" name="Text Box 49">
            <a:extLst>
              <a:ext uri="{FF2B5EF4-FFF2-40B4-BE49-F238E27FC236}">
                <a16:creationId xmlns:a16="http://schemas.microsoft.com/office/drawing/2014/main" id="{4FB091D7-61D4-4661-AB6C-AFEA4B810D69}"/>
              </a:ext>
            </a:extLst>
          </p:cNvPr>
          <p:cNvSpPr txBox="1">
            <a:spLocks noChangeArrowheads="1"/>
          </p:cNvSpPr>
          <p:nvPr/>
        </p:nvSpPr>
        <p:spPr bwMode="auto">
          <a:xfrm>
            <a:off x="8127636" y="4678363"/>
            <a:ext cx="1841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de-DE" altLang="de-DE" sz="1200">
              <a:latin typeface="Comic Sans MS" panose="030F0702030302020204" pitchFamily="66" charset="0"/>
            </a:endParaRPr>
          </a:p>
        </p:txBody>
      </p:sp>
      <p:sp>
        <p:nvSpPr>
          <p:cNvPr id="62" name="Line 51">
            <a:extLst>
              <a:ext uri="{FF2B5EF4-FFF2-40B4-BE49-F238E27FC236}">
                <a16:creationId xmlns:a16="http://schemas.microsoft.com/office/drawing/2014/main" id="{2C921004-1CDA-4116-AB73-EAEC14BEA63E}"/>
              </a:ext>
            </a:extLst>
          </p:cNvPr>
          <p:cNvSpPr>
            <a:spLocks noChangeShapeType="1"/>
          </p:cNvSpPr>
          <p:nvPr/>
        </p:nvSpPr>
        <p:spPr bwMode="auto">
          <a:xfrm flipV="1">
            <a:off x="5195524" y="2267309"/>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63" name="Line 52">
            <a:extLst>
              <a:ext uri="{FF2B5EF4-FFF2-40B4-BE49-F238E27FC236}">
                <a16:creationId xmlns:a16="http://schemas.microsoft.com/office/drawing/2014/main" id="{79938874-D909-4C0C-9792-D5E64611E7A0}"/>
              </a:ext>
            </a:extLst>
          </p:cNvPr>
          <p:cNvSpPr>
            <a:spLocks noChangeShapeType="1"/>
          </p:cNvSpPr>
          <p:nvPr/>
        </p:nvSpPr>
        <p:spPr bwMode="auto">
          <a:xfrm>
            <a:off x="8653099" y="1700213"/>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64" name="Text Box 53">
            <a:extLst>
              <a:ext uri="{FF2B5EF4-FFF2-40B4-BE49-F238E27FC236}">
                <a16:creationId xmlns:a16="http://schemas.microsoft.com/office/drawing/2014/main" id="{F2B6730C-5F65-4B46-95B6-C26E28E191F8}"/>
              </a:ext>
            </a:extLst>
          </p:cNvPr>
          <p:cNvSpPr txBox="1">
            <a:spLocks noChangeArrowheads="1"/>
          </p:cNvSpPr>
          <p:nvPr/>
        </p:nvSpPr>
        <p:spPr bwMode="auto">
          <a:xfrm>
            <a:off x="8200661" y="1966913"/>
            <a:ext cx="167866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smtClean="0">
                <a:latin typeface="Comic Sans MS" panose="030F0702030302020204" pitchFamily="66" charset="0"/>
              </a:rPr>
              <a:t>Ukraineförderung</a:t>
            </a:r>
            <a:endParaRPr lang="de-DE" altLang="de-DE" sz="1400" dirty="0">
              <a:latin typeface="Comic Sans MS" panose="030F0702030302020204" pitchFamily="66" charset="0"/>
            </a:endParaRPr>
          </a:p>
        </p:txBody>
      </p:sp>
      <p:sp>
        <p:nvSpPr>
          <p:cNvPr id="65" name="Line 54">
            <a:extLst>
              <a:ext uri="{FF2B5EF4-FFF2-40B4-BE49-F238E27FC236}">
                <a16:creationId xmlns:a16="http://schemas.microsoft.com/office/drawing/2014/main" id="{F0E4EB3F-83E9-4696-812A-DA785342D590}"/>
              </a:ext>
            </a:extLst>
          </p:cNvPr>
          <p:cNvSpPr>
            <a:spLocks noChangeShapeType="1"/>
          </p:cNvSpPr>
          <p:nvPr/>
        </p:nvSpPr>
        <p:spPr bwMode="auto">
          <a:xfrm flipH="1" flipV="1">
            <a:off x="3828684" y="1676397"/>
            <a:ext cx="511174" cy="109378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66" name="Text Box 55">
            <a:extLst>
              <a:ext uri="{FF2B5EF4-FFF2-40B4-BE49-F238E27FC236}">
                <a16:creationId xmlns:a16="http://schemas.microsoft.com/office/drawing/2014/main" id="{DDE73F20-949C-4A4A-B5ED-33784F04AC66}"/>
              </a:ext>
            </a:extLst>
          </p:cNvPr>
          <p:cNvSpPr txBox="1">
            <a:spLocks noChangeArrowheads="1"/>
          </p:cNvSpPr>
          <p:nvPr/>
        </p:nvSpPr>
        <p:spPr bwMode="auto">
          <a:xfrm>
            <a:off x="2252299" y="774700"/>
            <a:ext cx="290353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r>
              <a:rPr lang="de-DE" altLang="de-DE" sz="1400" dirty="0">
                <a:latin typeface="Comic Sans MS" panose="030F0702030302020204" pitchFamily="66" charset="0"/>
              </a:rPr>
              <a:t> </a:t>
            </a:r>
            <a:r>
              <a:rPr lang="de-DE" altLang="de-DE" sz="1400" dirty="0">
                <a:solidFill>
                  <a:srgbClr val="FFFF00"/>
                </a:solidFill>
                <a:latin typeface="Comic Sans MS" panose="030F0702030302020204" pitchFamily="66" charset="0"/>
              </a:rPr>
              <a:t>4 Ganztagesklassen</a:t>
            </a:r>
          </a:p>
          <a:p>
            <a:pPr algn="ctr" eaLnBrk="1" hangingPunct="1">
              <a:spcBef>
                <a:spcPct val="50000"/>
              </a:spcBef>
            </a:pPr>
            <a:r>
              <a:rPr lang="de-DE" altLang="de-DE" sz="1400" dirty="0">
                <a:solidFill>
                  <a:srgbClr val="FFFF00"/>
                </a:solidFill>
                <a:latin typeface="Comic Sans MS" panose="030F0702030302020204" pitchFamily="66" charset="0"/>
              </a:rPr>
              <a:t>Mo – Do: 7.30 – 16.00</a:t>
            </a:r>
          </a:p>
          <a:p>
            <a:pPr algn="ctr" eaLnBrk="1" hangingPunct="1">
              <a:spcBef>
                <a:spcPct val="50000"/>
              </a:spcBef>
            </a:pPr>
            <a:r>
              <a:rPr lang="de-DE" altLang="de-DE" sz="1400" dirty="0">
                <a:solidFill>
                  <a:srgbClr val="FFFF00"/>
                </a:solidFill>
                <a:latin typeface="Comic Sans MS" panose="030F0702030302020204" pitchFamily="66" charset="0"/>
              </a:rPr>
              <a:t>Fr. 7.30 – 12.15 Uhr</a:t>
            </a:r>
          </a:p>
        </p:txBody>
      </p:sp>
      <p:sp>
        <p:nvSpPr>
          <p:cNvPr id="68" name="Text Box 59">
            <a:extLst>
              <a:ext uri="{FF2B5EF4-FFF2-40B4-BE49-F238E27FC236}">
                <a16:creationId xmlns:a16="http://schemas.microsoft.com/office/drawing/2014/main" id="{36AF45F8-8AD6-478B-A052-5189A4C8B228}"/>
              </a:ext>
            </a:extLst>
          </p:cNvPr>
          <p:cNvSpPr txBox="1">
            <a:spLocks noChangeArrowheads="1"/>
          </p:cNvSpPr>
          <p:nvPr/>
        </p:nvSpPr>
        <p:spPr bwMode="auto">
          <a:xfrm>
            <a:off x="8580074" y="6308725"/>
            <a:ext cx="1841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de-DE" altLang="de-DE" sz="1200">
              <a:latin typeface="Comic Sans MS" panose="030F0702030302020204" pitchFamily="66" charset="0"/>
            </a:endParaRPr>
          </a:p>
        </p:txBody>
      </p:sp>
      <p:sp>
        <p:nvSpPr>
          <p:cNvPr id="69" name="Text Box 60">
            <a:extLst>
              <a:ext uri="{FF2B5EF4-FFF2-40B4-BE49-F238E27FC236}">
                <a16:creationId xmlns:a16="http://schemas.microsoft.com/office/drawing/2014/main" id="{E0CCF1D5-E537-4E87-9D28-C3D3A40D82CD}"/>
              </a:ext>
            </a:extLst>
          </p:cNvPr>
          <p:cNvSpPr txBox="1">
            <a:spLocks noChangeArrowheads="1"/>
          </p:cNvSpPr>
          <p:nvPr/>
        </p:nvSpPr>
        <p:spPr bwMode="auto">
          <a:xfrm>
            <a:off x="6073411" y="700088"/>
            <a:ext cx="9667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a:latin typeface="Comic Sans MS" panose="030F0702030302020204" pitchFamily="66" charset="0"/>
              </a:rPr>
              <a:t>Vorkurse</a:t>
            </a:r>
          </a:p>
        </p:txBody>
      </p:sp>
      <p:sp>
        <p:nvSpPr>
          <p:cNvPr id="71" name="Text Box 62">
            <a:extLst>
              <a:ext uri="{FF2B5EF4-FFF2-40B4-BE49-F238E27FC236}">
                <a16:creationId xmlns:a16="http://schemas.microsoft.com/office/drawing/2014/main" id="{76C7E25C-829A-46DE-8285-4489C10FB8E5}"/>
              </a:ext>
            </a:extLst>
          </p:cNvPr>
          <p:cNvSpPr txBox="1">
            <a:spLocks noChangeArrowheads="1"/>
          </p:cNvSpPr>
          <p:nvPr/>
        </p:nvSpPr>
        <p:spPr bwMode="auto">
          <a:xfrm>
            <a:off x="8413232" y="6163469"/>
            <a:ext cx="227017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a:latin typeface="Comic Sans MS" panose="030F0702030302020204" pitchFamily="66" charset="0"/>
              </a:rPr>
              <a:t>Eigene Mittagsbetreuung</a:t>
            </a:r>
          </a:p>
          <a:p>
            <a:pPr eaLnBrk="1" hangingPunct="1"/>
            <a:r>
              <a:rPr lang="de-DE" altLang="de-DE" sz="1400" dirty="0">
                <a:latin typeface="Comic Sans MS" panose="030F0702030302020204" pitchFamily="66" charset="0"/>
              </a:rPr>
              <a:t>Horte</a:t>
            </a:r>
          </a:p>
        </p:txBody>
      </p:sp>
      <p:sp>
        <p:nvSpPr>
          <p:cNvPr id="72" name="Line 63">
            <a:extLst>
              <a:ext uri="{FF2B5EF4-FFF2-40B4-BE49-F238E27FC236}">
                <a16:creationId xmlns:a16="http://schemas.microsoft.com/office/drawing/2014/main" id="{CAAA59BB-53C3-453C-8369-F526CCB7BC33}"/>
              </a:ext>
            </a:extLst>
          </p:cNvPr>
          <p:cNvSpPr>
            <a:spLocks noChangeShapeType="1"/>
          </p:cNvSpPr>
          <p:nvPr/>
        </p:nvSpPr>
        <p:spPr bwMode="auto">
          <a:xfrm flipV="1">
            <a:off x="9119405" y="2744788"/>
            <a:ext cx="71438"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73" name="Text Box 64">
            <a:extLst>
              <a:ext uri="{FF2B5EF4-FFF2-40B4-BE49-F238E27FC236}">
                <a16:creationId xmlns:a16="http://schemas.microsoft.com/office/drawing/2014/main" id="{0B2297CB-CD6E-444E-8DB7-EF3AA9FEBDFA}"/>
              </a:ext>
            </a:extLst>
          </p:cNvPr>
          <p:cNvSpPr txBox="1">
            <a:spLocks noChangeArrowheads="1"/>
          </p:cNvSpPr>
          <p:nvPr/>
        </p:nvSpPr>
        <p:spPr bwMode="auto">
          <a:xfrm>
            <a:off x="8942026" y="2444750"/>
            <a:ext cx="156526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smtClean="0">
                <a:latin typeface="Comic Sans MS" panose="030F0702030302020204" pitchFamily="66" charset="0"/>
              </a:rPr>
              <a:t>Projektwoche</a:t>
            </a:r>
            <a:endParaRPr lang="de-DE" altLang="de-DE" sz="1400" dirty="0">
              <a:latin typeface="Comic Sans MS" panose="030F0702030302020204" pitchFamily="66" charset="0"/>
            </a:endParaRPr>
          </a:p>
        </p:txBody>
      </p:sp>
      <p:sp>
        <p:nvSpPr>
          <p:cNvPr id="74" name="Oval 65">
            <a:extLst>
              <a:ext uri="{FF2B5EF4-FFF2-40B4-BE49-F238E27FC236}">
                <a16:creationId xmlns:a16="http://schemas.microsoft.com/office/drawing/2014/main" id="{25101891-6847-4018-8841-07F5148391DB}"/>
              </a:ext>
            </a:extLst>
          </p:cNvPr>
          <p:cNvSpPr>
            <a:spLocks noChangeArrowheads="1"/>
          </p:cNvSpPr>
          <p:nvPr/>
        </p:nvSpPr>
        <p:spPr bwMode="auto">
          <a:xfrm>
            <a:off x="628286" y="5445125"/>
            <a:ext cx="2335213" cy="870406"/>
          </a:xfrm>
          <a:prstGeom prst="ellipse">
            <a:avLst/>
          </a:prstGeom>
          <a:solidFill>
            <a:srgbClr val="FFFF00"/>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de-DE" altLang="de-DE" sz="1400" dirty="0">
                <a:solidFill>
                  <a:schemeClr val="accent2"/>
                </a:solidFill>
                <a:latin typeface="Comic Sans MS" panose="030F0702030302020204" pitchFamily="66" charset="0"/>
              </a:rPr>
              <a:t>Streitschlichtung</a:t>
            </a:r>
          </a:p>
          <a:p>
            <a:pPr algn="ctr" eaLnBrk="1" hangingPunct="1"/>
            <a:r>
              <a:rPr lang="de-DE" altLang="de-DE" sz="1400" dirty="0" smtClean="0">
                <a:solidFill>
                  <a:schemeClr val="accent2"/>
                </a:solidFill>
                <a:latin typeface="Comic Sans MS" panose="030F0702030302020204" pitchFamily="66" charset="0"/>
              </a:rPr>
              <a:t>Schule </a:t>
            </a:r>
            <a:r>
              <a:rPr lang="de-DE" altLang="de-DE" sz="1400" dirty="0">
                <a:solidFill>
                  <a:schemeClr val="accent2"/>
                </a:solidFill>
                <a:latin typeface="Comic Sans MS" panose="030F0702030302020204" pitchFamily="66" charset="0"/>
              </a:rPr>
              <a:t>mit Profil-Sport</a:t>
            </a:r>
          </a:p>
        </p:txBody>
      </p:sp>
      <p:sp>
        <p:nvSpPr>
          <p:cNvPr id="75" name="Line 66">
            <a:extLst>
              <a:ext uri="{FF2B5EF4-FFF2-40B4-BE49-F238E27FC236}">
                <a16:creationId xmlns:a16="http://schemas.microsoft.com/office/drawing/2014/main" id="{CA7382F4-F6A9-4F04-AF84-946718047F67}"/>
              </a:ext>
            </a:extLst>
          </p:cNvPr>
          <p:cNvSpPr>
            <a:spLocks noChangeShapeType="1"/>
          </p:cNvSpPr>
          <p:nvPr/>
        </p:nvSpPr>
        <p:spPr bwMode="auto">
          <a:xfrm flipH="1">
            <a:off x="2506538" y="3881438"/>
            <a:ext cx="1474547" cy="166948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77" name="Rectangle 68">
            <a:extLst>
              <a:ext uri="{FF2B5EF4-FFF2-40B4-BE49-F238E27FC236}">
                <a16:creationId xmlns:a16="http://schemas.microsoft.com/office/drawing/2014/main" id="{40B3BA87-D83D-4FE8-9386-566E81AFA966}"/>
              </a:ext>
            </a:extLst>
          </p:cNvPr>
          <p:cNvSpPr>
            <a:spLocks noChangeArrowheads="1"/>
          </p:cNvSpPr>
          <p:nvPr/>
        </p:nvSpPr>
        <p:spPr bwMode="auto">
          <a:xfrm>
            <a:off x="4936761" y="3246438"/>
            <a:ext cx="247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800"/>
              <a:t> </a:t>
            </a:r>
          </a:p>
        </p:txBody>
      </p:sp>
      <p:sp>
        <p:nvSpPr>
          <p:cNvPr id="79" name="Line 70">
            <a:extLst>
              <a:ext uri="{FF2B5EF4-FFF2-40B4-BE49-F238E27FC236}">
                <a16:creationId xmlns:a16="http://schemas.microsoft.com/office/drawing/2014/main" id="{282A1ACD-6C5E-4FA1-AF1E-30EC411009D7}"/>
              </a:ext>
            </a:extLst>
          </p:cNvPr>
          <p:cNvSpPr>
            <a:spLocks noChangeShapeType="1"/>
          </p:cNvSpPr>
          <p:nvPr/>
        </p:nvSpPr>
        <p:spPr bwMode="auto">
          <a:xfrm>
            <a:off x="1085486" y="24384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80" name="Line 71">
            <a:extLst>
              <a:ext uri="{FF2B5EF4-FFF2-40B4-BE49-F238E27FC236}">
                <a16:creationId xmlns:a16="http://schemas.microsoft.com/office/drawing/2014/main" id="{FFD63815-473E-40E7-BB8B-10B19DC96B59}"/>
              </a:ext>
            </a:extLst>
          </p:cNvPr>
          <p:cNvSpPr>
            <a:spLocks noChangeShapeType="1"/>
          </p:cNvSpPr>
          <p:nvPr/>
        </p:nvSpPr>
        <p:spPr bwMode="auto">
          <a:xfrm>
            <a:off x="5047886" y="5973416"/>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81" name="Text Box 72">
            <a:extLst>
              <a:ext uri="{FF2B5EF4-FFF2-40B4-BE49-F238E27FC236}">
                <a16:creationId xmlns:a16="http://schemas.microsoft.com/office/drawing/2014/main" id="{4E9721B1-A861-4ACB-9472-1964FAC6B946}"/>
              </a:ext>
            </a:extLst>
          </p:cNvPr>
          <p:cNvSpPr txBox="1">
            <a:spLocks noChangeArrowheads="1"/>
          </p:cNvSpPr>
          <p:nvPr/>
        </p:nvSpPr>
        <p:spPr bwMode="auto">
          <a:xfrm>
            <a:off x="4438286" y="6175375"/>
            <a:ext cx="12096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a:latin typeface="Comic Sans MS" panose="030F0702030302020204" pitchFamily="66" charset="0"/>
              </a:rPr>
              <a:t>Klenzespiele</a:t>
            </a:r>
          </a:p>
        </p:txBody>
      </p:sp>
      <p:sp>
        <p:nvSpPr>
          <p:cNvPr id="82" name="Line 73">
            <a:extLst>
              <a:ext uri="{FF2B5EF4-FFF2-40B4-BE49-F238E27FC236}">
                <a16:creationId xmlns:a16="http://schemas.microsoft.com/office/drawing/2014/main" id="{AACE04EE-34AA-4697-B9E9-060558A3B43F}"/>
              </a:ext>
            </a:extLst>
          </p:cNvPr>
          <p:cNvSpPr>
            <a:spLocks noChangeShapeType="1"/>
          </p:cNvSpPr>
          <p:nvPr/>
        </p:nvSpPr>
        <p:spPr bwMode="auto">
          <a:xfrm flipH="1">
            <a:off x="4133486" y="5638800"/>
            <a:ext cx="304800" cy="76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83" name="Text Box 74">
            <a:extLst>
              <a:ext uri="{FF2B5EF4-FFF2-40B4-BE49-F238E27FC236}">
                <a16:creationId xmlns:a16="http://schemas.microsoft.com/office/drawing/2014/main" id="{4BD45921-02DC-4036-B9DF-3A91422E84BE}"/>
              </a:ext>
            </a:extLst>
          </p:cNvPr>
          <p:cNvSpPr txBox="1">
            <a:spLocks noChangeArrowheads="1"/>
          </p:cNvSpPr>
          <p:nvPr/>
        </p:nvSpPr>
        <p:spPr bwMode="auto">
          <a:xfrm>
            <a:off x="3244167" y="5379468"/>
            <a:ext cx="1044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a:latin typeface="Comic Sans MS" panose="030F0702030302020204" pitchFamily="66" charset="0"/>
              </a:rPr>
              <a:t>Schlitten-</a:t>
            </a:r>
          </a:p>
          <a:p>
            <a:pPr eaLnBrk="1" hangingPunct="1"/>
            <a:r>
              <a:rPr lang="de-DE" altLang="de-DE" sz="1400" dirty="0">
                <a:latin typeface="Comic Sans MS" panose="030F0702030302020204" pitchFamily="66" charset="0"/>
              </a:rPr>
              <a:t>fahren</a:t>
            </a:r>
          </a:p>
        </p:txBody>
      </p:sp>
      <p:sp>
        <p:nvSpPr>
          <p:cNvPr id="88" name="Line 81">
            <a:extLst>
              <a:ext uri="{FF2B5EF4-FFF2-40B4-BE49-F238E27FC236}">
                <a16:creationId xmlns:a16="http://schemas.microsoft.com/office/drawing/2014/main" id="{0A3CB759-C881-48B6-8100-B1BC0F239EE7}"/>
              </a:ext>
            </a:extLst>
          </p:cNvPr>
          <p:cNvSpPr>
            <a:spLocks noChangeShapeType="1"/>
          </p:cNvSpPr>
          <p:nvPr/>
        </p:nvSpPr>
        <p:spPr bwMode="auto">
          <a:xfrm flipH="1">
            <a:off x="7257686" y="1143000"/>
            <a:ext cx="304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89" name="Line 34">
            <a:extLst>
              <a:ext uri="{FF2B5EF4-FFF2-40B4-BE49-F238E27FC236}">
                <a16:creationId xmlns:a16="http://schemas.microsoft.com/office/drawing/2014/main" id="{0038E0E0-8C64-4ED0-AF7E-8359FD67D692}"/>
              </a:ext>
            </a:extLst>
          </p:cNvPr>
          <p:cNvSpPr>
            <a:spLocks noChangeShapeType="1"/>
          </p:cNvSpPr>
          <p:nvPr/>
        </p:nvSpPr>
        <p:spPr bwMode="auto">
          <a:xfrm flipV="1">
            <a:off x="2387236" y="3643313"/>
            <a:ext cx="458788"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90" name="Rechteck 87">
            <a:extLst>
              <a:ext uri="{FF2B5EF4-FFF2-40B4-BE49-F238E27FC236}">
                <a16:creationId xmlns:a16="http://schemas.microsoft.com/office/drawing/2014/main" id="{BDF7493F-9243-40CB-91FF-C056D57F4A0A}"/>
              </a:ext>
            </a:extLst>
          </p:cNvPr>
          <p:cNvSpPr>
            <a:spLocks noChangeArrowheads="1"/>
          </p:cNvSpPr>
          <p:nvPr/>
        </p:nvSpPr>
        <p:spPr bwMode="auto">
          <a:xfrm>
            <a:off x="2460261" y="3357563"/>
            <a:ext cx="1270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000" dirty="0">
                <a:latin typeface="Comic Sans MS" panose="030F0702030302020204" pitchFamily="66" charset="0"/>
              </a:rPr>
              <a:t>      </a:t>
            </a:r>
            <a:r>
              <a:rPr lang="de-DE" altLang="de-DE" sz="1400" dirty="0">
                <a:latin typeface="Comic Sans MS" panose="030F0702030302020204" pitchFamily="66" charset="0"/>
              </a:rPr>
              <a:t>Schach</a:t>
            </a:r>
          </a:p>
        </p:txBody>
      </p:sp>
      <p:sp>
        <p:nvSpPr>
          <p:cNvPr id="91" name="Line 45">
            <a:extLst>
              <a:ext uri="{FF2B5EF4-FFF2-40B4-BE49-F238E27FC236}">
                <a16:creationId xmlns:a16="http://schemas.microsoft.com/office/drawing/2014/main" id="{92E54601-244D-4C52-B622-50AFC8AE10FD}"/>
              </a:ext>
            </a:extLst>
          </p:cNvPr>
          <p:cNvSpPr>
            <a:spLocks noChangeShapeType="1"/>
          </p:cNvSpPr>
          <p:nvPr/>
        </p:nvSpPr>
        <p:spPr bwMode="auto">
          <a:xfrm flipV="1">
            <a:off x="5647961" y="4935370"/>
            <a:ext cx="425450" cy="8748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92" name="Text Box 15">
            <a:extLst>
              <a:ext uri="{FF2B5EF4-FFF2-40B4-BE49-F238E27FC236}">
                <a16:creationId xmlns:a16="http://schemas.microsoft.com/office/drawing/2014/main" id="{4048C429-19C1-407F-8B23-A3A5C98BF49E}"/>
              </a:ext>
            </a:extLst>
          </p:cNvPr>
          <p:cNvSpPr txBox="1">
            <a:spLocks noChangeArrowheads="1"/>
          </p:cNvSpPr>
          <p:nvPr/>
        </p:nvSpPr>
        <p:spPr bwMode="auto">
          <a:xfrm>
            <a:off x="5976255" y="4691429"/>
            <a:ext cx="1701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smtClean="0">
                <a:latin typeface="Comic Sans MS" panose="030F0702030302020204" pitchFamily="66" charset="0"/>
              </a:rPr>
              <a:t>Basketballtraining</a:t>
            </a:r>
            <a:endParaRPr lang="de-DE" altLang="de-DE" sz="1400" dirty="0">
              <a:latin typeface="Comic Sans MS" panose="030F0702030302020204" pitchFamily="66" charset="0"/>
            </a:endParaRPr>
          </a:p>
        </p:txBody>
      </p:sp>
      <p:sp>
        <p:nvSpPr>
          <p:cNvPr id="93" name="Text Box 75">
            <a:extLst>
              <a:ext uri="{FF2B5EF4-FFF2-40B4-BE49-F238E27FC236}">
                <a16:creationId xmlns:a16="http://schemas.microsoft.com/office/drawing/2014/main" id="{51F8A7E9-3FDB-4171-A088-DEC81568293E}"/>
              </a:ext>
            </a:extLst>
          </p:cNvPr>
          <p:cNvSpPr txBox="1">
            <a:spLocks noChangeArrowheads="1"/>
          </p:cNvSpPr>
          <p:nvPr/>
        </p:nvSpPr>
        <p:spPr bwMode="auto">
          <a:xfrm>
            <a:off x="2690191" y="4069041"/>
            <a:ext cx="137144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a:latin typeface="Comic Sans MS" panose="030F0702030302020204" pitchFamily="66" charset="0"/>
              </a:rPr>
              <a:t>Redaktion</a:t>
            </a:r>
          </a:p>
        </p:txBody>
      </p:sp>
      <p:sp>
        <p:nvSpPr>
          <p:cNvPr id="94" name="Line 76">
            <a:extLst>
              <a:ext uri="{FF2B5EF4-FFF2-40B4-BE49-F238E27FC236}">
                <a16:creationId xmlns:a16="http://schemas.microsoft.com/office/drawing/2014/main" id="{22126C54-77D5-4C26-BBC0-7602B7FCDD53}"/>
              </a:ext>
            </a:extLst>
          </p:cNvPr>
          <p:cNvSpPr>
            <a:spLocks noChangeShapeType="1"/>
          </p:cNvSpPr>
          <p:nvPr/>
        </p:nvSpPr>
        <p:spPr bwMode="auto">
          <a:xfrm flipV="1">
            <a:off x="2541311" y="4238159"/>
            <a:ext cx="215900" cy="73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96" name="Text Box 9">
            <a:extLst>
              <a:ext uri="{FF2B5EF4-FFF2-40B4-BE49-F238E27FC236}">
                <a16:creationId xmlns:a16="http://schemas.microsoft.com/office/drawing/2014/main" id="{3B1928FD-B026-42E6-9F66-92035A3A1193}"/>
              </a:ext>
            </a:extLst>
          </p:cNvPr>
          <p:cNvSpPr txBox="1">
            <a:spLocks noChangeArrowheads="1"/>
          </p:cNvSpPr>
          <p:nvPr/>
        </p:nvSpPr>
        <p:spPr bwMode="auto">
          <a:xfrm>
            <a:off x="8040324" y="175132"/>
            <a:ext cx="1889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a:latin typeface="Comic Sans MS" panose="030F0702030302020204" pitchFamily="66" charset="0"/>
              </a:rPr>
              <a:t>Schulentwicklung</a:t>
            </a:r>
          </a:p>
        </p:txBody>
      </p:sp>
      <p:sp>
        <p:nvSpPr>
          <p:cNvPr id="97" name="Line 8">
            <a:extLst>
              <a:ext uri="{FF2B5EF4-FFF2-40B4-BE49-F238E27FC236}">
                <a16:creationId xmlns:a16="http://schemas.microsoft.com/office/drawing/2014/main" id="{288AA491-6DA9-434C-BBBC-4726BAB43A51}"/>
              </a:ext>
            </a:extLst>
          </p:cNvPr>
          <p:cNvSpPr>
            <a:spLocks noChangeShapeType="1"/>
          </p:cNvSpPr>
          <p:nvPr/>
        </p:nvSpPr>
        <p:spPr bwMode="auto">
          <a:xfrm flipH="1" flipV="1">
            <a:off x="6994525" y="868361"/>
            <a:ext cx="800340" cy="809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99" name="Text Box 23">
            <a:extLst>
              <a:ext uri="{FF2B5EF4-FFF2-40B4-BE49-F238E27FC236}">
                <a16:creationId xmlns:a16="http://schemas.microsoft.com/office/drawing/2014/main" id="{C86BA912-3AB1-41D9-BC51-780196D56C72}"/>
              </a:ext>
            </a:extLst>
          </p:cNvPr>
          <p:cNvSpPr txBox="1">
            <a:spLocks noChangeArrowheads="1"/>
          </p:cNvSpPr>
          <p:nvPr/>
        </p:nvSpPr>
        <p:spPr bwMode="auto">
          <a:xfrm>
            <a:off x="9285809" y="3772012"/>
            <a:ext cx="14943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a:latin typeface="Comic Sans MS" panose="030F0702030302020204" pitchFamily="66" charset="0"/>
              </a:rPr>
              <a:t>Schülerkomitee</a:t>
            </a:r>
          </a:p>
          <a:p>
            <a:pPr eaLnBrk="1" hangingPunct="1"/>
            <a:endParaRPr lang="de-DE" altLang="de-DE" sz="1000" dirty="0">
              <a:latin typeface="Comic Sans MS" panose="030F0702030302020204" pitchFamily="66" charset="0"/>
            </a:endParaRPr>
          </a:p>
        </p:txBody>
      </p:sp>
      <p:sp>
        <p:nvSpPr>
          <p:cNvPr id="100" name="Line 45">
            <a:extLst>
              <a:ext uri="{FF2B5EF4-FFF2-40B4-BE49-F238E27FC236}">
                <a16:creationId xmlns:a16="http://schemas.microsoft.com/office/drawing/2014/main" id="{4853AD40-59BA-4480-BBA4-D85E2825CEDB}"/>
              </a:ext>
            </a:extLst>
          </p:cNvPr>
          <p:cNvSpPr>
            <a:spLocks noChangeShapeType="1"/>
          </p:cNvSpPr>
          <p:nvPr/>
        </p:nvSpPr>
        <p:spPr bwMode="auto">
          <a:xfrm>
            <a:off x="9548319" y="3429793"/>
            <a:ext cx="152944" cy="658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98" name="Line 8">
            <a:extLst>
              <a:ext uri="{FF2B5EF4-FFF2-40B4-BE49-F238E27FC236}">
                <a16:creationId xmlns:a16="http://schemas.microsoft.com/office/drawing/2014/main" id="{288AA491-6DA9-434C-BBBC-4726BAB43A51}"/>
              </a:ext>
            </a:extLst>
          </p:cNvPr>
          <p:cNvSpPr>
            <a:spLocks noChangeShapeType="1"/>
          </p:cNvSpPr>
          <p:nvPr/>
        </p:nvSpPr>
        <p:spPr bwMode="auto">
          <a:xfrm flipV="1">
            <a:off x="8507049" y="407987"/>
            <a:ext cx="101010" cy="46037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1" name="Line 20">
            <a:extLst>
              <a:ext uri="{FF2B5EF4-FFF2-40B4-BE49-F238E27FC236}">
                <a16:creationId xmlns:a16="http://schemas.microsoft.com/office/drawing/2014/main" id="{5618F4DB-1DE2-4205-A91E-4C604652E45E}"/>
              </a:ext>
            </a:extLst>
          </p:cNvPr>
          <p:cNvSpPr>
            <a:spLocks noChangeShapeType="1"/>
          </p:cNvSpPr>
          <p:nvPr/>
        </p:nvSpPr>
        <p:spPr bwMode="auto">
          <a:xfrm>
            <a:off x="9335420" y="3468687"/>
            <a:ext cx="212898" cy="29000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2" name="Text Box 23">
            <a:extLst>
              <a:ext uri="{FF2B5EF4-FFF2-40B4-BE49-F238E27FC236}">
                <a16:creationId xmlns:a16="http://schemas.microsoft.com/office/drawing/2014/main" id="{C86BA912-3AB1-41D9-BC51-780196D56C72}"/>
              </a:ext>
            </a:extLst>
          </p:cNvPr>
          <p:cNvSpPr txBox="1">
            <a:spLocks noChangeArrowheads="1"/>
          </p:cNvSpPr>
          <p:nvPr/>
        </p:nvSpPr>
        <p:spPr bwMode="auto">
          <a:xfrm>
            <a:off x="9618432" y="3395173"/>
            <a:ext cx="8290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a:latin typeface="Comic Sans MS" panose="030F0702030302020204" pitchFamily="66" charset="0"/>
              </a:rPr>
              <a:t>Auktion</a:t>
            </a:r>
          </a:p>
          <a:p>
            <a:pPr eaLnBrk="1" hangingPunct="1"/>
            <a:endParaRPr lang="de-DE" altLang="de-DE" sz="1000" dirty="0">
              <a:latin typeface="Comic Sans MS" panose="030F0702030302020204" pitchFamily="66" charset="0"/>
            </a:endParaRPr>
          </a:p>
        </p:txBody>
      </p:sp>
      <p:sp>
        <p:nvSpPr>
          <p:cNvPr id="105" name="Text Box 15">
            <a:extLst>
              <a:ext uri="{FF2B5EF4-FFF2-40B4-BE49-F238E27FC236}">
                <a16:creationId xmlns:a16="http://schemas.microsoft.com/office/drawing/2014/main" id="{7950AC5C-565B-4100-923E-D7BABB4B731F}"/>
              </a:ext>
            </a:extLst>
          </p:cNvPr>
          <p:cNvSpPr txBox="1">
            <a:spLocks noChangeArrowheads="1"/>
          </p:cNvSpPr>
          <p:nvPr/>
        </p:nvSpPr>
        <p:spPr bwMode="auto">
          <a:xfrm>
            <a:off x="6257037" y="5233634"/>
            <a:ext cx="13033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a:latin typeface="Comic Sans MS" panose="030F0702030302020204" pitchFamily="66" charset="0"/>
              </a:rPr>
              <a:t>Eislaufen</a:t>
            </a:r>
          </a:p>
        </p:txBody>
      </p:sp>
      <p:sp>
        <p:nvSpPr>
          <p:cNvPr id="106" name="Line 71">
            <a:extLst>
              <a:ext uri="{FF2B5EF4-FFF2-40B4-BE49-F238E27FC236}">
                <a16:creationId xmlns:a16="http://schemas.microsoft.com/office/drawing/2014/main" id="{EF806D7E-CFDF-49D0-BCA7-D38DB622443C}"/>
              </a:ext>
            </a:extLst>
          </p:cNvPr>
          <p:cNvSpPr>
            <a:spLocks noChangeShapeType="1"/>
          </p:cNvSpPr>
          <p:nvPr/>
        </p:nvSpPr>
        <p:spPr bwMode="auto">
          <a:xfrm>
            <a:off x="8990708" y="6002338"/>
            <a:ext cx="73119" cy="2460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87" name="Text Box 15">
            <a:extLst>
              <a:ext uri="{FF2B5EF4-FFF2-40B4-BE49-F238E27FC236}">
                <a16:creationId xmlns:a16="http://schemas.microsoft.com/office/drawing/2014/main" id="{4048C429-19C1-407F-8B23-A3A5C98BF49E}"/>
              </a:ext>
            </a:extLst>
          </p:cNvPr>
          <p:cNvSpPr txBox="1">
            <a:spLocks noChangeArrowheads="1"/>
          </p:cNvSpPr>
          <p:nvPr/>
        </p:nvSpPr>
        <p:spPr bwMode="auto">
          <a:xfrm>
            <a:off x="5360705" y="4366022"/>
            <a:ext cx="1701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err="1" smtClean="0">
                <a:latin typeface="Comic Sans MS" panose="030F0702030302020204" pitchFamily="66" charset="0"/>
              </a:rPr>
              <a:t>Skipping</a:t>
            </a:r>
            <a:r>
              <a:rPr lang="de-DE" altLang="de-DE" sz="1400" dirty="0" smtClean="0">
                <a:latin typeface="Comic Sans MS" panose="030F0702030302020204" pitchFamily="66" charset="0"/>
              </a:rPr>
              <a:t> </a:t>
            </a:r>
            <a:r>
              <a:rPr lang="de-DE" altLang="de-DE" sz="1400" dirty="0" err="1" smtClean="0">
                <a:latin typeface="Comic Sans MS" panose="030F0702030302020204" pitchFamily="66" charset="0"/>
              </a:rPr>
              <a:t>Hearts</a:t>
            </a:r>
            <a:endParaRPr lang="de-DE" altLang="de-DE" sz="1400" dirty="0">
              <a:latin typeface="Comic Sans MS" panose="030F0702030302020204" pitchFamily="66" charset="0"/>
            </a:endParaRPr>
          </a:p>
        </p:txBody>
      </p:sp>
      <p:sp>
        <p:nvSpPr>
          <p:cNvPr id="95" name="Line 45">
            <a:extLst>
              <a:ext uri="{FF2B5EF4-FFF2-40B4-BE49-F238E27FC236}">
                <a16:creationId xmlns:a16="http://schemas.microsoft.com/office/drawing/2014/main" id="{92E54601-244D-4C52-B622-50AFC8AE10FD}"/>
              </a:ext>
            </a:extLst>
          </p:cNvPr>
          <p:cNvSpPr>
            <a:spLocks noChangeShapeType="1"/>
          </p:cNvSpPr>
          <p:nvPr/>
        </p:nvSpPr>
        <p:spPr bwMode="auto">
          <a:xfrm flipV="1">
            <a:off x="5411424" y="4581525"/>
            <a:ext cx="316874" cy="3714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7" name="Line 63">
            <a:extLst>
              <a:ext uri="{FF2B5EF4-FFF2-40B4-BE49-F238E27FC236}">
                <a16:creationId xmlns:a16="http://schemas.microsoft.com/office/drawing/2014/main" id="{CAAA59BB-53C3-453C-8369-F526CCB7BC33}"/>
              </a:ext>
            </a:extLst>
          </p:cNvPr>
          <p:cNvSpPr>
            <a:spLocks noChangeShapeType="1"/>
          </p:cNvSpPr>
          <p:nvPr/>
        </p:nvSpPr>
        <p:spPr bwMode="auto">
          <a:xfrm flipH="1" flipV="1">
            <a:off x="8260986" y="2699109"/>
            <a:ext cx="246063" cy="2475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08" name="Text Box 64">
            <a:extLst>
              <a:ext uri="{FF2B5EF4-FFF2-40B4-BE49-F238E27FC236}">
                <a16:creationId xmlns:a16="http://schemas.microsoft.com/office/drawing/2014/main" id="{0B2297CB-CD6E-444E-8DB7-EF3AA9FEBDFA}"/>
              </a:ext>
            </a:extLst>
          </p:cNvPr>
          <p:cNvSpPr txBox="1">
            <a:spLocks noChangeArrowheads="1"/>
          </p:cNvSpPr>
          <p:nvPr/>
        </p:nvSpPr>
        <p:spPr bwMode="auto">
          <a:xfrm>
            <a:off x="7221970" y="2402860"/>
            <a:ext cx="15652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de-DE" altLang="de-DE" sz="1400" dirty="0" smtClean="0">
                <a:latin typeface="Comic Sans MS" panose="030F0702030302020204" pitchFamily="66" charset="0"/>
              </a:rPr>
              <a:t>Pädagogisches Kochen</a:t>
            </a:r>
            <a:endParaRPr lang="de-DE" altLang="de-DE" sz="1400" dirty="0">
              <a:latin typeface="Comic Sans MS" panose="030F0702030302020204" pitchFamily="66" charset="0"/>
            </a:endParaRPr>
          </a:p>
        </p:txBody>
      </p:sp>
      <p:sp>
        <p:nvSpPr>
          <p:cNvPr id="109" name="Text Box 40">
            <a:extLst>
              <a:ext uri="{FF2B5EF4-FFF2-40B4-BE49-F238E27FC236}">
                <a16:creationId xmlns:a16="http://schemas.microsoft.com/office/drawing/2014/main" id="{5EFAFC49-3A93-42F1-ADE2-19846F24B69E}"/>
              </a:ext>
            </a:extLst>
          </p:cNvPr>
          <p:cNvSpPr txBox="1">
            <a:spLocks noChangeArrowheads="1"/>
          </p:cNvSpPr>
          <p:nvPr/>
        </p:nvSpPr>
        <p:spPr bwMode="auto">
          <a:xfrm>
            <a:off x="2404654" y="2189357"/>
            <a:ext cx="18245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de-DE" altLang="de-DE" sz="1400" dirty="0" smtClean="0">
                <a:latin typeface="Comic Sans MS" panose="030F0702030302020204" pitchFamily="66" charset="0"/>
              </a:rPr>
              <a:t>Vorlesewettbewerb</a:t>
            </a:r>
            <a:endParaRPr lang="de-DE" altLang="de-DE" sz="1400" dirty="0">
              <a:latin typeface="Comic Sans MS" panose="030F0702030302020204" pitchFamily="66" charset="0"/>
            </a:endParaRPr>
          </a:p>
        </p:txBody>
      </p:sp>
      <p:sp>
        <p:nvSpPr>
          <p:cNvPr id="110" name="Line 39">
            <a:extLst>
              <a:ext uri="{FF2B5EF4-FFF2-40B4-BE49-F238E27FC236}">
                <a16:creationId xmlns:a16="http://schemas.microsoft.com/office/drawing/2014/main" id="{3363A9C9-6877-4950-9720-13FF31A79581}"/>
              </a:ext>
            </a:extLst>
          </p:cNvPr>
          <p:cNvSpPr>
            <a:spLocks noChangeShapeType="1"/>
          </p:cNvSpPr>
          <p:nvPr/>
        </p:nvSpPr>
        <p:spPr bwMode="auto">
          <a:xfrm>
            <a:off x="2107836" y="2141538"/>
            <a:ext cx="368298" cy="14810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11" name="Line 73">
            <a:extLst>
              <a:ext uri="{FF2B5EF4-FFF2-40B4-BE49-F238E27FC236}">
                <a16:creationId xmlns:a16="http://schemas.microsoft.com/office/drawing/2014/main" id="{AACE04EE-34AA-4697-B9E9-060558A3B43F}"/>
              </a:ext>
            </a:extLst>
          </p:cNvPr>
          <p:cNvSpPr>
            <a:spLocks noChangeShapeType="1"/>
          </p:cNvSpPr>
          <p:nvPr/>
        </p:nvSpPr>
        <p:spPr bwMode="auto">
          <a:xfrm flipH="1">
            <a:off x="4351464" y="5791200"/>
            <a:ext cx="239221"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Tree>
    <p:extLst>
      <p:ext uri="{BB962C8B-B14F-4D97-AF65-F5344CB8AC3E}">
        <p14:creationId xmlns:p14="http://schemas.microsoft.com/office/powerpoint/2010/main" val="1997109208"/>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0</TotalTime>
  <Words>1257</Words>
  <Application>Microsoft Office PowerPoint</Application>
  <PresentationFormat>Breitbild</PresentationFormat>
  <Paragraphs>237</Paragraphs>
  <Slides>25</Slides>
  <Notes>0</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25</vt:i4>
      </vt:variant>
    </vt:vector>
  </HeadingPairs>
  <TitlesOfParts>
    <vt:vector size="35" baseType="lpstr">
      <vt:lpstr>MS PGothic</vt:lpstr>
      <vt:lpstr>Abadi Extra Light</vt:lpstr>
      <vt:lpstr>Arial</vt:lpstr>
      <vt:lpstr>Arial Narrow</vt:lpstr>
      <vt:lpstr>Comic Sans MS</vt:lpstr>
      <vt:lpstr>Domino</vt:lpstr>
      <vt:lpstr>Trebuchet MS</vt:lpstr>
      <vt:lpstr>Wingdings</vt:lpstr>
      <vt:lpstr>Wingdings 3</vt:lpstr>
      <vt:lpstr>Facette</vt:lpstr>
      <vt:lpstr>Herzlich willkommen in der Klenzeschule!</vt:lpstr>
      <vt:lpstr>Gliederung</vt:lpstr>
      <vt:lpstr>Gliederung</vt:lpstr>
      <vt:lpstr>Förderverein der Grundschule an der  Klenzeschule 48 e.V.</vt:lpstr>
      <vt:lpstr>PowerPoint-Präsentation</vt:lpstr>
      <vt:lpstr>Gliederung</vt:lpstr>
      <vt:lpstr>Über unsere Schule</vt:lpstr>
      <vt:lpstr>Informieren Sie sich über unsere Schule</vt:lpstr>
      <vt:lpstr>PowerPoint-Präsentation</vt:lpstr>
      <vt:lpstr>Gliederung</vt:lpstr>
      <vt:lpstr>Was soll ein Schulkind können? Oder: Wir suchen das SuperSchulKind - SSK</vt:lpstr>
      <vt:lpstr>Wir suchen das SuperSchulKind - SSK</vt:lpstr>
      <vt:lpstr>Wir suchen das SuperSchulKind - SSK</vt:lpstr>
      <vt:lpstr>So können Sie Ihr Kind fördern, damit es ein SSK wird</vt:lpstr>
      <vt:lpstr>10 Tipps für einen guten Schulstart</vt:lpstr>
      <vt:lpstr>Gliederung</vt:lpstr>
      <vt:lpstr>Das pädagogische Konzept der Klenzeschule</vt:lpstr>
      <vt:lpstr>Der 4-Stufen-Plan</vt:lpstr>
      <vt:lpstr>Gliederung</vt:lpstr>
      <vt:lpstr>Materialliste – Tipps zur Ausstattung</vt:lpstr>
      <vt:lpstr>Materialliste – Tipps zur Ausstattung</vt:lpstr>
      <vt:lpstr>Gliederung</vt:lpstr>
      <vt:lpstr>Interessante Termine für Sie</vt:lpstr>
      <vt:lpstr>Fragen</vt:lpstr>
      <vt:lpstr>Wir bedanken uns für Ihre Aufmerksamkeit und freuen uns auf alle Schulkinder im September!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Herzlich willkommen in der Klenzeschule!</dc:title>
  <dc:creator>Jeannette.Beier</dc:creator>
  <cp:lastModifiedBy>Jeanette Beier</cp:lastModifiedBy>
  <cp:revision>33</cp:revision>
  <dcterms:created xsi:type="dcterms:W3CDTF">2020-02-26T07:13:49Z</dcterms:created>
  <dcterms:modified xsi:type="dcterms:W3CDTF">2023-05-17T11:08:21Z</dcterms:modified>
</cp:coreProperties>
</file>