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88565" y="1122363"/>
            <a:ext cx="7779434" cy="2174752"/>
          </a:xfrm>
        </p:spPr>
        <p:txBody>
          <a:bodyPr/>
          <a:lstStyle/>
          <a:p>
            <a:pPr algn="ctr"/>
            <a:r>
              <a:rPr lang="sk-SK" dirty="0" err="1" smtClean="0"/>
              <a:t>Erazmus</a:t>
            </a:r>
            <a:r>
              <a:rPr lang="sk-SK" dirty="0" smtClean="0"/>
              <a:t> + Praha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sk-SK" dirty="0" smtClean="0"/>
              <a:t>Mobilita zamestnancov v odbornom vzdelávaní a príprave</a:t>
            </a:r>
          </a:p>
          <a:p>
            <a:pPr algn="ctr"/>
            <a:r>
              <a:rPr lang="sk-SK" dirty="0" smtClean="0"/>
              <a:t>Mgr. Marek Mikulka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010EE60-15E0-F112-E2DE-18821BB79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139" y="204727"/>
            <a:ext cx="2381249" cy="200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0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Záver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k-SK" kern="100" dirty="0">
                <a:ea typeface="Calibri" panose="020F0502020204030204" pitchFamily="34" charset="0"/>
                <a:cs typeface="Times New Roman" panose="02020603050405020304" pitchFamily="18" charset="0"/>
              </a:rPr>
              <a:t>Vďaka programu Erasmus+ sme získali priamu skúsenosť s výučbou odborných predmetov na stredných školách v Českej republike a </a:t>
            </a:r>
            <a:r>
              <a:rPr lang="sk-SK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komparovali</a:t>
            </a:r>
            <a:r>
              <a:rPr lang="sk-SK" kern="100" dirty="0">
                <a:ea typeface="Calibri" panose="020F0502020204030204" pitchFamily="34" charset="0"/>
                <a:cs typeface="Times New Roman" panose="02020603050405020304" pitchFamily="18" charset="0"/>
              </a:rPr>
              <a:t> získané poznatky.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k-SK" kern="100" dirty="0">
                <a:ea typeface="Calibri" panose="020F0502020204030204" pitchFamily="34" charset="0"/>
                <a:cs typeface="Times New Roman" panose="02020603050405020304" pitchFamily="18" charset="0"/>
              </a:rPr>
              <a:t>Získané vedomosti zo zahraničia aplikujeme v praxi na odborných predmetoch.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k-SK" dirty="0"/>
              <a:t>Prostredníctvom profesionálnej sprievodkyne sme spoznali kultúrno-historický vývoj mesta Praha a navštívili sme vybrané pamiatky mesta. </a:t>
            </a:r>
            <a:endParaRPr lang="sk-SK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sk-SK" kern="100" dirty="0">
                <a:ea typeface="Calibri" panose="020F0502020204030204" pitchFamily="34" charset="0"/>
                <a:cs typeface="Times New Roman" panose="02020603050405020304" pitchFamily="18" charset="0"/>
              </a:rPr>
              <a:t>Mobilita zamestnancov podporila interkultúrny dialóg a európske hodnoty kooperácie medzi školami. 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60277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4375513"/>
          </a:xfrm>
        </p:spPr>
        <p:txBody>
          <a:bodyPr/>
          <a:lstStyle/>
          <a:p>
            <a:pPr algn="ctr"/>
            <a:r>
              <a:rPr lang="sk-SK" dirty="0" smtClean="0"/>
              <a:t>Ďakujem za pozornosť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329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úvod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Vybraní pedagógovia odborných predmetov sa od 16.04.2023 do 21.04.2023 zúčastnili mobility zamestnancov v Prahe, ktorá bola financovaná z programu Európskej únie Erasmus+.</a:t>
            </a:r>
          </a:p>
          <a:p>
            <a:r>
              <a:rPr lang="sk-SK" dirty="0"/>
              <a:t>V rámci mobility sme spolupracovali s organizáciou AGENTURA EDUCO, navštívili hostiteľskú organizáciu Obchodní </a:t>
            </a:r>
            <a:r>
              <a:rPr lang="sk-SK" dirty="0" err="1"/>
              <a:t>akedemie</a:t>
            </a:r>
            <a:r>
              <a:rPr lang="sk-SK" dirty="0"/>
              <a:t> </a:t>
            </a:r>
            <a:r>
              <a:rPr lang="sk-SK" dirty="0" err="1"/>
              <a:t>Dušní</a:t>
            </a:r>
            <a:r>
              <a:rPr lang="sk-SK" dirty="0"/>
              <a:t> v Prahe a Slovenský inštitút v Prahe. </a:t>
            </a:r>
          </a:p>
          <a:p>
            <a:r>
              <a:rPr lang="sk-SK" dirty="0"/>
              <a:t>Mali sme možnosť oboznámiť sa s históriou a kultúrou Prahy a navštíviť pamiatky mesta. 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4312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Program zahraničnej pracovnej cesty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>
              <a:lnSpc>
                <a:spcPct val="107000"/>
              </a:lnSpc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nedeľa (16.04.2023) – príchod do Prahy, </a:t>
            </a:r>
            <a:r>
              <a:rPr lang="sk-SK" dirty="0" err="1">
                <a:ea typeface="Calibri" panose="020F0502020204030204" pitchFamily="34" charset="0"/>
                <a:cs typeface="Times New Roman" panose="02020603050405020304" pitchFamily="18" charset="0"/>
              </a:rPr>
              <a:t>check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-in v hoteli St. George, voľný program</a:t>
            </a:r>
          </a:p>
          <a:p>
            <a:pPr marL="457200">
              <a:lnSpc>
                <a:spcPct val="107000"/>
              </a:lnSpc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pondelok (17.04.2023) – </a:t>
            </a:r>
            <a:r>
              <a:rPr lang="sk-SK" dirty="0" err="1">
                <a:ea typeface="Calibri" panose="020F0502020204030204" pitchFamily="34" charset="0"/>
                <a:cs typeface="Times New Roman" panose="02020603050405020304" pitchFamily="18" charset="0"/>
              </a:rPr>
              <a:t>meeting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 s agentúrou EDUCO, prehliadka Prahy s profesionálnym sprievodcom </a:t>
            </a:r>
          </a:p>
          <a:p>
            <a:pPr marL="457200">
              <a:lnSpc>
                <a:spcPct val="107000"/>
              </a:lnSpc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utorok (18.04.2023) – Obchodní </a:t>
            </a:r>
            <a:r>
              <a:rPr lang="sk-SK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akadémie </a:t>
            </a:r>
            <a:r>
              <a:rPr lang="sk-SK" dirty="0" err="1">
                <a:ea typeface="Calibri" panose="020F0502020204030204" pitchFamily="34" charset="0"/>
                <a:cs typeface="Times New Roman" panose="02020603050405020304" pitchFamily="18" charset="0"/>
              </a:rPr>
              <a:t>Dušní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 – rozhovor s vedením školy, náhľad do 2 vyučovacích hodín</a:t>
            </a:r>
          </a:p>
          <a:p>
            <a:pPr marL="457200">
              <a:lnSpc>
                <a:spcPct val="107000"/>
              </a:lnSpc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streda (19.04.2023) - Obchodní </a:t>
            </a:r>
            <a:r>
              <a:rPr lang="sk-SK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akadémie </a:t>
            </a:r>
            <a:r>
              <a:rPr lang="sk-SK" dirty="0" err="1">
                <a:ea typeface="Calibri" panose="020F0502020204030204" pitchFamily="34" charset="0"/>
                <a:cs typeface="Times New Roman" panose="02020603050405020304" pitchFamily="18" charset="0"/>
              </a:rPr>
              <a:t>Dušní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 – rozhovor s vedením školy, náhľad do 2 vyučovacích hodín</a:t>
            </a:r>
          </a:p>
          <a:p>
            <a:pPr marL="457200">
              <a:lnSpc>
                <a:spcPct val="107000"/>
              </a:lnSpc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štvrtok (20.04.2023) – Slovenský inštitút Praha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piatok (21.04.2023) – Odchod z </a:t>
            </a:r>
            <a:r>
              <a:rPr lang="sk-SK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Prahy</a:t>
            </a:r>
            <a:endParaRPr lang="sk-SK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12201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Spolupráca s organizáciami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1943100"/>
            <a:ext cx="9905999" cy="3848101"/>
          </a:xfrm>
        </p:spPr>
        <p:txBody>
          <a:bodyPr>
            <a:normAutofit lnSpcReduction="10000"/>
          </a:bodyPr>
          <a:lstStyle/>
          <a:p>
            <a:r>
              <a:rPr lang="sk-SK" dirty="0"/>
              <a:t>AGENTURA </a:t>
            </a:r>
            <a:r>
              <a:rPr lang="sk-SK" dirty="0" smtClean="0"/>
              <a:t>EDUCO     </a:t>
            </a:r>
          </a:p>
          <a:p>
            <a:pPr marL="0" indent="0">
              <a:buNone/>
            </a:pPr>
            <a:r>
              <a:rPr lang="sk-SK" dirty="0" smtClean="0"/>
              <a:t>                      </a:t>
            </a:r>
            <a:endParaRPr lang="sk-SK" dirty="0"/>
          </a:p>
          <a:p>
            <a:endParaRPr lang="sk-SK" dirty="0"/>
          </a:p>
          <a:p>
            <a:r>
              <a:rPr lang="sk-SK" dirty="0"/>
              <a:t>Slovenský inštitút v </a:t>
            </a:r>
            <a:r>
              <a:rPr lang="sk-SK" dirty="0" smtClean="0"/>
              <a:t>Prahe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Obchodní </a:t>
            </a:r>
            <a:r>
              <a:rPr lang="sk-SK" dirty="0" err="1"/>
              <a:t>akademie</a:t>
            </a:r>
            <a:r>
              <a:rPr lang="sk-SK" dirty="0"/>
              <a:t> </a:t>
            </a:r>
            <a:r>
              <a:rPr lang="sk-SK" dirty="0" err="1"/>
              <a:t>Dušní</a:t>
            </a:r>
            <a:r>
              <a:rPr lang="sk-SK" dirty="0"/>
              <a:t> v Prahe 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6799796-4C4C-C1B9-D13A-3F0E09F1F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86" y="1933384"/>
            <a:ext cx="1432684" cy="90228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5419023-E667-935B-5760-4B550DF0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537" y="3082132"/>
            <a:ext cx="1432684" cy="123130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B88FE53-33FE-2C9B-B81F-38AE8FC51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399" y="4684724"/>
            <a:ext cx="143268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1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Spolupráca s </a:t>
            </a:r>
            <a:r>
              <a:rPr lang="sk-SK" dirty="0" err="1"/>
              <a:t>AGENTúROU</a:t>
            </a:r>
            <a:r>
              <a:rPr lang="sk-SK" dirty="0"/>
              <a:t> EDUCO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79E44580-709A-356E-87DE-21831946B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726" y="2249488"/>
            <a:ext cx="7699373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9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Spolupráca s </a:t>
            </a:r>
            <a:r>
              <a:rPr lang="sk-SK" dirty="0" err="1" smtClean="0"/>
              <a:t>oa</a:t>
            </a:r>
            <a:r>
              <a:rPr lang="sk-SK" dirty="0" smtClean="0"/>
              <a:t> </a:t>
            </a:r>
            <a:r>
              <a:rPr lang="sk-SK" dirty="0" err="1" smtClean="0"/>
              <a:t>dušní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C229CC88-E6AA-730E-1692-ACC727592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59" y="2032612"/>
            <a:ext cx="4722282" cy="354171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0C233ED-E06B-666B-DC21-B69F48BD0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267" y="2338754"/>
            <a:ext cx="4668715" cy="3235570"/>
          </a:xfrm>
          <a:prstGeom prst="rect">
            <a:avLst/>
          </a:prstGeom>
        </p:spPr>
      </p:pic>
      <p:pic>
        <p:nvPicPr>
          <p:cNvPr id="6" name="Zástupný objekt pre obsah 4">
            <a:extLst>
              <a:ext uri="{FF2B5EF4-FFF2-40B4-BE49-F238E27FC236}">
                <a16:creationId xmlns:a16="http://schemas.microsoft.com/office/drawing/2014/main" id="{0D7B7D1F-707F-C1A6-695C-D782F7EAC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01" y="1628617"/>
            <a:ext cx="3576251" cy="483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69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CIELE MOBILITY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lnSpc>
                <a:spcPct val="107000"/>
              </a:lnSpc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získať priamu skúsenosť s výučbou </a:t>
            </a:r>
            <a:r>
              <a:rPr lang="sk-SK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Psychológie 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v Českej republike a </a:t>
            </a:r>
            <a:r>
              <a:rPr lang="sk-SK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porovnať 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získané poznatky s výučbou hospodárskej </a:t>
            </a:r>
            <a:r>
              <a:rPr lang="sk-SK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Psychológie 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v Slovenskej republike</a:t>
            </a:r>
          </a:p>
          <a:p>
            <a:pPr lvl="0">
              <a:lnSpc>
                <a:spcPct val="107000"/>
              </a:lnSpc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porovnať výchovno-vzdelávací systém Slovenskej republiky s Českou republikou s aspektom k predmetu </a:t>
            </a:r>
            <a:r>
              <a:rPr lang="sk-SK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Psychológia </a:t>
            </a:r>
            <a:endParaRPr lang="sk-SK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pozorovať  v zahraničí na hodinách zvolené ciele, metódy, formy a obsah vzdelávania</a:t>
            </a:r>
          </a:p>
          <a:p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podporovať interkultúrny dialóg a európske hodnoty kooperácie medzi školami</a:t>
            </a:r>
          </a:p>
          <a:p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získané vedomosti aplikovať v praxi na odborných predmetoch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8582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Závery </a:t>
            </a:r>
            <a:r>
              <a:rPr lang="sk-SK" dirty="0"/>
              <a:t>Z </a:t>
            </a:r>
            <a:r>
              <a:rPr lang="sk-SK" dirty="0" smtClean="0"/>
              <a:t>Hospitácii </a:t>
            </a:r>
            <a:r>
              <a:rPr lang="sk-SK" dirty="0"/>
              <a:t>NA PREDMETE </a:t>
            </a:r>
            <a:r>
              <a:rPr lang="sk-SK" dirty="0" smtClean="0"/>
              <a:t>Psychológia 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k-SK" dirty="0">
                <a:ea typeface="Calibri" panose="020F0502020204030204" pitchFamily="34" charset="0"/>
              </a:rPr>
              <a:t>možnosť prostredníctvom hospitácie nahliadnuť do výchovno-vzdelávacieho procesu na škole</a:t>
            </a:r>
          </a:p>
          <a:p>
            <a:r>
              <a:rPr lang="sk-SK" dirty="0">
                <a:ea typeface="Calibri" panose="020F0502020204030204" pitchFamily="34" charset="0"/>
              </a:rPr>
              <a:t>vidieť vyučovací proces v inom štáte</a:t>
            </a:r>
          </a:p>
          <a:p>
            <a:r>
              <a:rPr lang="sk-SK" dirty="0">
                <a:ea typeface="Calibri" panose="020F0502020204030204" pitchFamily="34" charset="0"/>
              </a:rPr>
              <a:t>vymeniť si vedomosti a skúsenosti medzi školami</a:t>
            </a:r>
          </a:p>
          <a:p>
            <a:r>
              <a:rPr lang="sk-SK" dirty="0">
                <a:ea typeface="Calibri" panose="020F0502020204030204" pitchFamily="34" charset="0"/>
              </a:rPr>
              <a:t>pozorovať na predmete </a:t>
            </a:r>
            <a:r>
              <a:rPr lang="sk-SK" dirty="0" smtClean="0">
                <a:ea typeface="Calibri" panose="020F0502020204030204" pitchFamily="34" charset="0"/>
              </a:rPr>
              <a:t>psychológia </a:t>
            </a:r>
            <a:r>
              <a:rPr lang="sk-SK" dirty="0">
                <a:ea typeface="Calibri" panose="020F0502020204030204" pitchFamily="34" charset="0"/>
              </a:rPr>
              <a:t>iné metódy, formy a spôsoby výučby </a:t>
            </a:r>
          </a:p>
          <a:p>
            <a:r>
              <a:rPr lang="sk-SK" dirty="0">
                <a:ea typeface="Calibri" panose="020F0502020204030204" pitchFamily="34" charset="0"/>
              </a:rPr>
              <a:t>konzultovať s kolegyňou výučbu </a:t>
            </a:r>
            <a:r>
              <a:rPr lang="sk-SK" dirty="0" smtClean="0">
                <a:ea typeface="Calibri" panose="020F0502020204030204" pitchFamily="34" charset="0"/>
              </a:rPr>
              <a:t>psychológia </a:t>
            </a:r>
            <a:r>
              <a:rPr lang="sk-SK" dirty="0">
                <a:ea typeface="Calibri" panose="020F0502020204030204" pitchFamily="34" charset="0"/>
              </a:rPr>
              <a:t>u nás a na ich škole</a:t>
            </a:r>
          </a:p>
          <a:p>
            <a:r>
              <a:rPr lang="sk-SK" dirty="0">
                <a:ea typeface="Calibri" panose="020F0502020204030204" pitchFamily="34" charset="0"/>
              </a:rPr>
              <a:t>získať iný pohľad na </a:t>
            </a:r>
            <a:r>
              <a:rPr lang="sk-SK" dirty="0" smtClean="0">
                <a:ea typeface="Calibri" panose="020F0502020204030204" pitchFamily="34" charset="0"/>
              </a:rPr>
              <a:t>výučbu predmetu psychológie, </a:t>
            </a:r>
            <a:r>
              <a:rPr lang="sk-SK" dirty="0">
                <a:ea typeface="Calibri" panose="020F0502020204030204" pitchFamily="34" charset="0"/>
              </a:rPr>
              <a:t>po formálnej aj obsahovej stránke</a:t>
            </a:r>
            <a:r>
              <a:rPr lang="sk-SK" sz="2000" dirty="0">
                <a:ea typeface="Calibri" panose="020F0502020204030204" pitchFamily="34" charset="0"/>
              </a:rPr>
              <a:t/>
            </a:r>
            <a:br>
              <a:rPr lang="sk-SK" sz="2000" dirty="0">
                <a:ea typeface="Calibri" panose="020F0502020204030204" pitchFamily="34" charset="0"/>
              </a:rPr>
            </a:b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78177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Kultúrny program v priebehu mobility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prehliadka kultúrno-historických pamiatok s profesionálnou sprievodkyňou – Pražský hrad, Malá strana </a:t>
            </a:r>
            <a:r>
              <a:rPr lang="sk-SK" dirty="0" smtClean="0"/>
              <a:t>.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7" y="3156438"/>
            <a:ext cx="3395812" cy="35433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34" y="3156438"/>
            <a:ext cx="3420208" cy="354329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08" y="3156438"/>
            <a:ext cx="4471158" cy="35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164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42</TotalTime>
  <Words>226</Words>
  <Application>Microsoft Office PowerPoint</Application>
  <PresentationFormat>Širokouhlá</PresentationFormat>
  <Paragraphs>45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Tw Cen MT</vt:lpstr>
      <vt:lpstr>Obvod</vt:lpstr>
      <vt:lpstr>Erazmus + Praha</vt:lpstr>
      <vt:lpstr>úvod</vt:lpstr>
      <vt:lpstr>Program zahraničnej pracovnej cesty</vt:lpstr>
      <vt:lpstr>Spolupráca s organizáciami </vt:lpstr>
      <vt:lpstr>Spolupráca s AGENTúROU EDUCO</vt:lpstr>
      <vt:lpstr>Spolupráca s oa dušní</vt:lpstr>
      <vt:lpstr>CIELE MOBILITY</vt:lpstr>
      <vt:lpstr>Závery Z Hospitácii NA PREDMETE Psychológia </vt:lpstr>
      <vt:lpstr>Kultúrny program v priebehu mobility</vt:lpstr>
      <vt:lpstr>Záver</vt:lpstr>
      <vt:lpstr>Ďakujem za pozornosť</vt:lpstr>
    </vt:vector>
  </TitlesOfParts>
  <Company>Obchodná akadémia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Erazmus + Praha</dc:title>
  <dc:creator>ASUS</dc:creator>
  <cp:lastModifiedBy>ASUS</cp:lastModifiedBy>
  <cp:revision>4</cp:revision>
  <dcterms:created xsi:type="dcterms:W3CDTF">2023-06-28T08:28:49Z</dcterms:created>
  <dcterms:modified xsi:type="dcterms:W3CDTF">2023-06-28T09:11:36Z</dcterms:modified>
</cp:coreProperties>
</file>