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66" r:id="rId5"/>
    <p:sldId id="258" r:id="rId6"/>
    <p:sldId id="260" r:id="rId7"/>
    <p:sldId id="261" r:id="rId8"/>
    <p:sldId id="262" r:id="rId9"/>
    <p:sldId id="263" r:id="rId10"/>
    <p:sldId id="264" r:id="rId11"/>
    <p:sldId id="267" r:id="rId12"/>
    <p:sldId id="268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4" r:id="rId26"/>
    <p:sldId id="286" r:id="rId27"/>
    <p:sldId id="287" r:id="rId28"/>
    <p:sldId id="285" r:id="rId29"/>
    <p:sldId id="282" r:id="rId30"/>
    <p:sldId id="283" r:id="rId31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7525"/>
    <a:srgbClr val="0F65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104" autoAdjust="0"/>
    <p:restoredTop sz="94660"/>
  </p:normalViewPr>
  <p:slideViewPr>
    <p:cSldViewPr>
      <p:cViewPr varScale="1">
        <p:scale>
          <a:sx n="69" d="100"/>
          <a:sy n="69" d="100"/>
        </p:scale>
        <p:origin x="-142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48" d="100"/>
        <a:sy n="148" d="100"/>
      </p:scale>
      <p:origin x="0" y="1464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13432-17E9-4341-B5AA-DCE4C873E80F}" type="datetimeFigureOut">
              <a:rPr lang="sk-SK" smtClean="0"/>
              <a:t>5. 2. 2013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380B7-C798-4681-9687-0830D9E9189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61550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13432-17E9-4341-B5AA-DCE4C873E80F}" type="datetimeFigureOut">
              <a:rPr lang="sk-SK" smtClean="0"/>
              <a:t>5. 2. 2013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380B7-C798-4681-9687-0830D9E9189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12514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13432-17E9-4341-B5AA-DCE4C873E80F}" type="datetimeFigureOut">
              <a:rPr lang="sk-SK" smtClean="0"/>
              <a:t>5. 2. 2013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380B7-C798-4681-9687-0830D9E9189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59537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13432-17E9-4341-B5AA-DCE4C873E80F}" type="datetimeFigureOut">
              <a:rPr lang="sk-SK" smtClean="0"/>
              <a:t>5. 2. 2013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380B7-C798-4681-9687-0830D9E9189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93727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13432-17E9-4341-B5AA-DCE4C873E80F}" type="datetimeFigureOut">
              <a:rPr lang="sk-SK" smtClean="0"/>
              <a:t>5. 2. 2013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380B7-C798-4681-9687-0830D9E9189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73837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13432-17E9-4341-B5AA-DCE4C873E80F}" type="datetimeFigureOut">
              <a:rPr lang="sk-SK" smtClean="0"/>
              <a:t>5. 2. 2013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380B7-C798-4681-9687-0830D9E9189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59630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13432-17E9-4341-B5AA-DCE4C873E80F}" type="datetimeFigureOut">
              <a:rPr lang="sk-SK" smtClean="0"/>
              <a:t>5. 2. 2013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380B7-C798-4681-9687-0830D9E9189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21543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13432-17E9-4341-B5AA-DCE4C873E80F}" type="datetimeFigureOut">
              <a:rPr lang="sk-SK" smtClean="0"/>
              <a:t>5. 2. 2013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380B7-C798-4681-9687-0830D9E9189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44234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13432-17E9-4341-B5AA-DCE4C873E80F}" type="datetimeFigureOut">
              <a:rPr lang="sk-SK" smtClean="0"/>
              <a:t>5. 2. 2013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380B7-C798-4681-9687-0830D9E9189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56302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13432-17E9-4341-B5AA-DCE4C873E80F}" type="datetimeFigureOut">
              <a:rPr lang="sk-SK" smtClean="0"/>
              <a:t>5. 2. 2013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380B7-C798-4681-9687-0830D9E9189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33152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13432-17E9-4341-B5AA-DCE4C873E80F}" type="datetimeFigureOut">
              <a:rPr lang="sk-SK" smtClean="0"/>
              <a:t>5. 2. 2013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380B7-C798-4681-9687-0830D9E9189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27811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5000">
              <a:srgbClr val="FFFF00"/>
            </a:gs>
            <a:gs pos="96000">
              <a:srgbClr val="1D7525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C13432-17E9-4341-B5AA-DCE4C873E80F}" type="datetimeFigureOut">
              <a:rPr lang="sk-SK" smtClean="0"/>
              <a:t>5. 2. 2013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B380B7-C798-4681-9687-0830D9E9189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40298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51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google.sk/url?sa=i&amp;rct=j&amp;q=&amp;esrc=s&amp;frm=1&amp;source=images&amp;cd=&amp;cad=rja&amp;docid=Wu2tuDwnBTvPSM&amp;tbnid=9dBI0ZlJdINRyM:&amp;ved=0CAUQjRw&amp;url=http%3A%2F%2Fwww.nahuby.sk%2Fobrazok_detail.php%3Fobrazok_id%3D267597&amp;ei=NE8RUc27CMaDtAaZn4GIDQ&amp;bvm=bv.41867550,d.bGE&amp;psig=AFQjCNEbPn433zzKJ9uAMBbXANELhZjJkw&amp;ust=1360175278297211" TargetMode="Externa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55576" y="1988840"/>
            <a:ext cx="7844408" cy="1470025"/>
          </a:xfrm>
        </p:spPr>
        <p:txBody>
          <a:bodyPr>
            <a:normAutofit/>
          </a:bodyPr>
          <a:lstStyle/>
          <a:p>
            <a:r>
              <a:rPr lang="sk-SK" sz="5400" dirty="0" smtClean="0">
                <a:latin typeface="Arial Black" pitchFamily="34" charset="0"/>
                <a:cs typeface="Aharoni" pitchFamily="2" charset="-79"/>
              </a:rPr>
              <a:t>Lesné   bezstavovce</a:t>
            </a:r>
            <a:endParaRPr lang="sk-SK" sz="5400" dirty="0"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788024" y="4077072"/>
            <a:ext cx="3920480" cy="985664"/>
          </a:xfrm>
        </p:spPr>
        <p:txBody>
          <a:bodyPr>
            <a:normAutofit/>
          </a:bodyPr>
          <a:lstStyle/>
          <a:p>
            <a:r>
              <a:rPr lang="sk-SK" sz="1600" dirty="0" smtClean="0">
                <a:solidFill>
                  <a:schemeClr val="tx1"/>
                </a:solidFill>
                <a:latin typeface="Arial Black" pitchFamily="34" charset="0"/>
              </a:rPr>
              <a:t>Ing. Marta  Lazúrová</a:t>
            </a:r>
          </a:p>
          <a:p>
            <a:r>
              <a:rPr lang="sk-SK" sz="1600" dirty="0" smtClean="0">
                <a:solidFill>
                  <a:schemeClr val="tx1"/>
                </a:solidFill>
                <a:latin typeface="Arial Black" pitchFamily="34" charset="0"/>
              </a:rPr>
              <a:t>ZŠ sv. Don </a:t>
            </a:r>
            <a:r>
              <a:rPr lang="sk-SK" sz="1600" dirty="0" err="1" smtClean="0">
                <a:solidFill>
                  <a:schemeClr val="tx1"/>
                </a:solidFill>
                <a:latin typeface="Arial Black" pitchFamily="34" charset="0"/>
              </a:rPr>
              <a:t>Bosca</a:t>
            </a:r>
            <a:r>
              <a:rPr lang="sk-SK" sz="1600" dirty="0" smtClean="0">
                <a:solidFill>
                  <a:schemeClr val="tx1"/>
                </a:solidFill>
                <a:latin typeface="Arial Black" pitchFamily="34" charset="0"/>
              </a:rPr>
              <a:t> Zlaté Moravce</a:t>
            </a:r>
            <a:endParaRPr lang="sk-SK" sz="1600" dirty="0">
              <a:solidFill>
                <a:schemeClr val="tx1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0261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600" dirty="0" smtClean="0">
                <a:latin typeface="Arial Black" pitchFamily="34" charset="0"/>
              </a:rPr>
              <a:t>Križiak   obyčajný</a:t>
            </a:r>
            <a:endParaRPr lang="sk-SK" sz="3600" dirty="0">
              <a:latin typeface="Arial Black" pitchFamily="34" charset="0"/>
            </a:endParaRP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sk-SK" b="1" dirty="0" smtClean="0"/>
          </a:p>
          <a:p>
            <a:pPr>
              <a:lnSpc>
                <a:spcPct val="90000"/>
              </a:lnSpc>
            </a:pPr>
            <a:r>
              <a:rPr lang="sk-SK" b="1" dirty="0" smtClean="0"/>
              <a:t>najčastejšie 1,5 – 2,5 m nad zemou</a:t>
            </a:r>
          </a:p>
          <a:p>
            <a:pPr>
              <a:lnSpc>
                <a:spcPct val="90000"/>
              </a:lnSpc>
              <a:buNone/>
            </a:pPr>
            <a:endParaRPr lang="sk-SK" dirty="0" smtClean="0"/>
          </a:p>
          <a:p>
            <a:pPr>
              <a:lnSpc>
                <a:spcPct val="90000"/>
              </a:lnSpc>
            </a:pPr>
            <a:r>
              <a:rPr lang="sk-SK" b="1" dirty="0"/>
              <a:t>s</a:t>
            </a:r>
            <a:r>
              <a:rPr lang="sk-SK" b="1" dirty="0" smtClean="0"/>
              <a:t>edí uprostred svojej </a:t>
            </a:r>
            <a:r>
              <a:rPr lang="sk-SK" b="1" dirty="0" smtClean="0">
                <a:solidFill>
                  <a:srgbClr val="FF0000"/>
                </a:solidFill>
              </a:rPr>
              <a:t>siete, </a:t>
            </a:r>
            <a:r>
              <a:rPr lang="sk-SK" b="1" dirty="0" smtClean="0"/>
              <a:t>ktorú si utkal</a:t>
            </a:r>
          </a:p>
          <a:p>
            <a:pPr>
              <a:lnSpc>
                <a:spcPct val="90000"/>
              </a:lnSpc>
            </a:pPr>
            <a:endParaRPr lang="sk-SK" b="1" dirty="0" smtClean="0"/>
          </a:p>
          <a:p>
            <a:pPr>
              <a:lnSpc>
                <a:spcPct val="90000"/>
              </a:lnSpc>
            </a:pPr>
            <a:r>
              <a:rPr lang="sk-SK" b="1" dirty="0"/>
              <a:t>j</a:t>
            </a:r>
            <a:r>
              <a:rPr lang="sk-SK" b="1" dirty="0" smtClean="0"/>
              <a:t>e </a:t>
            </a:r>
            <a:r>
              <a:rPr lang="sk-SK" b="1" dirty="0" smtClean="0">
                <a:solidFill>
                  <a:srgbClr val="FF0000"/>
                </a:solidFill>
              </a:rPr>
              <a:t>predátor </a:t>
            </a:r>
            <a:r>
              <a:rPr lang="sk-SK" b="1" dirty="0" smtClean="0"/>
              <a:t>– živí sa inými živočíchmi</a:t>
            </a:r>
          </a:p>
          <a:p>
            <a:endParaRPr lang="sk-SK" dirty="0"/>
          </a:p>
        </p:txBody>
      </p:sp>
      <p:pic>
        <p:nvPicPr>
          <p:cNvPr id="5" name="Zástupný symbol obsahu 3" descr="kiziak obycajny.jpg">
            <a:hlinkClick r:id="rId2" action="ppaction://hlinksldjump"/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323528" y="1700808"/>
            <a:ext cx="4038600" cy="4328636"/>
          </a:xfrm>
        </p:spPr>
      </p:pic>
    </p:spTree>
    <p:extLst>
      <p:ext uri="{BB962C8B-B14F-4D97-AF65-F5344CB8AC3E}">
        <p14:creationId xmlns:p14="http://schemas.microsoft.com/office/powerpoint/2010/main" val="3368901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600" dirty="0" smtClean="0">
                <a:latin typeface="Arial Black" pitchFamily="34" charset="0"/>
              </a:rPr>
              <a:t>Stavba  tela</a:t>
            </a:r>
            <a:endParaRPr lang="sk-SK" sz="3600" dirty="0">
              <a:latin typeface="Arial Black" pitchFamily="34" charset="0"/>
            </a:endParaRP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dirty="0" smtClean="0"/>
              <a:t> </a:t>
            </a:r>
          </a:p>
          <a:p>
            <a:pPr marL="0" indent="0">
              <a:buNone/>
            </a:pPr>
            <a:r>
              <a:rPr lang="sk-SK" b="1" dirty="0" smtClean="0"/>
              <a:t>bruško</a:t>
            </a:r>
          </a:p>
          <a:p>
            <a:endParaRPr lang="sk-SK" b="1" dirty="0" smtClean="0"/>
          </a:p>
          <a:p>
            <a:pPr marL="0" indent="0">
              <a:buNone/>
            </a:pPr>
            <a:r>
              <a:rPr lang="sk-SK" dirty="0" smtClean="0"/>
              <a:t>   </a:t>
            </a:r>
            <a:endParaRPr lang="sk-SK" dirty="0"/>
          </a:p>
          <a:p>
            <a:pPr marL="0" indent="0">
              <a:buNone/>
            </a:pPr>
            <a:r>
              <a:rPr lang="sk-SK" dirty="0" smtClean="0"/>
              <a:t>   </a:t>
            </a:r>
            <a:r>
              <a:rPr lang="sk-SK" b="1" dirty="0" smtClean="0"/>
              <a:t>hlavohruď</a:t>
            </a:r>
          </a:p>
          <a:p>
            <a:pPr marL="0" indent="0">
              <a:buNone/>
            </a:pPr>
            <a:endParaRPr lang="sk-SK" b="1" dirty="0"/>
          </a:p>
          <a:p>
            <a:pPr marL="0" indent="0">
              <a:buNone/>
            </a:pPr>
            <a:endParaRPr lang="sk-SK" b="1" dirty="0" smtClean="0"/>
          </a:p>
          <a:p>
            <a:pPr marL="0" indent="0">
              <a:buNone/>
            </a:pPr>
            <a:r>
              <a:rPr lang="sk-SK" dirty="0" smtClean="0"/>
              <a:t>  </a:t>
            </a:r>
            <a:r>
              <a:rPr lang="sk-SK" b="1" dirty="0" smtClean="0"/>
              <a:t>8 článkovaných   nôh </a:t>
            </a:r>
            <a:endParaRPr lang="sk-SK" dirty="0"/>
          </a:p>
        </p:txBody>
      </p:sp>
      <p:pic>
        <p:nvPicPr>
          <p:cNvPr id="5" name="Picture 4" descr="križiak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69855" y="1600200"/>
            <a:ext cx="3013290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cxnSp>
        <p:nvCxnSpPr>
          <p:cNvPr id="7" name="Rovná spojovacia šípka 6"/>
          <p:cNvCxnSpPr/>
          <p:nvPr/>
        </p:nvCxnSpPr>
        <p:spPr>
          <a:xfrm flipH="1">
            <a:off x="2483768" y="2420888"/>
            <a:ext cx="2304256" cy="122413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ovná spojovacia šípka 8"/>
          <p:cNvCxnSpPr/>
          <p:nvPr/>
        </p:nvCxnSpPr>
        <p:spPr>
          <a:xfrm flipH="1">
            <a:off x="2483768" y="3933056"/>
            <a:ext cx="2520280" cy="2880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ovná spojovacia šípka 10"/>
          <p:cNvCxnSpPr/>
          <p:nvPr/>
        </p:nvCxnSpPr>
        <p:spPr>
          <a:xfrm flipH="1" flipV="1">
            <a:off x="2987824" y="2852936"/>
            <a:ext cx="1800200" cy="266429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ovná spojovacia šípka 12"/>
          <p:cNvCxnSpPr/>
          <p:nvPr/>
        </p:nvCxnSpPr>
        <p:spPr>
          <a:xfrm flipH="1" flipV="1">
            <a:off x="3275856" y="4797152"/>
            <a:ext cx="1512168" cy="72008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ovná spojovacia šípka 15"/>
          <p:cNvCxnSpPr/>
          <p:nvPr/>
        </p:nvCxnSpPr>
        <p:spPr>
          <a:xfrm>
            <a:off x="4788024" y="5517232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5509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ĺžnik 2"/>
          <p:cNvSpPr/>
          <p:nvPr/>
        </p:nvSpPr>
        <p:spPr>
          <a:xfrm>
            <a:off x="2987824" y="548680"/>
            <a:ext cx="28803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3600" b="1" dirty="0" smtClean="0">
                <a:solidFill>
                  <a:srgbClr val="003300"/>
                </a:solidFill>
                <a:latin typeface="Arial Black" pitchFamily="34" charset="0"/>
              </a:rPr>
              <a:t>Hlavohruď</a:t>
            </a:r>
            <a:endParaRPr lang="sk-SK" sz="3600" dirty="0">
              <a:latin typeface="Arial Black" pitchFamily="34" charset="0"/>
            </a:endParaRPr>
          </a:p>
        </p:txBody>
      </p:sp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3884" y="1635188"/>
            <a:ext cx="2232025" cy="1657350"/>
          </a:xfrm>
          <a:prstGeom prst="rect">
            <a:avLst/>
          </a:prstGeom>
        </p:spPr>
      </p:pic>
      <p:pic>
        <p:nvPicPr>
          <p:cNvPr id="5" name="Picture 5" descr="klepietka pavúk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166326"/>
            <a:ext cx="2344528" cy="1591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0" descr="noha pavúk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653136"/>
            <a:ext cx="2426284" cy="1826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bdĺžnik 6"/>
          <p:cNvSpPr/>
          <p:nvPr/>
        </p:nvSpPr>
        <p:spPr>
          <a:xfrm>
            <a:off x="229191" y="3613666"/>
            <a:ext cx="30414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sk-SK" sz="2800" b="1" dirty="0" smtClean="0"/>
              <a:t>8 jednoduchých očí</a:t>
            </a:r>
            <a:endParaRPr lang="sk-SK" sz="2800" b="1" dirty="0"/>
          </a:p>
        </p:txBody>
      </p:sp>
      <p:cxnSp>
        <p:nvCxnSpPr>
          <p:cNvPr id="9" name="Rovná spojovacia šípka 8"/>
          <p:cNvCxnSpPr/>
          <p:nvPr/>
        </p:nvCxnSpPr>
        <p:spPr>
          <a:xfrm flipH="1" flipV="1">
            <a:off x="1115616" y="2324323"/>
            <a:ext cx="504056" cy="148081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ovná spojovacia šípka 10"/>
          <p:cNvCxnSpPr/>
          <p:nvPr/>
        </p:nvCxnSpPr>
        <p:spPr>
          <a:xfrm flipV="1">
            <a:off x="1619672" y="2360327"/>
            <a:ext cx="792088" cy="126478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ovná spojovacia šípka 14"/>
          <p:cNvCxnSpPr/>
          <p:nvPr/>
        </p:nvCxnSpPr>
        <p:spPr>
          <a:xfrm flipV="1">
            <a:off x="1619672" y="2360327"/>
            <a:ext cx="288032" cy="140880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bdĺžnik 15"/>
          <p:cNvSpPr/>
          <p:nvPr/>
        </p:nvSpPr>
        <p:spPr>
          <a:xfrm>
            <a:off x="5038068" y="1555917"/>
            <a:ext cx="41059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2800" b="1" dirty="0" smtClean="0"/>
              <a:t>klepietka s jedovou žľazou</a:t>
            </a:r>
            <a:endParaRPr lang="sk-SK" sz="2800" b="1" dirty="0"/>
          </a:p>
        </p:txBody>
      </p:sp>
      <p:sp>
        <p:nvSpPr>
          <p:cNvPr id="17" name="Obdĺžnik 16"/>
          <p:cNvSpPr/>
          <p:nvPr/>
        </p:nvSpPr>
        <p:spPr>
          <a:xfrm>
            <a:off x="229191" y="4792796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k-SK" sz="2800" b="1" dirty="0" err="1" smtClean="0"/>
              <a:t>hrebienkovité</a:t>
            </a:r>
            <a:r>
              <a:rPr lang="sk-SK" sz="2800" b="1" dirty="0" smtClean="0"/>
              <a:t> pazúriky</a:t>
            </a:r>
          </a:p>
          <a:p>
            <a:r>
              <a:rPr lang="sk-SK" sz="2800" b="1" dirty="0"/>
              <a:t>n</a:t>
            </a:r>
            <a:r>
              <a:rPr lang="sk-SK" sz="2800" b="1" dirty="0" smtClean="0"/>
              <a:t>a poslednom páre nôh</a:t>
            </a:r>
          </a:p>
          <a:p>
            <a:r>
              <a:rPr lang="sk-SK" sz="2800" b="1" dirty="0" smtClean="0"/>
              <a:t>(spriadanie vlákien a tkanie sieti)</a:t>
            </a:r>
            <a:endParaRPr lang="sk-SK" sz="2800" b="1" dirty="0"/>
          </a:p>
        </p:txBody>
      </p:sp>
      <p:cxnSp>
        <p:nvCxnSpPr>
          <p:cNvPr id="19" name="Rovná spojovacia šípka 18"/>
          <p:cNvCxnSpPr/>
          <p:nvPr/>
        </p:nvCxnSpPr>
        <p:spPr>
          <a:xfrm>
            <a:off x="5652120" y="5566593"/>
            <a:ext cx="21602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ovná spojovacia šípka 20"/>
          <p:cNvCxnSpPr/>
          <p:nvPr/>
        </p:nvCxnSpPr>
        <p:spPr>
          <a:xfrm>
            <a:off x="3270601" y="5239072"/>
            <a:ext cx="2741559" cy="65504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1558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600" dirty="0" smtClean="0">
                <a:latin typeface="Arial Black" pitchFamily="34" charset="0"/>
              </a:rPr>
              <a:t>Bruško</a:t>
            </a:r>
            <a:endParaRPr lang="sk-SK" sz="3600" dirty="0">
              <a:latin typeface="Arial Black" pitchFamily="34" charset="0"/>
            </a:endParaRP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618856" cy="639762"/>
          </a:xfrm>
        </p:spPr>
        <p:txBody>
          <a:bodyPr>
            <a:noAutofit/>
          </a:bodyPr>
          <a:lstStyle/>
          <a:p>
            <a:r>
              <a:rPr lang="sk-SK" sz="2800" b="0" dirty="0"/>
              <a:t>Na spodnej </a:t>
            </a:r>
            <a:r>
              <a:rPr lang="sk-SK" sz="2800" b="0" dirty="0" smtClean="0"/>
              <a:t>strane bruška </a:t>
            </a:r>
            <a:endParaRPr lang="sk-SK" sz="2800" b="0" dirty="0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572001" y="1535112"/>
            <a:ext cx="4114800" cy="669751"/>
          </a:xfrm>
        </p:spPr>
        <p:txBody>
          <a:bodyPr>
            <a:normAutofit/>
          </a:bodyPr>
          <a:lstStyle/>
          <a:p>
            <a:endParaRPr lang="sk-SK" dirty="0">
              <a:solidFill>
                <a:srgbClr val="FF0066"/>
              </a:solidFill>
            </a:endParaRPr>
          </a:p>
          <a:p>
            <a:endParaRPr lang="sk-SK" dirty="0" smtClean="0">
              <a:solidFill>
                <a:srgbClr val="FF0066"/>
              </a:solidFill>
            </a:endParaRPr>
          </a:p>
          <a:p>
            <a:endParaRPr lang="sk-SK" dirty="0">
              <a:solidFill>
                <a:srgbClr val="FF0066"/>
              </a:solidFill>
            </a:endParaRPr>
          </a:p>
          <a:p>
            <a:endParaRPr lang="sk-SK" sz="8600" dirty="0" smtClean="0">
              <a:solidFill>
                <a:srgbClr val="FF0066"/>
              </a:solidFill>
              <a:latin typeface="Arial Black" pitchFamily="34" charset="0"/>
            </a:endParaRPr>
          </a:p>
          <a:p>
            <a:endParaRPr lang="sk-SK" sz="8600" dirty="0">
              <a:solidFill>
                <a:srgbClr val="FF0066"/>
              </a:solidFill>
              <a:latin typeface="Arial Black" pitchFamily="34" charset="0"/>
            </a:endParaRPr>
          </a:p>
          <a:p>
            <a:endParaRPr lang="sk-SK" sz="8600" dirty="0">
              <a:solidFill>
                <a:srgbClr val="FF0066"/>
              </a:solidFill>
              <a:latin typeface="Arial Black" pitchFamily="34" charset="0"/>
            </a:endParaRP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355976" y="2348880"/>
            <a:ext cx="4330824" cy="3561259"/>
          </a:xfrm>
        </p:spPr>
        <p:txBody>
          <a:bodyPr/>
          <a:lstStyle/>
          <a:p>
            <a:pPr marL="0" indent="0">
              <a:buNone/>
            </a:pPr>
            <a:endParaRPr lang="sk-SK" dirty="0" smtClean="0">
              <a:latin typeface="+mj-lt"/>
            </a:endParaRPr>
          </a:p>
          <a:p>
            <a:pPr marL="0" indent="0">
              <a:buNone/>
            </a:pPr>
            <a:r>
              <a:rPr lang="sk-SK" b="1" dirty="0" smtClean="0">
                <a:latin typeface="+mj-lt"/>
              </a:rPr>
              <a:t> </a:t>
            </a:r>
            <a:r>
              <a:rPr lang="sk-SK" sz="2800" b="1" dirty="0" smtClean="0"/>
              <a:t>snovacie bradavice</a:t>
            </a:r>
          </a:p>
          <a:p>
            <a:pPr marL="0" indent="0">
              <a:buNone/>
            </a:pPr>
            <a:endParaRPr lang="sk-SK" b="1" dirty="0"/>
          </a:p>
          <a:p>
            <a:r>
              <a:rPr lang="sk-SK" sz="2800" dirty="0" smtClean="0"/>
              <a:t>vytláča z nich tekutinu, ktorá na vzduchu tuhne</a:t>
            </a:r>
          </a:p>
          <a:p>
            <a:endParaRPr lang="sk-SK" dirty="0"/>
          </a:p>
        </p:txBody>
      </p:sp>
      <p:pic>
        <p:nvPicPr>
          <p:cNvPr id="7" name="Picture 4" descr="snovacie bradavic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3568" y="2492896"/>
            <a:ext cx="2860166" cy="283871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cxnSp>
        <p:nvCxnSpPr>
          <p:cNvPr id="9" name="Rovná spojovacia šípka 8"/>
          <p:cNvCxnSpPr/>
          <p:nvPr/>
        </p:nvCxnSpPr>
        <p:spPr>
          <a:xfrm flipH="1">
            <a:off x="2293491" y="3140968"/>
            <a:ext cx="2232248" cy="151216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ovná spojovacia šípka 10"/>
          <p:cNvCxnSpPr/>
          <p:nvPr/>
        </p:nvCxnSpPr>
        <p:spPr>
          <a:xfrm flipH="1">
            <a:off x="2411760" y="3140968"/>
            <a:ext cx="2088232" cy="1440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ovná spojovacia šípka 12"/>
          <p:cNvCxnSpPr/>
          <p:nvPr/>
        </p:nvCxnSpPr>
        <p:spPr>
          <a:xfrm flipH="1">
            <a:off x="2699792" y="3140968"/>
            <a:ext cx="1800200" cy="20882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6818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600" dirty="0" smtClean="0">
                <a:latin typeface="Arial Black" pitchFamily="34" charset="0"/>
              </a:rPr>
              <a:t>Pavučina</a:t>
            </a:r>
            <a:endParaRPr lang="sk-SK" sz="3600" dirty="0">
              <a:latin typeface="Arial Black" pitchFamily="34" charset="0"/>
            </a:endParaRP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pPr marL="342900" indent="-342900">
              <a:buFont typeface="Arial" pitchFamily="34" charset="0"/>
              <a:buChar char="•"/>
            </a:pPr>
            <a:endParaRPr lang="sk-SK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sk-SK" sz="11200" dirty="0"/>
              <a:t>v</a:t>
            </a:r>
            <a:r>
              <a:rPr lang="sk-SK" sz="11200" dirty="0" smtClean="0"/>
              <a:t>rodený inštinkt</a:t>
            </a:r>
            <a:endParaRPr lang="sk-SK" sz="11200" dirty="0"/>
          </a:p>
          <a:p>
            <a:pPr marL="342900" indent="-342900">
              <a:buFont typeface="Arial" pitchFamily="34" charset="0"/>
              <a:buChar char="•"/>
            </a:pPr>
            <a:r>
              <a:rPr lang="sk-SK" sz="11200" dirty="0" smtClean="0"/>
              <a:t>na lov koristi</a:t>
            </a:r>
          </a:p>
          <a:p>
            <a:endParaRPr lang="sk-SK" dirty="0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sk-SK" dirty="0" smtClean="0"/>
          </a:p>
          <a:p>
            <a:endParaRPr lang="sk-SK" dirty="0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sk-SK" dirty="0" smtClean="0"/>
              <a:t> </a:t>
            </a:r>
            <a:r>
              <a:rPr lang="sk-SK" sz="2800" dirty="0" smtClean="0"/>
              <a:t>ochrana vajíčok</a:t>
            </a:r>
            <a:endParaRPr lang="sk-SK" sz="2800" dirty="0"/>
          </a:p>
        </p:txBody>
      </p:sp>
      <p:pic>
        <p:nvPicPr>
          <p:cNvPr id="7" name="Picture 4" descr="sie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1520" y="2348880"/>
            <a:ext cx="4210044" cy="3949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7" descr="kokón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336304"/>
            <a:ext cx="4041775" cy="3949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3746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600" dirty="0" smtClean="0">
                <a:latin typeface="Arial Black" pitchFamily="34" charset="0"/>
              </a:rPr>
              <a:t>Spôsob   lovu</a:t>
            </a:r>
            <a:endParaRPr lang="sk-SK" sz="3600" dirty="0">
              <a:latin typeface="Arial Black" pitchFamily="34" charset="0"/>
            </a:endParaRP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k-SK" b="1" dirty="0" smtClean="0"/>
              <a:t>Korisť:</a:t>
            </a:r>
          </a:p>
          <a:p>
            <a:r>
              <a:rPr lang="sk-SK" b="1" dirty="0" smtClean="0"/>
              <a:t>omráči</a:t>
            </a:r>
          </a:p>
          <a:p>
            <a:r>
              <a:rPr lang="sk-SK" b="1" dirty="0" smtClean="0"/>
              <a:t>usmrtí </a:t>
            </a:r>
          </a:p>
          <a:p>
            <a:r>
              <a:rPr lang="sk-SK" b="1" dirty="0" smtClean="0"/>
              <a:t>obalí</a:t>
            </a:r>
          </a:p>
          <a:p>
            <a:r>
              <a:rPr lang="sk-SK" b="1" dirty="0" smtClean="0"/>
              <a:t>vylúči do nej  tráviace šťavy</a:t>
            </a:r>
          </a:p>
          <a:p>
            <a:r>
              <a:rPr lang="sk-SK" b="1" dirty="0" smtClean="0"/>
              <a:t>vycicia </a:t>
            </a:r>
          </a:p>
          <a:p>
            <a:r>
              <a:rPr lang="sk-SK" b="1" dirty="0" smtClean="0">
                <a:solidFill>
                  <a:srgbClr val="FF0000"/>
                </a:solidFill>
              </a:rPr>
              <a:t>mimotelové trávenie</a:t>
            </a:r>
            <a:r>
              <a:rPr lang="sk-SK" dirty="0" smtClean="0">
                <a:solidFill>
                  <a:srgbClr val="FF0000"/>
                </a:solidFill>
              </a:rPr>
              <a:t>            </a:t>
            </a:r>
          </a:p>
          <a:p>
            <a:endParaRPr lang="sk-SK" dirty="0"/>
          </a:p>
        </p:txBody>
      </p:sp>
      <p:pic>
        <p:nvPicPr>
          <p:cNvPr id="5" name="Picture 4" descr="križiak obyčajný 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3568" y="1556792"/>
            <a:ext cx="3672408" cy="455178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5208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600" b="1" dirty="0" smtClean="0">
                <a:solidFill>
                  <a:srgbClr val="003300"/>
                </a:solidFill>
                <a:latin typeface="Arial Black" pitchFamily="34" charset="0"/>
              </a:rPr>
              <a:t>Kliešť   obyčajný</a:t>
            </a:r>
            <a:endParaRPr lang="sk-SK" sz="3600" dirty="0">
              <a:latin typeface="Arial Black" pitchFamily="34" charset="0"/>
            </a:endParaRP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na listoch     trávy, konároch krov alebo stromov</a:t>
            </a:r>
          </a:p>
          <a:p>
            <a:r>
              <a:rPr lang="sk-SK" dirty="0"/>
              <a:t>s</a:t>
            </a:r>
            <a:r>
              <a:rPr lang="sk-SK" dirty="0" smtClean="0"/>
              <a:t>amček sa živí rastlinnými šťavami </a:t>
            </a:r>
          </a:p>
          <a:p>
            <a:endParaRPr lang="sk-SK" dirty="0" smtClean="0"/>
          </a:p>
          <a:p>
            <a:r>
              <a:rPr lang="sk-SK" dirty="0" smtClean="0"/>
              <a:t>samička prepichne kožu hostiteľa a cicia </a:t>
            </a:r>
            <a:r>
              <a:rPr lang="sk-SK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krv</a:t>
            </a:r>
          </a:p>
          <a:p>
            <a:r>
              <a:rPr lang="sk-SK" dirty="0"/>
              <a:t>j</a:t>
            </a:r>
            <a:r>
              <a:rPr lang="sk-SK" dirty="0" smtClean="0"/>
              <a:t>e</a:t>
            </a:r>
            <a:r>
              <a:rPr lang="sk-SK" b="1" dirty="0" smtClean="0"/>
              <a:t> </a:t>
            </a:r>
            <a:r>
              <a:rPr lang="sk-SK" b="1" dirty="0" smtClean="0">
                <a:solidFill>
                  <a:srgbClr val="FF0000"/>
                </a:solidFill>
              </a:rPr>
              <a:t>vonkajší parazit</a:t>
            </a:r>
          </a:p>
          <a:p>
            <a:endParaRPr lang="sk-SK" dirty="0"/>
          </a:p>
        </p:txBody>
      </p:sp>
      <p:pic>
        <p:nvPicPr>
          <p:cNvPr id="5" name="Picture 4" descr="kliešť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3568" y="1340768"/>
            <a:ext cx="3456384" cy="28778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6" descr="prisatý kliešť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9592" y="4302794"/>
            <a:ext cx="3512368" cy="2164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4173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600" dirty="0" smtClean="0">
                <a:latin typeface="Arial Black" pitchFamily="34" charset="0"/>
              </a:rPr>
              <a:t>Ochrana  pred kliešťom</a:t>
            </a:r>
            <a:endParaRPr lang="sk-SK" sz="3600" dirty="0">
              <a:latin typeface="Arial Black" pitchFamily="34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</a:pPr>
            <a:r>
              <a:rPr lang="sk-SK" sz="3000" dirty="0"/>
              <a:t>o</a:t>
            </a:r>
            <a:r>
              <a:rPr lang="sk-SK" sz="3000" dirty="0" smtClean="0"/>
              <a:t>čkovanie</a:t>
            </a:r>
          </a:p>
          <a:p>
            <a:pPr>
              <a:lnSpc>
                <a:spcPct val="80000"/>
              </a:lnSpc>
            </a:pPr>
            <a:endParaRPr lang="sk-SK" sz="3000" dirty="0"/>
          </a:p>
          <a:p>
            <a:pPr>
              <a:lnSpc>
                <a:spcPct val="80000"/>
              </a:lnSpc>
            </a:pPr>
            <a:r>
              <a:rPr lang="sk-SK" sz="3000" dirty="0" smtClean="0"/>
              <a:t>dlhé </a:t>
            </a:r>
            <a:r>
              <a:rPr lang="sk-SK" sz="3000" dirty="0"/>
              <a:t>nohavice </a:t>
            </a:r>
            <a:r>
              <a:rPr lang="sk-SK" sz="3000" dirty="0" smtClean="0"/>
              <a:t> a dlhé rukávy, pokrývka </a:t>
            </a:r>
            <a:r>
              <a:rPr lang="sk-SK" sz="3000" dirty="0"/>
              <a:t>h</a:t>
            </a:r>
            <a:r>
              <a:rPr lang="sk-SK" sz="3000" dirty="0" smtClean="0"/>
              <a:t>lavy</a:t>
            </a:r>
            <a:endParaRPr lang="sk-SK" sz="3000" dirty="0"/>
          </a:p>
          <a:p>
            <a:pPr>
              <a:lnSpc>
                <a:spcPct val="80000"/>
              </a:lnSpc>
              <a:buNone/>
            </a:pPr>
            <a:endParaRPr lang="sk-SK" sz="3000" dirty="0"/>
          </a:p>
          <a:p>
            <a:pPr>
              <a:lnSpc>
                <a:spcPct val="80000"/>
              </a:lnSpc>
            </a:pPr>
            <a:r>
              <a:rPr lang="sk-SK" sz="3000" dirty="0" smtClean="0"/>
              <a:t>nechránené </a:t>
            </a:r>
            <a:r>
              <a:rPr lang="sk-SK" sz="3000" dirty="0"/>
              <a:t>miesta </a:t>
            </a:r>
            <a:r>
              <a:rPr lang="sk-SK" sz="3000" dirty="0" smtClean="0"/>
              <a:t>natrieť </a:t>
            </a:r>
            <a:r>
              <a:rPr lang="sk-SK" sz="3000" dirty="0" err="1" smtClean="0"/>
              <a:t>repelentom</a:t>
            </a:r>
            <a:endParaRPr lang="sk-SK" sz="3000" dirty="0"/>
          </a:p>
          <a:p>
            <a:pPr>
              <a:lnSpc>
                <a:spcPct val="80000"/>
              </a:lnSpc>
              <a:buNone/>
            </a:pPr>
            <a:endParaRPr lang="sk-SK" sz="3000" dirty="0"/>
          </a:p>
          <a:p>
            <a:pPr>
              <a:lnSpc>
                <a:spcPct val="80000"/>
              </a:lnSpc>
            </a:pPr>
            <a:r>
              <a:rPr lang="sk-SK" sz="3000" dirty="0"/>
              <a:t>v</a:t>
            </a:r>
            <a:r>
              <a:rPr lang="sk-SK" sz="3000" dirty="0" smtClean="0"/>
              <a:t>yhýbať  </a:t>
            </a:r>
            <a:r>
              <a:rPr lang="sk-SK" sz="3000" dirty="0"/>
              <a:t>sa  kroviu a nízkym stromom</a:t>
            </a:r>
          </a:p>
          <a:p>
            <a:pPr>
              <a:lnSpc>
                <a:spcPct val="80000"/>
              </a:lnSpc>
              <a:buNone/>
            </a:pPr>
            <a:endParaRPr lang="sk-SK" sz="3000" dirty="0"/>
          </a:p>
          <a:p>
            <a:pPr>
              <a:lnSpc>
                <a:spcPct val="80000"/>
              </a:lnSpc>
            </a:pPr>
            <a:r>
              <a:rPr lang="sk-SK" sz="3000" dirty="0"/>
              <a:t>p</a:t>
            </a:r>
            <a:r>
              <a:rPr lang="sk-SK" sz="3000" dirty="0" smtClean="0"/>
              <a:t>ri pocite svrbenia pozrieť sa </a:t>
            </a:r>
            <a:r>
              <a:rPr lang="sk-SK" sz="3000" dirty="0"/>
              <a:t>čo ho spôsobuje</a:t>
            </a:r>
          </a:p>
          <a:p>
            <a:pPr>
              <a:lnSpc>
                <a:spcPct val="80000"/>
              </a:lnSpc>
              <a:buNone/>
            </a:pPr>
            <a:endParaRPr lang="sk-SK" sz="3000" dirty="0"/>
          </a:p>
          <a:p>
            <a:pPr>
              <a:lnSpc>
                <a:spcPct val="80000"/>
              </a:lnSpc>
            </a:pPr>
            <a:r>
              <a:rPr lang="sk-SK" sz="3000" dirty="0" smtClean="0"/>
              <a:t>po </a:t>
            </a:r>
            <a:r>
              <a:rPr lang="sk-SK" sz="3000" dirty="0"/>
              <a:t>návrate domov si okamžite </a:t>
            </a:r>
            <a:r>
              <a:rPr lang="sk-SK" sz="3000" dirty="0" smtClean="0"/>
              <a:t>prehliadnuť celé </a:t>
            </a:r>
            <a:r>
              <a:rPr lang="sk-SK" sz="3000" dirty="0"/>
              <a:t>telo.</a:t>
            </a:r>
          </a:p>
          <a:p>
            <a:endParaRPr lang="sk-SK" dirty="0"/>
          </a:p>
        </p:txBody>
      </p:sp>
      <p:pic>
        <p:nvPicPr>
          <p:cNvPr id="6" name="Zástupný symbol obsahu 3" descr="kliest obycajny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80312" y="3356992"/>
            <a:ext cx="1547664" cy="1029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709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sz="3600" b="1" dirty="0" smtClean="0">
                <a:solidFill>
                  <a:srgbClr val="003300"/>
                </a:solidFill>
                <a:latin typeface="Arial Black" pitchFamily="34" charset="0"/>
              </a:rPr>
              <a:t/>
            </a:r>
            <a:br>
              <a:rPr lang="sk-SK" sz="3600" b="1" dirty="0" smtClean="0">
                <a:solidFill>
                  <a:srgbClr val="003300"/>
                </a:solidFill>
                <a:latin typeface="Arial Black" pitchFamily="34" charset="0"/>
              </a:rPr>
            </a:br>
            <a:r>
              <a:rPr lang="sk-SK" sz="4000" b="1" dirty="0" smtClean="0">
                <a:solidFill>
                  <a:srgbClr val="003300"/>
                </a:solidFill>
                <a:latin typeface="Arial Black" pitchFamily="34" charset="0"/>
              </a:rPr>
              <a:t>Odstránenie  prisatého  kliešťa</a:t>
            </a:r>
            <a:endParaRPr lang="sk-SK" sz="4000" dirty="0">
              <a:latin typeface="Arial Black" pitchFamily="34" charset="0"/>
            </a:endParaRPr>
          </a:p>
        </p:txBody>
      </p:sp>
      <p:sp>
        <p:nvSpPr>
          <p:cNvPr id="5" name="Zástupný symbol obsah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sk-SK" sz="2800" b="1" dirty="0" smtClean="0"/>
          </a:p>
          <a:p>
            <a:pPr marL="0" indent="0">
              <a:buNone/>
            </a:pPr>
            <a:r>
              <a:rPr lang="sk-SK" sz="2800" b="1" dirty="0" smtClean="0"/>
              <a:t>Možnosti:</a:t>
            </a:r>
          </a:p>
          <a:p>
            <a:r>
              <a:rPr lang="sk-SK" sz="2800" dirty="0" smtClean="0"/>
              <a:t>vytiahnuť ho pinzetou alebo nechtami</a:t>
            </a:r>
          </a:p>
          <a:p>
            <a:pPr marL="0" indent="0">
              <a:buNone/>
            </a:pPr>
            <a:r>
              <a:rPr lang="sk-SK" sz="2800" dirty="0"/>
              <a:t> </a:t>
            </a:r>
            <a:r>
              <a:rPr lang="sk-SK" sz="2800" dirty="0" smtClean="0"/>
              <a:t>   ( nesmieme však odtrhnúť bruško)</a:t>
            </a:r>
          </a:p>
          <a:p>
            <a:r>
              <a:rPr lang="sk-SK" sz="2800" dirty="0" smtClean="0"/>
              <a:t>navlhčiť mydlo, priložiť ho na kliešťa  a pohybovať ním proti smeru hodinových ručičiek</a:t>
            </a:r>
          </a:p>
          <a:p>
            <a:r>
              <a:rPr lang="sk-SK" sz="2800" dirty="0" smtClean="0"/>
              <a:t>natrieť kožu olejom a počkať, až sa uvoľní sám</a:t>
            </a:r>
          </a:p>
          <a:p>
            <a:r>
              <a:rPr lang="sk-SK" sz="2800" dirty="0">
                <a:cs typeface="Arial" charset="0"/>
              </a:rPr>
              <a:t>r</a:t>
            </a:r>
            <a:r>
              <a:rPr lang="sk-SK" sz="2800" dirty="0" smtClean="0">
                <a:cs typeface="Arial" charset="0"/>
              </a:rPr>
              <a:t>anu vždy </a:t>
            </a:r>
            <a:r>
              <a:rPr lang="sk-SK" sz="2800" dirty="0" smtClean="0">
                <a:solidFill>
                  <a:srgbClr val="FF0000"/>
                </a:solidFill>
                <a:cs typeface="Arial" charset="0"/>
              </a:rPr>
              <a:t>vydezinfikujeme</a:t>
            </a:r>
            <a:r>
              <a:rPr lang="sk-SK" sz="2800" dirty="0" smtClean="0">
                <a:cs typeface="Arial" charset="0"/>
              </a:rPr>
              <a:t> !</a:t>
            </a:r>
          </a:p>
          <a:p>
            <a:endParaRPr lang="sk-SK" sz="2800" dirty="0"/>
          </a:p>
        </p:txBody>
      </p:sp>
    </p:spTree>
    <p:extLst>
      <p:ext uri="{BB962C8B-B14F-4D97-AF65-F5344CB8AC3E}">
        <p14:creationId xmlns:p14="http://schemas.microsoft.com/office/powerpoint/2010/main" val="3174168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600" dirty="0" smtClean="0">
                <a:latin typeface="Arial Black" pitchFamily="34" charset="0"/>
              </a:rPr>
              <a:t>POZOR!!!  Kliešť</a:t>
            </a:r>
            <a:endParaRPr lang="sk-SK" sz="3600" dirty="0">
              <a:latin typeface="Arial Black" pitchFamily="34" charset="0"/>
            </a:endParaRPr>
          </a:p>
        </p:txBody>
      </p:sp>
      <p:sp>
        <p:nvSpPr>
          <p:cNvPr id="6" name="Zástupný symbol obsahu 5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5628629"/>
          </a:xfrm>
        </p:spPr>
        <p:txBody>
          <a:bodyPr>
            <a:normAutofit fontScale="32500" lnSpcReduction="20000"/>
          </a:bodyPr>
          <a:lstStyle/>
          <a:p>
            <a:pPr>
              <a:lnSpc>
                <a:spcPct val="90000"/>
              </a:lnSpc>
            </a:pPr>
            <a:endParaRPr lang="sk-SK" sz="8600" b="1" dirty="0" smtClean="0"/>
          </a:p>
          <a:p>
            <a:pPr>
              <a:lnSpc>
                <a:spcPct val="90000"/>
              </a:lnSpc>
            </a:pPr>
            <a:r>
              <a:rPr lang="sk-SK" sz="8600" dirty="0" smtClean="0"/>
              <a:t>prenáša nákazlivé ochorenia:</a:t>
            </a:r>
          </a:p>
          <a:p>
            <a:pPr marL="0" indent="0">
              <a:lnSpc>
                <a:spcPct val="90000"/>
              </a:lnSpc>
              <a:buNone/>
            </a:pPr>
            <a:endParaRPr lang="sk-SK" sz="8600" dirty="0" smtClean="0"/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sk-SK" sz="8600" b="1" dirty="0" smtClean="0"/>
              <a:t> kliešťový zápal mozgových blán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sk-SK" sz="8600" b="1" dirty="0" smtClean="0"/>
              <a:t>  </a:t>
            </a:r>
            <a:r>
              <a:rPr lang="sk-SK" sz="8600" b="1" dirty="0" err="1" smtClean="0"/>
              <a:t>boreliózu</a:t>
            </a:r>
            <a:endParaRPr lang="sk-SK" sz="8600" b="1" dirty="0" smtClean="0"/>
          </a:p>
          <a:p>
            <a:pPr marL="0" indent="0">
              <a:lnSpc>
                <a:spcPct val="90000"/>
              </a:lnSpc>
              <a:buNone/>
            </a:pPr>
            <a:endParaRPr lang="sk-SK" sz="8600" b="1" dirty="0"/>
          </a:p>
          <a:p>
            <a:pPr marL="0" indent="0">
              <a:lnSpc>
                <a:spcPct val="90000"/>
              </a:lnSpc>
              <a:buNone/>
            </a:pPr>
            <a:r>
              <a:rPr lang="sk-SK" sz="8600" b="1" dirty="0" smtClean="0"/>
              <a:t>Je potrebné navštíviť lekára</a:t>
            </a:r>
          </a:p>
          <a:p>
            <a:r>
              <a:rPr lang="sk-SK" sz="8600" dirty="0"/>
              <a:t>a</a:t>
            </a:r>
            <a:r>
              <a:rPr lang="sk-SK" sz="8600" dirty="0" smtClean="0"/>
              <a:t>k sa rana zapáli – objaví sa červená škvrna alebo opuch </a:t>
            </a:r>
          </a:p>
          <a:p>
            <a:r>
              <a:rPr lang="sk-SK" sz="8600" dirty="0" smtClean="0"/>
              <a:t>ak sme počas odstraňovania kliešťa odtrhli bruško</a:t>
            </a:r>
          </a:p>
          <a:p>
            <a:r>
              <a:rPr lang="sk-SK" sz="8600" dirty="0" smtClean="0"/>
              <a:t>ak sa prisal na ťažko prístupné miesto</a:t>
            </a:r>
          </a:p>
          <a:p>
            <a:endParaRPr lang="sk-SK" sz="8600" b="1" dirty="0" smtClean="0"/>
          </a:p>
          <a:p>
            <a:pPr algn="ctr">
              <a:lnSpc>
                <a:spcPct val="90000"/>
              </a:lnSpc>
              <a:buNone/>
            </a:pPr>
            <a:r>
              <a:rPr lang="sk-SK" sz="8600" b="1" dirty="0" smtClean="0">
                <a:cs typeface="Arial" charset="0"/>
              </a:rPr>
              <a:t>Proti kliešťovému zápalu mozgu je možné </a:t>
            </a:r>
          </a:p>
          <a:p>
            <a:pPr algn="ctr">
              <a:lnSpc>
                <a:spcPct val="90000"/>
              </a:lnSpc>
              <a:buNone/>
            </a:pPr>
            <a:r>
              <a:rPr lang="sk-SK" sz="8600" b="1" dirty="0" smtClean="0">
                <a:solidFill>
                  <a:srgbClr val="FF0000"/>
                </a:solidFill>
                <a:cs typeface="Arial" charset="0"/>
              </a:rPr>
              <a:t>sa dať zaočkovať </a:t>
            </a:r>
            <a:r>
              <a:rPr lang="sk-SK" sz="8600" b="1" dirty="0" smtClean="0">
                <a:cs typeface="Arial" charset="0"/>
              </a:rPr>
              <a:t>!</a:t>
            </a:r>
            <a:endParaRPr lang="sk-SK" sz="8600" b="1" dirty="0" smtClean="0">
              <a:solidFill>
                <a:srgbClr val="FF6600"/>
              </a:solidFill>
              <a:cs typeface="Arial" charset="0"/>
            </a:endParaRPr>
          </a:p>
          <a:p>
            <a:pPr>
              <a:lnSpc>
                <a:spcPct val="90000"/>
              </a:lnSpc>
            </a:pPr>
            <a:endParaRPr lang="sk-SK" sz="8600" b="1" dirty="0" smtClean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724488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600" dirty="0" smtClean="0">
                <a:latin typeface="Arial Black" pitchFamily="34" charset="0"/>
              </a:rPr>
              <a:t>Dážďovka  zemná</a:t>
            </a:r>
            <a:endParaRPr lang="sk-SK" sz="3600" dirty="0">
              <a:latin typeface="Arial Black" pitchFamily="34" charset="0"/>
            </a:endParaRP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just"/>
            <a:endParaRPr lang="sk-SK" dirty="0" smtClean="0"/>
          </a:p>
          <a:p>
            <a:pPr algn="just"/>
            <a:r>
              <a:rPr lang="sk-SK" dirty="0" smtClean="0"/>
              <a:t>telo zložené z </a:t>
            </a:r>
            <a:r>
              <a:rPr lang="sk-SK" dirty="0" smtClean="0">
                <a:solidFill>
                  <a:srgbClr val="FF0000"/>
                </a:solidFill>
              </a:rPr>
              <a:t>článkov - obrúčok</a:t>
            </a:r>
            <a:r>
              <a:rPr lang="sk-SK" dirty="0" smtClean="0"/>
              <a:t>, v prednej časti tela má </a:t>
            </a:r>
            <a:r>
              <a:rPr lang="sk-SK" dirty="0" smtClean="0">
                <a:solidFill>
                  <a:srgbClr val="FF0000"/>
                </a:solidFill>
              </a:rPr>
              <a:t>opasok</a:t>
            </a:r>
            <a:r>
              <a:rPr lang="sk-SK" dirty="0" smtClean="0"/>
              <a:t>, ktorý obsahuje vajíčka a vylučuje sliz</a:t>
            </a:r>
          </a:p>
          <a:p>
            <a:pPr algn="just"/>
            <a:r>
              <a:rPr lang="sk-SK" dirty="0" smtClean="0"/>
              <a:t>žije v pôde</a:t>
            </a:r>
          </a:p>
          <a:p>
            <a:endParaRPr lang="sk-SK" dirty="0"/>
          </a:p>
        </p:txBody>
      </p:sp>
      <p:pic>
        <p:nvPicPr>
          <p:cNvPr id="5" name="Picture 7" descr="dáždovka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536" y="1484784"/>
            <a:ext cx="4038600" cy="403244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7779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b="1" dirty="0" smtClean="0">
                <a:solidFill>
                  <a:srgbClr val="003300"/>
                </a:solidFill>
                <a:latin typeface="Arial Black" pitchFamily="34" charset="0"/>
              </a:rPr>
              <a:t/>
            </a:r>
            <a:br>
              <a:rPr lang="sk-SK" b="1" dirty="0" smtClean="0">
                <a:solidFill>
                  <a:srgbClr val="003300"/>
                </a:solidFill>
                <a:latin typeface="Arial Black" pitchFamily="34" charset="0"/>
              </a:rPr>
            </a:br>
            <a:r>
              <a:rPr lang="sk-SK" sz="4000" b="1" dirty="0" smtClean="0">
                <a:solidFill>
                  <a:srgbClr val="003300"/>
                </a:solidFill>
                <a:latin typeface="Arial Black" pitchFamily="34" charset="0"/>
              </a:rPr>
              <a:t>Mravec  hôrny</a:t>
            </a:r>
            <a:r>
              <a:rPr lang="sk-SK" sz="4000" b="1" dirty="0">
                <a:solidFill>
                  <a:srgbClr val="003300"/>
                </a:solidFill>
                <a:latin typeface="Arial Black" pitchFamily="34" charset="0"/>
              </a:rPr>
              <a:t/>
            </a:r>
            <a:br>
              <a:rPr lang="sk-SK" sz="4000" b="1" dirty="0">
                <a:solidFill>
                  <a:srgbClr val="003300"/>
                </a:solidFill>
                <a:latin typeface="Arial Black" pitchFamily="34" charset="0"/>
              </a:rPr>
            </a:br>
            <a:endParaRPr lang="sk-SK" sz="4000" dirty="0">
              <a:latin typeface="Arial Black" pitchFamily="34" charset="0"/>
            </a:endParaRP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4008" y="1390150"/>
            <a:ext cx="4038600" cy="4781128"/>
          </a:xfrm>
        </p:spPr>
        <p:txBody>
          <a:bodyPr>
            <a:normAutofit fontScale="85000" lnSpcReduction="20000"/>
          </a:bodyPr>
          <a:lstStyle/>
          <a:p>
            <a:endParaRPr lang="sk-SK" b="1" dirty="0" smtClean="0"/>
          </a:p>
          <a:p>
            <a:r>
              <a:rPr lang="sk-SK" b="1" dirty="0" smtClean="0"/>
              <a:t>zakladateľkou je matka</a:t>
            </a:r>
          </a:p>
          <a:p>
            <a:pPr marL="0" indent="0">
              <a:buNone/>
            </a:pPr>
            <a:r>
              <a:rPr lang="sk-SK" sz="2400" dirty="0"/>
              <a:t> </a:t>
            </a:r>
            <a:r>
              <a:rPr lang="sk-SK" sz="2400" dirty="0" smtClean="0"/>
              <a:t>    ( po oplodnení stráca krídla a </a:t>
            </a:r>
          </a:p>
          <a:p>
            <a:pPr marL="0" indent="0">
              <a:buNone/>
            </a:pPr>
            <a:r>
              <a:rPr lang="sk-SK" sz="2400" dirty="0"/>
              <a:t> </a:t>
            </a:r>
            <a:r>
              <a:rPr lang="sk-SK" sz="2400" dirty="0" smtClean="0"/>
              <a:t>       zväčší   sa jej bruško,</a:t>
            </a:r>
          </a:p>
          <a:p>
            <a:pPr marL="0" indent="0">
              <a:buNone/>
            </a:pPr>
            <a:r>
              <a:rPr lang="sk-SK" sz="2400" dirty="0"/>
              <a:t> </a:t>
            </a:r>
            <a:r>
              <a:rPr lang="sk-SK" sz="2400" dirty="0" smtClean="0"/>
              <a:t>       žije až 20 rokov )</a:t>
            </a:r>
            <a:endParaRPr lang="sk-SK" sz="2400" dirty="0"/>
          </a:p>
          <a:p>
            <a:r>
              <a:rPr lang="sk-SK" b="1" dirty="0" smtClean="0"/>
              <a:t> samčeky</a:t>
            </a:r>
          </a:p>
          <a:p>
            <a:pPr marL="0" indent="0">
              <a:buNone/>
            </a:pPr>
            <a:r>
              <a:rPr lang="sk-SK" sz="2400" b="1" dirty="0"/>
              <a:t> </a:t>
            </a:r>
            <a:r>
              <a:rPr lang="sk-SK" sz="2400" b="1" dirty="0" smtClean="0"/>
              <a:t>    </a:t>
            </a:r>
            <a:r>
              <a:rPr lang="sk-SK" sz="2400" dirty="0" smtClean="0"/>
              <a:t>( majú krídla, </a:t>
            </a:r>
          </a:p>
          <a:p>
            <a:pPr marL="0" indent="0">
              <a:buNone/>
            </a:pPr>
            <a:r>
              <a:rPr lang="sk-SK" sz="2400" dirty="0"/>
              <a:t> </a:t>
            </a:r>
            <a:r>
              <a:rPr lang="sk-SK" sz="2400" dirty="0" smtClean="0"/>
              <a:t>         oplodňujú samičku )</a:t>
            </a:r>
          </a:p>
          <a:p>
            <a:pPr marL="0" indent="0">
              <a:buNone/>
            </a:pPr>
            <a:endParaRPr lang="sk-SK" sz="2400" dirty="0"/>
          </a:p>
          <a:p>
            <a:pPr marL="0" indent="0">
              <a:buNone/>
            </a:pPr>
            <a:endParaRPr lang="sk-SK" sz="1200" dirty="0"/>
          </a:p>
          <a:p>
            <a:r>
              <a:rPr lang="sk-SK" b="1" dirty="0" smtClean="0"/>
              <a:t>robotnice</a:t>
            </a:r>
          </a:p>
          <a:p>
            <a:pPr marL="0" indent="0">
              <a:buNone/>
            </a:pPr>
            <a:r>
              <a:rPr lang="sk-SK" b="1" dirty="0"/>
              <a:t> </a:t>
            </a:r>
            <a:r>
              <a:rPr lang="sk-SK" b="1" dirty="0" smtClean="0"/>
              <a:t>    </a:t>
            </a:r>
            <a:r>
              <a:rPr lang="sk-SK" sz="2400" dirty="0" smtClean="0"/>
              <a:t>( starajú sa o matku, vajíčka,</a:t>
            </a:r>
          </a:p>
          <a:p>
            <a:pPr marL="0" indent="0">
              <a:buNone/>
            </a:pPr>
            <a:r>
              <a:rPr lang="sk-SK" sz="2400" dirty="0"/>
              <a:t> </a:t>
            </a:r>
            <a:r>
              <a:rPr lang="sk-SK" sz="2400" dirty="0" smtClean="0"/>
              <a:t>         larvy a kukly,</a:t>
            </a:r>
          </a:p>
          <a:p>
            <a:pPr marL="0" indent="0">
              <a:buNone/>
            </a:pPr>
            <a:r>
              <a:rPr lang="sk-SK" sz="2400" b="1" dirty="0"/>
              <a:t> </a:t>
            </a:r>
            <a:r>
              <a:rPr lang="sk-SK" sz="2400" b="1" dirty="0" smtClean="0"/>
              <a:t>         </a:t>
            </a:r>
            <a:r>
              <a:rPr lang="sk-SK" sz="2400" dirty="0" smtClean="0"/>
              <a:t>čistia mravenisko,</a:t>
            </a:r>
          </a:p>
          <a:p>
            <a:pPr marL="0" indent="0">
              <a:buNone/>
            </a:pPr>
            <a:r>
              <a:rPr lang="sk-SK" sz="2400" dirty="0"/>
              <a:t> </a:t>
            </a:r>
            <a:r>
              <a:rPr lang="sk-SK" sz="2400" dirty="0" smtClean="0"/>
              <a:t>         prinášajú potravu )</a:t>
            </a:r>
          </a:p>
          <a:p>
            <a:endParaRPr lang="sk-SK" dirty="0"/>
          </a:p>
        </p:txBody>
      </p:sp>
      <p:pic>
        <p:nvPicPr>
          <p:cNvPr id="6" name="Picture 4" descr="kráľovná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94342" y="1753750"/>
            <a:ext cx="2881590" cy="2209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" name="Picture 7" descr="korisť mravcov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4342" y="4221088"/>
            <a:ext cx="2828123" cy="2121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bdĺžnik 12"/>
          <p:cNvSpPr/>
          <p:nvPr/>
        </p:nvSpPr>
        <p:spPr>
          <a:xfrm>
            <a:off x="1043606" y="1237376"/>
            <a:ext cx="375572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sk-SK" sz="2800" dirty="0"/>
              <a:t>žije v kolóniách</a:t>
            </a:r>
          </a:p>
        </p:txBody>
      </p:sp>
    </p:spTree>
    <p:extLst>
      <p:ext uri="{BB962C8B-B14F-4D97-AF65-F5344CB8AC3E}">
        <p14:creationId xmlns:p14="http://schemas.microsoft.com/office/powerpoint/2010/main" val="979470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600" dirty="0" smtClean="0">
                <a:latin typeface="Arial Black" pitchFamily="34" charset="0"/>
              </a:rPr>
              <a:t>Stavba  mraveniska</a:t>
            </a:r>
            <a:endParaRPr lang="sk-SK" sz="3600" dirty="0">
              <a:latin typeface="Arial Black" pitchFamily="34" charset="0"/>
            </a:endParaRPr>
          </a:p>
        </p:txBody>
      </p:sp>
      <p:pic>
        <p:nvPicPr>
          <p:cNvPr id="5" name="Picture 5" descr="mravenisko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1804" y="3284984"/>
            <a:ext cx="3816424" cy="286231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Zástupný symbol obsahu 7" descr="scan000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57737" y="1412776"/>
            <a:ext cx="4038600" cy="4721653"/>
          </a:xfrm>
        </p:spPr>
      </p:pic>
      <p:sp>
        <p:nvSpPr>
          <p:cNvPr id="7" name="Obdĺžnik 6"/>
          <p:cNvSpPr/>
          <p:nvPr/>
        </p:nvSpPr>
        <p:spPr>
          <a:xfrm>
            <a:off x="4716016" y="1916832"/>
            <a:ext cx="1997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sk-SK" dirty="0"/>
              <a:t>komôrka zrelých </a:t>
            </a:r>
          </a:p>
          <a:p>
            <a:pPr lvl="0">
              <a:spcBef>
                <a:spcPct val="0"/>
              </a:spcBef>
              <a:defRPr/>
            </a:pPr>
            <a:r>
              <a:rPr lang="sk-SK" dirty="0"/>
              <a:t>vajíčok</a:t>
            </a:r>
          </a:p>
        </p:txBody>
      </p:sp>
      <p:sp>
        <p:nvSpPr>
          <p:cNvPr id="8" name="Obdĺžnik 7"/>
          <p:cNvSpPr/>
          <p:nvPr/>
        </p:nvSpPr>
        <p:spPr>
          <a:xfrm>
            <a:off x="7452320" y="1270501"/>
            <a:ext cx="14609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sk-SK" dirty="0"/>
              <a:t>robotnice strážia vajíčka</a:t>
            </a:r>
          </a:p>
        </p:txBody>
      </p:sp>
      <p:sp>
        <p:nvSpPr>
          <p:cNvPr id="9" name="Obdĺžnik 8"/>
          <p:cNvSpPr/>
          <p:nvPr/>
        </p:nvSpPr>
        <p:spPr>
          <a:xfrm>
            <a:off x="4716016" y="5661248"/>
            <a:ext cx="10529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sk-SK" dirty="0"/>
              <a:t>komôrka </a:t>
            </a:r>
            <a:endParaRPr lang="sk-SK" dirty="0" smtClean="0"/>
          </a:p>
          <a:p>
            <a:pPr lvl="0">
              <a:spcBef>
                <a:spcPct val="0"/>
              </a:spcBef>
              <a:defRPr/>
            </a:pPr>
            <a:r>
              <a:rPr lang="sk-SK" dirty="0" smtClean="0"/>
              <a:t>pre </a:t>
            </a:r>
            <a:r>
              <a:rPr lang="sk-SK" dirty="0"/>
              <a:t>larvy</a:t>
            </a:r>
          </a:p>
        </p:txBody>
      </p:sp>
      <p:sp>
        <p:nvSpPr>
          <p:cNvPr id="10" name="Obdĺžnik 9"/>
          <p:cNvSpPr/>
          <p:nvPr/>
        </p:nvSpPr>
        <p:spPr>
          <a:xfrm>
            <a:off x="7824066" y="5660270"/>
            <a:ext cx="10892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sk-SK" dirty="0" smtClean="0"/>
              <a:t>Komôrka</a:t>
            </a:r>
          </a:p>
          <a:p>
            <a:pPr lvl="0">
              <a:spcBef>
                <a:spcPct val="0"/>
              </a:spcBef>
              <a:defRPr/>
            </a:pPr>
            <a:r>
              <a:rPr lang="sk-SK" dirty="0" smtClean="0"/>
              <a:t> </a:t>
            </a:r>
            <a:r>
              <a:rPr lang="sk-SK" dirty="0"/>
              <a:t>pre kukly</a:t>
            </a:r>
          </a:p>
        </p:txBody>
      </p:sp>
      <p:sp>
        <p:nvSpPr>
          <p:cNvPr id="11" name="Obdĺžnik 10"/>
          <p:cNvSpPr/>
          <p:nvPr/>
        </p:nvSpPr>
        <p:spPr>
          <a:xfrm>
            <a:off x="144016" y="1270501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 typeface="Arial" pitchFamily="34" charset="0"/>
              <a:buChar char="•"/>
            </a:pPr>
            <a:r>
              <a:rPr lang="sk-SK" sz="2400" dirty="0"/>
              <a:t>v</a:t>
            </a:r>
            <a:r>
              <a:rPr lang="sk-SK" sz="2400" dirty="0" smtClean="0"/>
              <a:t> 1,5 </a:t>
            </a:r>
            <a:r>
              <a:rPr lang="sk-SK" sz="2400" dirty="0"/>
              <a:t>m vysokom mravenisku môže žiť viac ako 100 000 jedincov</a:t>
            </a:r>
          </a:p>
        </p:txBody>
      </p:sp>
      <p:sp>
        <p:nvSpPr>
          <p:cNvPr id="12" name="Obdĺžnik 11"/>
          <p:cNvSpPr/>
          <p:nvPr/>
        </p:nvSpPr>
        <p:spPr>
          <a:xfrm>
            <a:off x="129208" y="2382272"/>
            <a:ext cx="327538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sk-SK" sz="2400" dirty="0"/>
              <a:t>c</a:t>
            </a:r>
            <a:r>
              <a:rPr lang="sk-SK" sz="2400" dirty="0" smtClean="0"/>
              <a:t>hodby </a:t>
            </a:r>
            <a:r>
              <a:rPr lang="sk-SK" sz="2400" dirty="0"/>
              <a:t>siahajú až 2 </a:t>
            </a:r>
            <a:r>
              <a:rPr lang="sk-SK" sz="2400" dirty="0" smtClean="0"/>
              <a:t>m</a:t>
            </a:r>
          </a:p>
          <a:p>
            <a:r>
              <a:rPr lang="sk-SK" sz="2400" dirty="0"/>
              <a:t> </a:t>
            </a:r>
            <a:r>
              <a:rPr lang="sk-SK" sz="2400" dirty="0" smtClean="0"/>
              <a:t>    pod </a:t>
            </a:r>
            <a:r>
              <a:rPr lang="sk-SK" sz="2400" dirty="0"/>
              <a:t>povrch pôdy</a:t>
            </a:r>
          </a:p>
        </p:txBody>
      </p:sp>
    </p:spTree>
    <p:extLst>
      <p:ext uri="{BB962C8B-B14F-4D97-AF65-F5344CB8AC3E}">
        <p14:creationId xmlns:p14="http://schemas.microsoft.com/office/powerpoint/2010/main" val="3046264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600" dirty="0" smtClean="0">
                <a:latin typeface="Arial Black" pitchFamily="34" charset="0"/>
              </a:rPr>
              <a:t>Stavba tela  </a:t>
            </a:r>
            <a:endParaRPr lang="sk-SK" sz="3600" dirty="0">
              <a:latin typeface="Arial Black" pitchFamily="34" charset="0"/>
            </a:endParaRPr>
          </a:p>
        </p:txBody>
      </p:sp>
      <p:pic>
        <p:nvPicPr>
          <p:cNvPr id="4" name="Picture 4" descr="mravec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0054" y="1340768"/>
            <a:ext cx="7055859" cy="4908425"/>
          </a:xfr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Obdĺžnik 4"/>
          <p:cNvSpPr/>
          <p:nvPr/>
        </p:nvSpPr>
        <p:spPr>
          <a:xfrm>
            <a:off x="1466912" y="2723256"/>
            <a:ext cx="11696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2800" dirty="0"/>
              <a:t>bruško</a:t>
            </a:r>
          </a:p>
        </p:txBody>
      </p:sp>
      <p:sp>
        <p:nvSpPr>
          <p:cNvPr id="6" name="Obdĺžnik 5"/>
          <p:cNvSpPr/>
          <p:nvPr/>
        </p:nvSpPr>
        <p:spPr>
          <a:xfrm>
            <a:off x="5168566" y="2200036"/>
            <a:ext cx="8915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sk-SK" sz="2800" dirty="0"/>
              <a:t>hruď</a:t>
            </a:r>
          </a:p>
        </p:txBody>
      </p:sp>
      <p:sp>
        <p:nvSpPr>
          <p:cNvPr id="7" name="Obdĺžnik 6"/>
          <p:cNvSpPr/>
          <p:nvPr/>
        </p:nvSpPr>
        <p:spPr>
          <a:xfrm>
            <a:off x="6660232" y="4797152"/>
            <a:ext cx="9492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sk-SK" sz="2800" dirty="0"/>
              <a:t>hlava</a:t>
            </a:r>
          </a:p>
        </p:txBody>
      </p:sp>
      <p:sp>
        <p:nvSpPr>
          <p:cNvPr id="8" name="Obdĺžnik 7"/>
          <p:cNvSpPr/>
          <p:nvPr/>
        </p:nvSpPr>
        <p:spPr>
          <a:xfrm>
            <a:off x="3267287" y="5589240"/>
            <a:ext cx="30414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sk-SK" sz="2800" dirty="0"/>
              <a:t>6 článkovaných nôh</a:t>
            </a:r>
          </a:p>
        </p:txBody>
      </p:sp>
      <p:cxnSp>
        <p:nvCxnSpPr>
          <p:cNvPr id="10" name="Rovná spojovacia šípka 9"/>
          <p:cNvCxnSpPr/>
          <p:nvPr/>
        </p:nvCxnSpPr>
        <p:spPr>
          <a:xfrm>
            <a:off x="2483768" y="3246476"/>
            <a:ext cx="864096" cy="39854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ovná spojovacia šípka 13"/>
          <p:cNvCxnSpPr/>
          <p:nvPr/>
        </p:nvCxnSpPr>
        <p:spPr>
          <a:xfrm flipH="1">
            <a:off x="4788024" y="2442794"/>
            <a:ext cx="1011559" cy="154341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ovná spojovacia šípka 17"/>
          <p:cNvCxnSpPr/>
          <p:nvPr/>
        </p:nvCxnSpPr>
        <p:spPr>
          <a:xfrm flipH="1" flipV="1">
            <a:off x="5531878" y="4149080"/>
            <a:ext cx="1128354" cy="90968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ovná spojovacia šípka 19"/>
          <p:cNvCxnSpPr/>
          <p:nvPr/>
        </p:nvCxnSpPr>
        <p:spPr>
          <a:xfrm>
            <a:off x="4427984" y="5589240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ovná spojovacia šípka 21"/>
          <p:cNvCxnSpPr/>
          <p:nvPr/>
        </p:nvCxnSpPr>
        <p:spPr>
          <a:xfrm flipH="1" flipV="1">
            <a:off x="3995936" y="4509120"/>
            <a:ext cx="504056" cy="122413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ovná spojovacia šípka 23"/>
          <p:cNvCxnSpPr/>
          <p:nvPr/>
        </p:nvCxnSpPr>
        <p:spPr>
          <a:xfrm flipV="1">
            <a:off x="4499992" y="4797152"/>
            <a:ext cx="668574" cy="93610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Rovná spojovacia šípka 25"/>
          <p:cNvCxnSpPr/>
          <p:nvPr/>
        </p:nvCxnSpPr>
        <p:spPr>
          <a:xfrm flipH="1" flipV="1">
            <a:off x="2483768" y="4293096"/>
            <a:ext cx="1944216" cy="144016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1120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600" dirty="0" smtClean="0">
                <a:latin typeface="Arial Black" pitchFamily="34" charset="0"/>
              </a:rPr>
              <a:t>Hlava  mravca</a:t>
            </a:r>
            <a:endParaRPr lang="sk-SK" sz="3600" dirty="0">
              <a:latin typeface="Arial Black" pitchFamily="34" charset="0"/>
            </a:endParaRPr>
          </a:p>
        </p:txBody>
      </p:sp>
      <p:pic>
        <p:nvPicPr>
          <p:cNvPr id="6" name="Picture 4" descr="hlava mravc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9660" y="1439198"/>
            <a:ext cx="6817666" cy="472123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Obdĺžnik 6"/>
          <p:cNvSpPr/>
          <p:nvPr/>
        </p:nvSpPr>
        <p:spPr>
          <a:xfrm>
            <a:off x="3635896" y="5637212"/>
            <a:ext cx="14085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sk-SK" sz="2800" dirty="0"/>
              <a:t>hryzadlá</a:t>
            </a:r>
          </a:p>
        </p:txBody>
      </p:sp>
      <p:sp>
        <p:nvSpPr>
          <p:cNvPr id="8" name="Obdĺžnik 7"/>
          <p:cNvSpPr/>
          <p:nvPr/>
        </p:nvSpPr>
        <p:spPr>
          <a:xfrm>
            <a:off x="5617815" y="4293096"/>
            <a:ext cx="12557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sk-SK" sz="2800" dirty="0"/>
              <a:t>tykadlo</a:t>
            </a:r>
          </a:p>
        </p:txBody>
      </p:sp>
      <p:sp>
        <p:nvSpPr>
          <p:cNvPr id="9" name="Obdĺžnik 8"/>
          <p:cNvSpPr/>
          <p:nvPr/>
        </p:nvSpPr>
        <p:spPr>
          <a:xfrm>
            <a:off x="5868144" y="1439198"/>
            <a:ext cx="18813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2800" dirty="0"/>
              <a:t>zložené oko</a:t>
            </a:r>
          </a:p>
        </p:txBody>
      </p:sp>
      <p:cxnSp>
        <p:nvCxnSpPr>
          <p:cNvPr id="11" name="Rovná spojovacia šípka 10"/>
          <p:cNvCxnSpPr/>
          <p:nvPr/>
        </p:nvCxnSpPr>
        <p:spPr>
          <a:xfrm flipH="1">
            <a:off x="5868144" y="1844824"/>
            <a:ext cx="940674" cy="93610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ovná spojovacia šípka 12"/>
          <p:cNvCxnSpPr>
            <a:stCxn id="8" idx="2"/>
          </p:cNvCxnSpPr>
          <p:nvPr/>
        </p:nvCxnSpPr>
        <p:spPr>
          <a:xfrm>
            <a:off x="6245679" y="4816316"/>
            <a:ext cx="1134633" cy="26886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ovná spojovacia šípka 14"/>
          <p:cNvCxnSpPr>
            <a:stCxn id="7" idx="2"/>
          </p:cNvCxnSpPr>
          <p:nvPr/>
        </p:nvCxnSpPr>
        <p:spPr>
          <a:xfrm flipH="1" flipV="1">
            <a:off x="4340191" y="5445224"/>
            <a:ext cx="1" cy="71520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1556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600" dirty="0" smtClean="0">
                <a:latin typeface="Arial Black" pitchFamily="34" charset="0"/>
              </a:rPr>
              <a:t>Význam  mravcov  v  lese</a:t>
            </a:r>
            <a:endParaRPr lang="sk-SK" sz="3600" dirty="0">
              <a:latin typeface="Arial Black" pitchFamily="34" charset="0"/>
            </a:endParaRPr>
          </a:p>
        </p:txBody>
      </p:sp>
      <p:sp>
        <p:nvSpPr>
          <p:cNvPr id="9" name="Zástupný symbol obsahu 8"/>
          <p:cNvSpPr>
            <a:spLocks noGrp="1"/>
          </p:cNvSpPr>
          <p:nvPr>
            <p:ph sz="half" idx="2"/>
          </p:nvPr>
        </p:nvSpPr>
        <p:spPr>
          <a:xfrm>
            <a:off x="4499992" y="1124745"/>
            <a:ext cx="4038600" cy="4836692"/>
          </a:xfrm>
        </p:spPr>
        <p:txBody>
          <a:bodyPr>
            <a:normAutofit fontScale="85000" lnSpcReduction="10000"/>
          </a:bodyPr>
          <a:lstStyle/>
          <a:p>
            <a:endParaRPr lang="sk-SK" sz="3000" dirty="0" smtClean="0"/>
          </a:p>
          <a:p>
            <a:r>
              <a:rPr lang="sk-SK" sz="3300" dirty="0" smtClean="0"/>
              <a:t>zbierajú </a:t>
            </a:r>
            <a:r>
              <a:rPr lang="sk-SK" sz="3300" dirty="0"/>
              <a:t>a požierajú larvy rôzneho hmyzu, les </a:t>
            </a:r>
            <a:r>
              <a:rPr lang="sk-SK" sz="3300" dirty="0" smtClean="0"/>
              <a:t>ozdravujú</a:t>
            </a:r>
          </a:p>
          <a:p>
            <a:r>
              <a:rPr lang="sk-SK" sz="3300" dirty="0">
                <a:solidFill>
                  <a:srgbClr val="FF0000"/>
                </a:solidFill>
              </a:rPr>
              <a:t>s</a:t>
            </a:r>
            <a:r>
              <a:rPr lang="sk-SK" sz="3300" dirty="0" smtClean="0">
                <a:solidFill>
                  <a:srgbClr val="FF0000"/>
                </a:solidFill>
              </a:rPr>
              <a:t>ú chránené!</a:t>
            </a:r>
          </a:p>
          <a:p>
            <a:pPr marL="0" indent="0">
              <a:buNone/>
            </a:pPr>
            <a:endParaRPr lang="sk-SK" sz="30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sk-SK" sz="1100" b="1" dirty="0"/>
          </a:p>
          <a:p>
            <a:r>
              <a:rPr lang="sk-SK" sz="3000" dirty="0"/>
              <a:t>m</a:t>
            </a:r>
            <a:r>
              <a:rPr lang="sk-SK" sz="3000" dirty="0" smtClean="0"/>
              <a:t>ravce </a:t>
            </a:r>
            <a:r>
              <a:rPr lang="sk-SK" sz="3000" dirty="0">
                <a:solidFill>
                  <a:srgbClr val="FF0000"/>
                </a:solidFill>
              </a:rPr>
              <a:t>chránia </a:t>
            </a:r>
            <a:r>
              <a:rPr lang="sk-SK" sz="3000" dirty="0"/>
              <a:t>kolónie vošiek, za čo im vošky poskytujú sladký výlučok </a:t>
            </a:r>
            <a:r>
              <a:rPr lang="sk-SK" sz="3000" dirty="0" smtClean="0"/>
              <a:t>– </a:t>
            </a:r>
            <a:r>
              <a:rPr lang="sk-SK" sz="3000" dirty="0" smtClean="0">
                <a:solidFill>
                  <a:srgbClr val="FF0000"/>
                </a:solidFill>
              </a:rPr>
              <a:t>medovicu</a:t>
            </a:r>
          </a:p>
          <a:p>
            <a:r>
              <a:rPr lang="sk-SK" sz="3000" dirty="0"/>
              <a:t>s</a:t>
            </a:r>
            <a:r>
              <a:rPr lang="sk-SK" sz="3000" dirty="0" smtClean="0"/>
              <a:t>polunažívanie - </a:t>
            </a:r>
            <a:r>
              <a:rPr lang="sk-SK" sz="3000" dirty="0" smtClean="0">
                <a:solidFill>
                  <a:srgbClr val="FF0000"/>
                </a:solidFill>
              </a:rPr>
              <a:t>symbióza</a:t>
            </a:r>
          </a:p>
          <a:p>
            <a:endParaRPr lang="sk-SK" sz="3000" dirty="0">
              <a:solidFill>
                <a:srgbClr val="FF0066"/>
              </a:solidFill>
            </a:endParaRPr>
          </a:p>
          <a:p>
            <a:endParaRPr lang="sk-SK" dirty="0"/>
          </a:p>
        </p:txBody>
      </p:sp>
      <p:pic>
        <p:nvPicPr>
          <p:cNvPr id="10" name="Picture 4" descr="mravčie vošky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680" y="3933056"/>
            <a:ext cx="2904639" cy="2178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://blog.sme.sk/blog/2109/163923/Malcon_mravc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421161"/>
            <a:ext cx="2818284" cy="2108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7253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600" b="1" dirty="0" smtClean="0">
                <a:latin typeface="Arial Black" pitchFamily="34" charset="0"/>
              </a:rPr>
              <a:t>Fúzač veľký</a:t>
            </a:r>
            <a:endParaRPr lang="sk-SK" sz="3600" b="1" dirty="0">
              <a:latin typeface="Arial Black" pitchFamily="34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sk-SK" dirty="0"/>
              <a:t>v</a:t>
            </a:r>
            <a:r>
              <a:rPr lang="sk-SK" dirty="0" smtClean="0"/>
              <a:t>yvíja sa v dreve starých stromov</a:t>
            </a:r>
          </a:p>
          <a:p>
            <a:r>
              <a:rPr lang="sk-SK" dirty="0"/>
              <a:t>j</a:t>
            </a:r>
            <a:r>
              <a:rPr lang="sk-SK" dirty="0" smtClean="0"/>
              <a:t>e potravou pre ďatle</a:t>
            </a:r>
            <a:endParaRPr lang="sk-SK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4032448" cy="1701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30493"/>
            <a:ext cx="4032448" cy="2752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646582"/>
            <a:ext cx="3073524" cy="2049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5957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600" dirty="0" smtClean="0">
                <a:latin typeface="Arial Black" pitchFamily="34" charset="0"/>
              </a:rPr>
              <a:t>Lykožrút   smrekový</a:t>
            </a:r>
            <a:endParaRPr lang="sk-SK" sz="3600" dirty="0">
              <a:latin typeface="Arial Black" pitchFamily="34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sk-SK" dirty="0"/>
              <a:t>j</a:t>
            </a:r>
            <a:r>
              <a:rPr lang="sk-SK" dirty="0" smtClean="0"/>
              <a:t>e škodca, požiera lyko stromov</a:t>
            </a:r>
          </a:p>
          <a:p>
            <a:r>
              <a:rPr lang="sk-SK" dirty="0"/>
              <a:t>j</a:t>
            </a:r>
            <a:r>
              <a:rPr lang="sk-SK" dirty="0" smtClean="0"/>
              <a:t>e premnožený</a:t>
            </a:r>
          </a:p>
          <a:p>
            <a:r>
              <a:rPr lang="sk-SK" dirty="0"/>
              <a:t>s</a:t>
            </a:r>
            <a:r>
              <a:rPr lang="sk-SK" dirty="0" smtClean="0"/>
              <a:t>pôsobuje kalamitu</a:t>
            </a:r>
            <a:endParaRPr lang="sk-SK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75" y="1484784"/>
            <a:ext cx="4032448" cy="2161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74" y="3804804"/>
            <a:ext cx="4032447" cy="2341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085538"/>
            <a:ext cx="3672408" cy="2073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8833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600" dirty="0" err="1" smtClean="0">
                <a:latin typeface="Arial Black" pitchFamily="34" charset="0"/>
              </a:rPr>
              <a:t>Lumok</a:t>
            </a:r>
            <a:r>
              <a:rPr lang="sk-SK" sz="3600" dirty="0" smtClean="0">
                <a:latin typeface="Arial Black" pitchFamily="34" charset="0"/>
              </a:rPr>
              <a:t>  veľký</a:t>
            </a:r>
            <a:endParaRPr lang="sk-SK" sz="3600" dirty="0">
              <a:latin typeface="Arial Black" pitchFamily="34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sk-SK" dirty="0" smtClean="0"/>
          </a:p>
          <a:p>
            <a:r>
              <a:rPr lang="sk-SK" dirty="0" smtClean="0"/>
              <a:t>samička </a:t>
            </a:r>
            <a:r>
              <a:rPr lang="sk-SK" dirty="0"/>
              <a:t>prepichne </a:t>
            </a:r>
            <a:r>
              <a:rPr lang="sk-SK" dirty="0" err="1"/>
              <a:t>kladielkom</a:t>
            </a:r>
            <a:r>
              <a:rPr lang="sk-SK" dirty="0"/>
              <a:t> kôru stromu a znáša vajíčka do lariev </a:t>
            </a:r>
            <a:r>
              <a:rPr lang="sk-SK" dirty="0" smtClean="0"/>
              <a:t>hmyzu</a:t>
            </a:r>
          </a:p>
          <a:p>
            <a:r>
              <a:rPr lang="sk-SK" dirty="0" smtClean="0"/>
              <a:t>larva </a:t>
            </a:r>
            <a:r>
              <a:rPr lang="sk-SK" dirty="0"/>
              <a:t>sa živí obsahom larvy, </a:t>
            </a:r>
            <a:r>
              <a:rPr lang="sk-SK" dirty="0" smtClean="0"/>
              <a:t>ktorá </a:t>
            </a:r>
            <a:r>
              <a:rPr lang="sk-SK" dirty="0"/>
              <a:t>žije pod </a:t>
            </a:r>
            <a:r>
              <a:rPr lang="sk-SK" dirty="0" smtClean="0"/>
              <a:t>kôrou</a:t>
            </a:r>
            <a:endParaRPr lang="sk-SK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83085"/>
            <a:ext cx="3816424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616" y="3815333"/>
            <a:ext cx="2807196" cy="2339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5125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600" dirty="0" smtClean="0">
                <a:latin typeface="Arial Black" pitchFamily="34" charset="0"/>
              </a:rPr>
              <a:t>Roháč  obyčajný</a:t>
            </a:r>
            <a:endParaRPr lang="sk-SK" sz="3600" dirty="0">
              <a:latin typeface="Arial Black" pitchFamily="34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sk-SK" dirty="0" smtClean="0"/>
              <a:t>Živí sa odumierajúcim drevom</a:t>
            </a:r>
            <a:r>
              <a:rPr lang="sk-SK" b="1" i="1" dirty="0" smtClean="0"/>
              <a:t>  </a:t>
            </a:r>
            <a:r>
              <a:rPr lang="sk-SK" dirty="0" smtClean="0"/>
              <a:t>čím urýchľuje </a:t>
            </a:r>
            <a:r>
              <a:rPr lang="sk-SK" dirty="0"/>
              <a:t>kolobeh organických látok v prírode, </a:t>
            </a:r>
            <a:endParaRPr lang="sk-SK" dirty="0" smtClean="0"/>
          </a:p>
          <a:p>
            <a:r>
              <a:rPr lang="sk-SK" dirty="0" smtClean="0"/>
              <a:t>je užitočný</a:t>
            </a:r>
          </a:p>
          <a:p>
            <a:r>
              <a:rPr lang="sk-SK" dirty="0"/>
              <a:t>p</a:t>
            </a:r>
            <a:r>
              <a:rPr lang="sk-SK" dirty="0" smtClean="0"/>
              <a:t>ohlavná </a:t>
            </a:r>
            <a:r>
              <a:rPr lang="sk-SK" dirty="0" err="1" smtClean="0"/>
              <a:t>dvojtvarosť</a:t>
            </a:r>
            <a:endParaRPr lang="sk-SK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00206" y="796138"/>
            <a:ext cx="2295116" cy="3960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3923917"/>
            <a:ext cx="3958755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437112"/>
            <a:ext cx="3667835" cy="1685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7254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600" dirty="0" smtClean="0">
                <a:latin typeface="Arial Black" pitchFamily="34" charset="0"/>
              </a:rPr>
              <a:t>Mníška   obyčajná</a:t>
            </a:r>
            <a:endParaRPr lang="sk-SK" sz="3600" dirty="0">
              <a:latin typeface="Arial Black" pitchFamily="34" charset="0"/>
            </a:endParaRP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sk-SK" dirty="0"/>
              <a:t>n</a:t>
            </a:r>
            <a:r>
              <a:rPr lang="sk-SK" dirty="0" smtClean="0"/>
              <a:t>očný motýľ</a:t>
            </a:r>
          </a:p>
          <a:p>
            <a:r>
              <a:rPr lang="sk-SK" dirty="0"/>
              <a:t>h</a:t>
            </a:r>
            <a:r>
              <a:rPr lang="sk-SK" dirty="0" smtClean="0"/>
              <a:t>úsenice požierajú ihličie stromov</a:t>
            </a:r>
            <a:endParaRPr lang="sk-SK" dirty="0"/>
          </a:p>
        </p:txBody>
      </p:sp>
      <p:sp>
        <p:nvSpPr>
          <p:cNvPr id="6" name="Zástupný symbol obsahu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3312791" cy="2484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49" y="3861048"/>
            <a:ext cx="3072342" cy="2304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2648694"/>
            <a:ext cx="695325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8610" y="3077319"/>
            <a:ext cx="2103084" cy="2365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3209" y="4409506"/>
            <a:ext cx="2146132" cy="2067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8892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endParaRPr lang="sk-SK" dirty="0" smtClean="0"/>
          </a:p>
          <a:p>
            <a:pPr>
              <a:lnSpc>
                <a:spcPct val="90000"/>
              </a:lnSpc>
            </a:pPr>
            <a:endParaRPr lang="sk-SK" dirty="0"/>
          </a:p>
          <a:p>
            <a:pPr>
              <a:lnSpc>
                <a:spcPct val="90000"/>
              </a:lnSpc>
            </a:pPr>
            <a:r>
              <a:rPr lang="sk-SK" dirty="0" smtClean="0"/>
              <a:t>na každom článku má </a:t>
            </a:r>
            <a:r>
              <a:rPr lang="sk-SK" dirty="0" smtClean="0">
                <a:solidFill>
                  <a:srgbClr val="FF0000"/>
                </a:solidFill>
              </a:rPr>
              <a:t>štetiny</a:t>
            </a:r>
          </a:p>
          <a:p>
            <a:pPr marL="0" indent="0">
              <a:lnSpc>
                <a:spcPct val="90000"/>
              </a:lnSpc>
              <a:buNone/>
            </a:pPr>
            <a:endParaRPr lang="sk-SK" dirty="0" smtClean="0"/>
          </a:p>
          <a:p>
            <a:pPr>
              <a:lnSpc>
                <a:spcPct val="90000"/>
              </a:lnSpc>
            </a:pPr>
            <a:r>
              <a:rPr lang="sk-SK" dirty="0" smtClean="0"/>
              <a:t>vie </a:t>
            </a:r>
            <a:r>
              <a:rPr lang="sk-SK" dirty="0"/>
              <a:t>rozlíšiť svetlo a </a:t>
            </a:r>
            <a:r>
              <a:rPr lang="sk-SK" dirty="0" smtClean="0"/>
              <a:t>tmu</a:t>
            </a:r>
            <a:endParaRPr lang="sk-SK" dirty="0" smtClean="0">
              <a:solidFill>
                <a:srgbClr val="FF0066"/>
              </a:solidFill>
            </a:endParaRPr>
          </a:p>
          <a:p>
            <a:pPr>
              <a:lnSpc>
                <a:spcPct val="90000"/>
              </a:lnSpc>
            </a:pPr>
            <a:r>
              <a:rPr lang="sk-SK" dirty="0"/>
              <a:t>ž</a:t>
            </a:r>
            <a:r>
              <a:rPr lang="sk-SK" dirty="0" smtClean="0"/>
              <a:t>iví sa zvyškami rastlín</a:t>
            </a:r>
            <a:endParaRPr lang="sk-SK" dirty="0"/>
          </a:p>
          <a:p>
            <a:endParaRPr lang="sk-SK" dirty="0"/>
          </a:p>
        </p:txBody>
      </p:sp>
      <p:pic>
        <p:nvPicPr>
          <p:cNvPr id="5" name="Picture 6" descr="dáždovka - články tela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576" y="1916832"/>
            <a:ext cx="3528392" cy="438891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0507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>
                <a:latin typeface="Arial Black" pitchFamily="34" charset="0"/>
              </a:rPr>
              <a:t>Húseničiar</a:t>
            </a:r>
            <a:r>
              <a:rPr lang="sk-SK" dirty="0" smtClean="0">
                <a:latin typeface="Arial Black" pitchFamily="34" charset="0"/>
              </a:rPr>
              <a:t>  hnedý</a:t>
            </a:r>
            <a:endParaRPr lang="sk-SK" dirty="0">
              <a:latin typeface="Arial Black" pitchFamily="34" charset="0"/>
            </a:endParaRP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sk-SK" dirty="0" smtClean="0"/>
              <a:t>živí sa húsenicami (napr. mníšky),</a:t>
            </a:r>
          </a:p>
          <a:p>
            <a:r>
              <a:rPr lang="sk-SK" dirty="0" smtClean="0"/>
              <a:t>je užitočný</a:t>
            </a:r>
          </a:p>
          <a:p>
            <a:r>
              <a:rPr lang="sk-SK" dirty="0"/>
              <a:t>j</a:t>
            </a:r>
            <a:r>
              <a:rPr lang="sk-SK" dirty="0" smtClean="0"/>
              <a:t>e chránený</a:t>
            </a:r>
            <a:endParaRPr lang="sk-SK" dirty="0"/>
          </a:p>
        </p:txBody>
      </p:sp>
      <p:pic>
        <p:nvPicPr>
          <p:cNvPr id="5" name="Zástupný symbol obsahu 7" descr="huseniciar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065020" y="3524853"/>
            <a:ext cx="822960" cy="676656"/>
          </a:xfr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68760"/>
            <a:ext cx="3410382" cy="3215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8351" y="4025676"/>
            <a:ext cx="3744838" cy="2808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717032"/>
            <a:ext cx="1953928" cy="2932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 descr="http://www.nahuby.sk/images/fotosutaz/2011/04/30/marta_e_263105_t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858489"/>
            <a:ext cx="85725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6631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600" dirty="0" smtClean="0">
                <a:latin typeface="Arial Black" pitchFamily="34" charset="0"/>
              </a:rPr>
              <a:t>Význam  </a:t>
            </a:r>
            <a:r>
              <a:rPr lang="sk-SK" sz="3600" dirty="0" err="1" smtClean="0">
                <a:latin typeface="Arial Black" pitchFamily="34" charset="0"/>
              </a:rPr>
              <a:t>dažďovky</a:t>
            </a:r>
            <a:r>
              <a:rPr lang="sk-SK" sz="3600" dirty="0" smtClean="0">
                <a:latin typeface="Arial Black" pitchFamily="34" charset="0"/>
              </a:rPr>
              <a:t> </a:t>
            </a:r>
            <a:endParaRPr lang="sk-SK" sz="3600" dirty="0">
              <a:latin typeface="Arial Black" pitchFamily="34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043608" y="1844824"/>
            <a:ext cx="7848872" cy="4381947"/>
          </a:xfrm>
        </p:spPr>
        <p:txBody>
          <a:bodyPr/>
          <a:lstStyle/>
          <a:p>
            <a:r>
              <a:rPr lang="sk-SK" sz="2800" b="1" dirty="0" smtClean="0"/>
              <a:t>Prevzdušňuje pôdu</a:t>
            </a:r>
          </a:p>
          <a:p>
            <a:pPr>
              <a:buNone/>
            </a:pPr>
            <a:endParaRPr lang="sk-SK" sz="2800" b="1" dirty="0" smtClean="0"/>
          </a:p>
          <a:p>
            <a:r>
              <a:rPr lang="sk-SK" sz="2800" b="1" dirty="0" smtClean="0"/>
              <a:t>Obohacuje pôdu organickými látkami</a:t>
            </a:r>
          </a:p>
          <a:p>
            <a:pPr>
              <a:buNone/>
            </a:pPr>
            <a:endParaRPr lang="sk-SK" sz="2800" b="1" dirty="0" smtClean="0"/>
          </a:p>
          <a:p>
            <a:r>
              <a:rPr lang="sk-SK" sz="2800" b="1" dirty="0" smtClean="0"/>
              <a:t>Je potravou pre </a:t>
            </a:r>
            <a:r>
              <a:rPr lang="sk-SK" sz="2800" b="1" dirty="0" err="1" smtClean="0"/>
              <a:t>krtonôžku</a:t>
            </a:r>
            <a:r>
              <a:rPr lang="sk-SK" sz="2800" b="1" dirty="0" smtClean="0"/>
              <a:t>, krta a mnohé iné živočíchy</a:t>
            </a:r>
          </a:p>
          <a:p>
            <a:pPr>
              <a:buNone/>
            </a:pPr>
            <a:endParaRPr lang="sk-SK" b="1" dirty="0" smtClean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561086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600" dirty="0" smtClean="0">
                <a:latin typeface="Arial Black" pitchFamily="34" charset="0"/>
              </a:rPr>
              <a:t>Slimák   pásikavý</a:t>
            </a:r>
            <a:endParaRPr lang="sk-SK" sz="3600" dirty="0">
              <a:latin typeface="Arial Black" pitchFamily="34" charset="0"/>
            </a:endParaRP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sk-SK" dirty="0" smtClean="0"/>
              <a:t>žije </a:t>
            </a:r>
            <a:r>
              <a:rPr lang="sk-SK" dirty="0"/>
              <a:t>na teplých a suchých miestach</a:t>
            </a:r>
          </a:p>
          <a:p>
            <a:pPr>
              <a:lnSpc>
                <a:spcPct val="90000"/>
              </a:lnSpc>
            </a:pPr>
            <a:r>
              <a:rPr lang="sk-SK" dirty="0" smtClean="0"/>
              <a:t>živí </a:t>
            </a:r>
            <a:r>
              <a:rPr lang="sk-SK" dirty="0"/>
              <a:t>sa rastlinnou potravou</a:t>
            </a:r>
          </a:p>
          <a:p>
            <a:pPr>
              <a:lnSpc>
                <a:spcPct val="90000"/>
              </a:lnSpc>
            </a:pPr>
            <a:r>
              <a:rPr lang="sk-SK" dirty="0" smtClean="0"/>
              <a:t>potravu </a:t>
            </a:r>
            <a:r>
              <a:rPr lang="sk-SK" dirty="0"/>
              <a:t>strúha </a:t>
            </a:r>
            <a:r>
              <a:rPr lang="sk-SK" dirty="0">
                <a:solidFill>
                  <a:srgbClr val="FF0066"/>
                </a:solidFill>
              </a:rPr>
              <a:t>drsným </a:t>
            </a:r>
            <a:r>
              <a:rPr lang="sk-SK" dirty="0" smtClean="0">
                <a:solidFill>
                  <a:srgbClr val="FF0066"/>
                </a:solidFill>
              </a:rPr>
              <a:t>jazýčkom </a:t>
            </a:r>
            <a:endParaRPr lang="sk-SK" dirty="0">
              <a:solidFill>
                <a:srgbClr val="FF0066"/>
              </a:solidFill>
            </a:endParaRPr>
          </a:p>
          <a:p>
            <a:pPr>
              <a:lnSpc>
                <a:spcPct val="90000"/>
              </a:lnSpc>
            </a:pPr>
            <a:r>
              <a:rPr lang="sk-SK" dirty="0" smtClean="0"/>
              <a:t>pohyb </a:t>
            </a:r>
            <a:r>
              <a:rPr lang="sk-SK" dirty="0"/>
              <a:t>slimáka uľahčuje </a:t>
            </a:r>
            <a:r>
              <a:rPr lang="sk-SK" dirty="0">
                <a:solidFill>
                  <a:srgbClr val="FF0066"/>
                </a:solidFill>
              </a:rPr>
              <a:t>sliz</a:t>
            </a:r>
          </a:p>
          <a:p>
            <a:pPr>
              <a:lnSpc>
                <a:spcPct val="90000"/>
              </a:lnSpc>
            </a:pPr>
            <a:r>
              <a:rPr lang="sk-SK" dirty="0" smtClean="0"/>
              <a:t>ulitu </a:t>
            </a:r>
            <a:r>
              <a:rPr lang="sk-SK" dirty="0"/>
              <a:t>si uzatvára </a:t>
            </a:r>
            <a:r>
              <a:rPr lang="sk-SK" dirty="0">
                <a:solidFill>
                  <a:srgbClr val="FF0066"/>
                </a:solidFill>
              </a:rPr>
              <a:t>viečkom</a:t>
            </a:r>
            <a:r>
              <a:rPr lang="sk-SK" dirty="0"/>
              <a:t> zo slizu </a:t>
            </a:r>
          </a:p>
          <a:p>
            <a:endParaRPr lang="sk-SK" dirty="0"/>
          </a:p>
        </p:txBody>
      </p:sp>
      <p:pic>
        <p:nvPicPr>
          <p:cNvPr id="5" name="Zástupný symbol obsahu 5" descr="slimak_pasikavy.jpg">
            <a:hlinkClick r:id="rId2" action="ppaction://hlinksldjump"/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1628800"/>
            <a:ext cx="4038600" cy="4320480"/>
          </a:xfrm>
        </p:spPr>
      </p:pic>
    </p:spTree>
    <p:extLst>
      <p:ext uri="{BB962C8B-B14F-4D97-AF65-F5344CB8AC3E}">
        <p14:creationId xmlns:p14="http://schemas.microsoft.com/office/powerpoint/2010/main" val="2104072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600" b="1" dirty="0" smtClean="0">
                <a:solidFill>
                  <a:srgbClr val="003300"/>
                </a:solidFill>
                <a:latin typeface="Arial Black" pitchFamily="34" charset="0"/>
              </a:rPr>
              <a:t>Stavba   tela</a:t>
            </a:r>
            <a:endParaRPr lang="sk-SK" sz="3600" dirty="0">
              <a:latin typeface="Arial Black" pitchFamily="34" charset="0"/>
            </a:endParaRPr>
          </a:p>
        </p:txBody>
      </p:sp>
      <p:pic>
        <p:nvPicPr>
          <p:cNvPr id="6" name="Picture 5" descr="Slimák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0261" y="1600200"/>
            <a:ext cx="6103477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016" y="1808657"/>
            <a:ext cx="8382000" cy="388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Rovná spojovacia šípka 7"/>
          <p:cNvCxnSpPr/>
          <p:nvPr/>
        </p:nvCxnSpPr>
        <p:spPr>
          <a:xfrm>
            <a:off x="871067" y="2132856"/>
            <a:ext cx="1584176" cy="1440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ovná spojovacia šípka 9"/>
          <p:cNvCxnSpPr/>
          <p:nvPr/>
        </p:nvCxnSpPr>
        <p:spPr>
          <a:xfrm flipV="1">
            <a:off x="1259632" y="3284984"/>
            <a:ext cx="1224136" cy="68053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ovná spojovacia šípka 11"/>
          <p:cNvCxnSpPr/>
          <p:nvPr/>
        </p:nvCxnSpPr>
        <p:spPr>
          <a:xfrm>
            <a:off x="2455243" y="5085184"/>
            <a:ext cx="1900733" cy="36286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ovná spojovacia šípka 13"/>
          <p:cNvCxnSpPr/>
          <p:nvPr/>
        </p:nvCxnSpPr>
        <p:spPr>
          <a:xfrm flipH="1" flipV="1">
            <a:off x="3185846" y="2685789"/>
            <a:ext cx="1530170" cy="20031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ovná spojovacia šípka 15"/>
          <p:cNvCxnSpPr/>
          <p:nvPr/>
        </p:nvCxnSpPr>
        <p:spPr>
          <a:xfrm flipH="1" flipV="1">
            <a:off x="6241851" y="4295923"/>
            <a:ext cx="2016224" cy="115212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6295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600" dirty="0" smtClean="0">
                <a:latin typeface="Arial Black" pitchFamily="34" charset="0"/>
              </a:rPr>
              <a:t>Rozmnožovanie</a:t>
            </a:r>
            <a:endParaRPr lang="sk-SK" sz="3600" dirty="0">
              <a:latin typeface="Arial Black" pitchFamily="34" charset="0"/>
            </a:endParaRPr>
          </a:p>
        </p:txBody>
      </p:sp>
      <p:pic>
        <p:nvPicPr>
          <p:cNvPr id="5" name="Picture 5" descr="vajíčka slimáka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88706" y="2436017"/>
            <a:ext cx="1838796" cy="164697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14" descr="slimák kladie vajíčk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2"/>
            <a:ext cx="2725688" cy="1592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liahnutie slimákov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53057" y="4653136"/>
            <a:ext cx="1810646" cy="165674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Obdĺžnik 7"/>
          <p:cNvSpPr/>
          <p:nvPr/>
        </p:nvSpPr>
        <p:spPr>
          <a:xfrm>
            <a:off x="2915816" y="4293096"/>
            <a:ext cx="518457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90000"/>
              </a:lnSpc>
              <a:buFont typeface="Arial" pitchFamily="34" charset="0"/>
              <a:buChar char="•"/>
            </a:pPr>
            <a:r>
              <a:rPr lang="sk-SK" sz="2800" dirty="0" smtClean="0"/>
              <a:t>mláďatá sa podobajú dospelým  - </a:t>
            </a:r>
            <a:r>
              <a:rPr lang="sk-SK" sz="2800" dirty="0" smtClean="0">
                <a:solidFill>
                  <a:srgbClr val="FF0066"/>
                </a:solidFill>
              </a:rPr>
              <a:t>priamy vývin</a:t>
            </a:r>
          </a:p>
          <a:p>
            <a:pPr marL="285750" indent="-285750">
              <a:lnSpc>
                <a:spcPct val="90000"/>
              </a:lnSpc>
              <a:buFont typeface="Arial" pitchFamily="34" charset="0"/>
              <a:buChar char="•"/>
            </a:pPr>
            <a:r>
              <a:rPr lang="sk-SK" sz="2800" dirty="0"/>
              <a:t>m</a:t>
            </a:r>
            <a:r>
              <a:rPr lang="sk-SK" sz="2800" dirty="0" smtClean="0"/>
              <a:t>ajú </a:t>
            </a:r>
            <a:r>
              <a:rPr lang="sk-SK" sz="2800" dirty="0" smtClean="0">
                <a:solidFill>
                  <a:srgbClr val="FF0066"/>
                </a:solidFill>
              </a:rPr>
              <a:t>ulitu</a:t>
            </a:r>
            <a:r>
              <a:rPr lang="sk-SK" sz="2800" dirty="0" smtClean="0"/>
              <a:t>, ktorá s nimi </a:t>
            </a:r>
            <a:r>
              <a:rPr lang="sk-SK" sz="2800" dirty="0" smtClean="0">
                <a:solidFill>
                  <a:srgbClr val="FF0066"/>
                </a:solidFill>
              </a:rPr>
              <a:t>rastie</a:t>
            </a:r>
          </a:p>
          <a:p>
            <a:pPr marL="285750" indent="-285750">
              <a:lnSpc>
                <a:spcPct val="90000"/>
              </a:lnSpc>
              <a:buFont typeface="Arial" pitchFamily="34" charset="0"/>
              <a:buChar char="•"/>
            </a:pPr>
            <a:r>
              <a:rPr lang="sk-SK" sz="2800" dirty="0"/>
              <a:t>s</a:t>
            </a:r>
            <a:r>
              <a:rPr lang="sk-SK" sz="2800" dirty="0" smtClean="0"/>
              <a:t>ú potravou pre chrobáky, vtáky a iné lesné živočíchy</a:t>
            </a:r>
          </a:p>
        </p:txBody>
      </p:sp>
      <p:sp>
        <p:nvSpPr>
          <p:cNvPr id="9" name="Obdĺžnik 8"/>
          <p:cNvSpPr/>
          <p:nvPr/>
        </p:nvSpPr>
        <p:spPr>
          <a:xfrm>
            <a:off x="3268644" y="1481910"/>
            <a:ext cx="465845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sk-SK" sz="2800" dirty="0"/>
              <a:t>o</a:t>
            </a:r>
            <a:r>
              <a:rPr lang="sk-SK" sz="2800" dirty="0" smtClean="0"/>
              <a:t>bojpohlavný živočích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k-SK" sz="2800" dirty="0" smtClean="0"/>
              <a:t>na jar  kladie do pôdy </a:t>
            </a:r>
            <a:r>
              <a:rPr lang="sk-SK" sz="2800" dirty="0" smtClean="0">
                <a:solidFill>
                  <a:srgbClr val="FF0066"/>
                </a:solidFill>
              </a:rPr>
              <a:t>vajíčka</a:t>
            </a:r>
            <a:endParaRPr lang="sk-SK" sz="2800" dirty="0" smtClean="0"/>
          </a:p>
        </p:txBody>
      </p:sp>
    </p:spTree>
    <p:extLst>
      <p:ext uri="{BB962C8B-B14F-4D97-AF65-F5344CB8AC3E}">
        <p14:creationId xmlns:p14="http://schemas.microsoft.com/office/powerpoint/2010/main" val="2972716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600" dirty="0" err="1" smtClean="0">
                <a:latin typeface="Arial Black" pitchFamily="34" charset="0"/>
              </a:rPr>
              <a:t>Slizniak</a:t>
            </a:r>
            <a:r>
              <a:rPr lang="sk-SK" sz="3600" dirty="0" smtClean="0">
                <a:latin typeface="Arial Black" pitchFamily="34" charset="0"/>
              </a:rPr>
              <a:t>   veľký</a:t>
            </a:r>
            <a:endParaRPr lang="sk-SK" sz="3600" dirty="0">
              <a:latin typeface="Arial Black" pitchFamily="34" charset="0"/>
            </a:endParaRPr>
          </a:p>
        </p:txBody>
      </p:sp>
      <p:sp>
        <p:nvSpPr>
          <p:cNvPr id="6" name="Obdĺžnik 5"/>
          <p:cNvSpPr/>
          <p:nvPr/>
        </p:nvSpPr>
        <p:spPr>
          <a:xfrm>
            <a:off x="4680620" y="2060848"/>
            <a:ext cx="4302224" cy="28069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90000"/>
              </a:lnSpc>
              <a:buFont typeface="Arial" pitchFamily="34" charset="0"/>
              <a:buChar char="•"/>
            </a:pPr>
            <a:r>
              <a:rPr lang="sk-SK" sz="2800" dirty="0"/>
              <a:t>n</a:t>
            </a:r>
            <a:r>
              <a:rPr lang="sk-SK" sz="2800" dirty="0" smtClean="0"/>
              <a:t>emá ulitu</a:t>
            </a:r>
          </a:p>
          <a:p>
            <a:pPr>
              <a:lnSpc>
                <a:spcPct val="90000"/>
              </a:lnSpc>
            </a:pPr>
            <a:endParaRPr lang="sk-SK" sz="2800" dirty="0" smtClean="0"/>
          </a:p>
          <a:p>
            <a:pPr marL="285750" indent="-285750">
              <a:lnSpc>
                <a:spcPct val="90000"/>
              </a:lnSpc>
              <a:buFont typeface="Arial" pitchFamily="34" charset="0"/>
              <a:buChar char="•"/>
            </a:pPr>
            <a:r>
              <a:rPr lang="sk-SK" sz="2800" dirty="0"/>
              <a:t>z</a:t>
            </a:r>
            <a:r>
              <a:rPr lang="sk-SK" sz="2800" dirty="0" smtClean="0"/>
              <a:t>a hlavou – vápenatá platnička krytá </a:t>
            </a:r>
            <a:r>
              <a:rPr lang="sk-SK" sz="2800" dirty="0" smtClean="0">
                <a:solidFill>
                  <a:srgbClr val="FF0066"/>
                </a:solidFill>
              </a:rPr>
              <a:t>pokožkovým štítom</a:t>
            </a:r>
            <a:r>
              <a:rPr lang="sk-SK" sz="2800" dirty="0"/>
              <a:t> </a:t>
            </a:r>
            <a:endParaRPr lang="sk-SK" sz="2800" dirty="0" smtClean="0"/>
          </a:p>
          <a:p>
            <a:pPr>
              <a:lnSpc>
                <a:spcPct val="90000"/>
              </a:lnSpc>
            </a:pPr>
            <a:endParaRPr lang="sk-SK" sz="2800" dirty="0" smtClean="0"/>
          </a:p>
          <a:p>
            <a:pPr marL="285750" indent="-285750">
              <a:lnSpc>
                <a:spcPct val="90000"/>
              </a:lnSpc>
              <a:buFont typeface="Arial" pitchFamily="34" charset="0"/>
              <a:buChar char="•"/>
            </a:pPr>
            <a:r>
              <a:rPr lang="sk-SK" sz="2800" dirty="0"/>
              <a:t>t</a:t>
            </a:r>
            <a:r>
              <a:rPr lang="sk-SK" sz="2800" dirty="0" smtClean="0"/>
              <a:t>elo chráni hustý sliz</a:t>
            </a:r>
          </a:p>
        </p:txBody>
      </p:sp>
      <p:pic>
        <p:nvPicPr>
          <p:cNvPr id="7" name="Zástupný symbol obsahu 7" descr="slizniak velky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1721371"/>
            <a:ext cx="3645514" cy="4249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475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k-SK" sz="3600" dirty="0" smtClean="0">
                <a:latin typeface="Arial Black" pitchFamily="34" charset="0"/>
              </a:rPr>
              <a:t/>
            </a:r>
            <a:br>
              <a:rPr lang="sk-SK" sz="3600" dirty="0" smtClean="0">
                <a:latin typeface="Arial Black" pitchFamily="34" charset="0"/>
              </a:rPr>
            </a:br>
            <a:r>
              <a:rPr lang="sk-SK" sz="3600" dirty="0" err="1" smtClean="0">
                <a:latin typeface="Arial Black" pitchFamily="34" charset="0"/>
              </a:rPr>
              <a:t>Slizniak</a:t>
            </a:r>
            <a:r>
              <a:rPr lang="sk-SK" sz="3600" dirty="0" smtClean="0">
                <a:latin typeface="Arial Black" pitchFamily="34" charset="0"/>
              </a:rPr>
              <a:t>  karpatský</a:t>
            </a:r>
            <a:br>
              <a:rPr lang="sk-SK" sz="3600" dirty="0" smtClean="0">
                <a:latin typeface="Arial Black" pitchFamily="34" charset="0"/>
              </a:rPr>
            </a:br>
            <a:endParaRPr lang="sk-SK" sz="3600" dirty="0">
              <a:latin typeface="Arial Black" pitchFamily="34" charset="0"/>
            </a:endParaRP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0" y="2132310"/>
            <a:ext cx="4038600" cy="4525963"/>
          </a:xfrm>
        </p:spPr>
        <p:txBody>
          <a:bodyPr/>
          <a:lstStyle/>
          <a:p>
            <a:endParaRPr lang="sk-SK" dirty="0" smtClean="0"/>
          </a:p>
          <a:p>
            <a:endParaRPr lang="sk-SK" dirty="0"/>
          </a:p>
          <a:p>
            <a:r>
              <a:rPr lang="sk-SK" dirty="0" smtClean="0"/>
              <a:t>Žije pod kôrou stromov. Je chránený</a:t>
            </a:r>
            <a:endParaRPr lang="sk-SK" dirty="0"/>
          </a:p>
        </p:txBody>
      </p:sp>
      <p:pic>
        <p:nvPicPr>
          <p:cNvPr id="5" name="Zástupný symbol obsahu 6" descr="slizniak karpatsky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3321" y="1628800"/>
            <a:ext cx="3550374" cy="4455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971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</TotalTime>
  <Words>639</Words>
  <Application>Microsoft Office PowerPoint</Application>
  <PresentationFormat>Prezentácia na obrazovke (4:3)</PresentationFormat>
  <Paragraphs>194</Paragraphs>
  <Slides>30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30</vt:i4>
      </vt:variant>
    </vt:vector>
  </HeadingPairs>
  <TitlesOfParts>
    <vt:vector size="31" baseType="lpstr">
      <vt:lpstr>Motív Office</vt:lpstr>
      <vt:lpstr>Lesné   bezstavovce</vt:lpstr>
      <vt:lpstr>Dážďovka  zemná</vt:lpstr>
      <vt:lpstr>Prezentácia programu PowerPoint</vt:lpstr>
      <vt:lpstr>Význam  dažďovky </vt:lpstr>
      <vt:lpstr>Slimák   pásikavý</vt:lpstr>
      <vt:lpstr>Stavba   tela</vt:lpstr>
      <vt:lpstr>Rozmnožovanie</vt:lpstr>
      <vt:lpstr>Slizniak   veľký</vt:lpstr>
      <vt:lpstr> Slizniak  karpatský </vt:lpstr>
      <vt:lpstr>Križiak   obyčajný</vt:lpstr>
      <vt:lpstr>Stavba  tela</vt:lpstr>
      <vt:lpstr>Prezentácia programu PowerPoint</vt:lpstr>
      <vt:lpstr>Bruško</vt:lpstr>
      <vt:lpstr>Pavučina</vt:lpstr>
      <vt:lpstr>Spôsob   lovu</vt:lpstr>
      <vt:lpstr>Kliešť   obyčajný</vt:lpstr>
      <vt:lpstr>Ochrana  pred kliešťom</vt:lpstr>
      <vt:lpstr> Odstránenie  prisatého  kliešťa</vt:lpstr>
      <vt:lpstr>POZOR!!!  Kliešť</vt:lpstr>
      <vt:lpstr> Mravec  hôrny </vt:lpstr>
      <vt:lpstr>Stavba  mraveniska</vt:lpstr>
      <vt:lpstr>Stavba tela  </vt:lpstr>
      <vt:lpstr>Hlava  mravca</vt:lpstr>
      <vt:lpstr>Význam  mravcov  v  lese</vt:lpstr>
      <vt:lpstr>Fúzač veľký</vt:lpstr>
      <vt:lpstr>Lykožrút   smrekový</vt:lpstr>
      <vt:lpstr>Lumok  veľký</vt:lpstr>
      <vt:lpstr>Roháč  obyčajný</vt:lpstr>
      <vt:lpstr>Mníška   obyčajná</vt:lpstr>
      <vt:lpstr>Húseničiar  hnedý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Lesné   bezstavovce</dc:title>
  <dc:creator>owner</dc:creator>
  <cp:lastModifiedBy>owner</cp:lastModifiedBy>
  <cp:revision>25</cp:revision>
  <dcterms:created xsi:type="dcterms:W3CDTF">2013-01-25T20:59:18Z</dcterms:created>
  <dcterms:modified xsi:type="dcterms:W3CDTF">2013-02-05T18:30:44Z</dcterms:modified>
</cp:coreProperties>
</file>