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71" r:id="rId2"/>
    <p:sldId id="273" r:id="rId3"/>
    <p:sldId id="270" r:id="rId4"/>
    <p:sldId id="256" r:id="rId5"/>
    <p:sldId id="269" r:id="rId6"/>
    <p:sldId id="260" r:id="rId7"/>
    <p:sldId id="261" r:id="rId8"/>
    <p:sldId id="262" r:id="rId9"/>
    <p:sldId id="264" r:id="rId10"/>
    <p:sldId id="265" r:id="rId11"/>
    <p:sldId id="266" r:id="rId12"/>
    <p:sldId id="268" r:id="rId13"/>
    <p:sldId id="28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92" r:id="rId23"/>
    <p:sldId id="291" r:id="rId24"/>
    <p:sldId id="282" r:id="rId25"/>
    <p:sldId id="284" r:id="rId26"/>
    <p:sldId id="285" r:id="rId27"/>
    <p:sldId id="289" r:id="rId28"/>
    <p:sldId id="286" r:id="rId29"/>
    <p:sldId id="287" r:id="rId30"/>
    <p:sldId id="288" r:id="rId31"/>
    <p:sldId id="290" r:id="rId32"/>
    <p:sldId id="27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597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1347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9800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5144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9025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971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800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943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6624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3296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6711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0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9295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0190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8381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8261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1237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4463B-CFE3-4A1F-90BA-6624ADD72D17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A53B-4EDB-4B59-9BCD-58842D2E3B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78989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76424" y="522515"/>
            <a:ext cx="8791575" cy="1423852"/>
          </a:xfrm>
        </p:spPr>
        <p:txBody>
          <a:bodyPr>
            <a:noAutofit/>
          </a:bodyPr>
          <a:lstStyle/>
          <a:p>
            <a:pPr algn="ctr"/>
            <a:r>
              <a:rPr lang="pl-PL" sz="7200" b="1" dirty="0" smtClean="0">
                <a:solidFill>
                  <a:srgbClr val="FFFF00"/>
                </a:solidFill>
              </a:rPr>
              <a:t>PATRON SZKOŁY</a:t>
            </a:r>
            <a:endParaRPr lang="pl-PL" sz="7200" b="1" dirty="0">
              <a:solidFill>
                <a:srgbClr val="FFFF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27017" y="1946367"/>
            <a:ext cx="10959737" cy="4362993"/>
          </a:xfrm>
        </p:spPr>
        <p:txBody>
          <a:bodyPr>
            <a:noAutofit/>
          </a:bodyPr>
          <a:lstStyle/>
          <a:p>
            <a:pPr algn="ctr"/>
            <a:endParaRPr lang="pl-PL" sz="3600" dirty="0" smtClean="0">
              <a:solidFill>
                <a:schemeClr val="tx1"/>
              </a:solidFill>
            </a:endParaRPr>
          </a:p>
          <a:p>
            <a:pPr algn="ctr"/>
            <a:r>
              <a:rPr lang="pl-PL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wzór </a:t>
            </a:r>
            <a:r>
              <a:rPr lang="pl-PL" sz="3600" dirty="0">
                <a:solidFill>
                  <a:schemeClr val="bg1"/>
                </a:solidFill>
                <a:latin typeface="Arial Black" panose="020B0A04020102020204" pitchFamily="34" charset="0"/>
              </a:rPr>
              <a:t>zrozumiały dla młodego pokolenia i godny naśladowania.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335" y="4900749"/>
            <a:ext cx="27051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50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868678" y="103995"/>
            <a:ext cx="9905998" cy="1478570"/>
          </a:xfrm>
        </p:spPr>
        <p:txBody>
          <a:bodyPr/>
          <a:lstStyle/>
          <a:p>
            <a:pPr algn="ctr"/>
            <a:r>
              <a:rPr lang="pl-PL" dirty="0" err="1" smtClean="0"/>
              <a:t>treblinka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68160" y="586154"/>
            <a:ext cx="4338320" cy="5146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Latem </a:t>
            </a:r>
            <a:r>
              <a:rPr lang="pl-PL" dirty="0"/>
              <a:t>1940 r. udało mu się jeszcze wyjechać z dziećmi na kolonie </a:t>
            </a:r>
            <a:r>
              <a:rPr lang="pl-PL" dirty="0" smtClean="0"/>
              <a:t>letnie.</a:t>
            </a:r>
            <a:r>
              <a:rPr lang="pl-PL" dirty="0"/>
              <a:t> </a:t>
            </a:r>
            <a:endParaRPr lang="pl-PL" dirty="0" smtClean="0"/>
          </a:p>
          <a:p>
            <a:pPr marL="0" indent="0">
              <a:buNone/>
            </a:pPr>
            <a:r>
              <a:rPr lang="pl-PL" dirty="0"/>
              <a:t>Jesienią 1940 r. Dom Sierot - jako instytucja żydowska - nakazem okupanta został przesiedlony do </a:t>
            </a:r>
            <a:r>
              <a:rPr lang="pl-PL" dirty="0" smtClean="0"/>
              <a:t>getta, </a:t>
            </a:r>
            <a:r>
              <a:rPr lang="pl-PL" dirty="0"/>
              <a:t>zaś Korczak trafił na pewien </a:t>
            </a:r>
            <a:r>
              <a:rPr lang="pl-PL" dirty="0" smtClean="0"/>
              <a:t>czas </a:t>
            </a:r>
            <a:r>
              <a:rPr lang="pl-PL" dirty="0"/>
              <a:t>do aresztu za nienoszenie nakazanej Żydom opaski z gwiazdą Dawida.</a:t>
            </a:r>
          </a:p>
        </p:txBody>
      </p:sp>
      <p:pic>
        <p:nvPicPr>
          <p:cNvPr id="1026" name="Picture 2" descr="Wystawy i filmy w rocznicę śmierci Janusza Korczaka | Łódź Nasze Mia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83" y="1846334"/>
            <a:ext cx="4708185" cy="328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955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9293" y="822960"/>
            <a:ext cx="5978770" cy="56896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Korczak odrzucił świadomie </a:t>
            </a:r>
            <a:r>
              <a:rPr lang="pl-PL" dirty="0"/>
              <a:t>propozycje </a:t>
            </a:r>
            <a:r>
              <a:rPr lang="pl-PL" dirty="0" smtClean="0"/>
              <a:t>ratunku</a:t>
            </a:r>
            <a:r>
              <a:rPr lang="pl-PL" dirty="0"/>
              <a:t>: nie przyjął pomocy w opuszczeniu getta i ukryciu się, jaką oferowali mu przyjaciele, a w dniu deportacji, rankiem 5 sierpnia 1942 r., w czasie trwania tzw. "wielkiej akcji</a:t>
            </a:r>
            <a:r>
              <a:rPr lang="pl-PL" dirty="0" smtClean="0"/>
              <a:t>" </a:t>
            </a:r>
            <a:r>
              <a:rPr lang="pl-PL" dirty="0"/>
              <a:t>- odmówił opuszczenia dzieci i pracowników Domu Sierot. </a:t>
            </a:r>
            <a:endParaRPr lang="pl-PL" dirty="0" smtClean="0"/>
          </a:p>
        </p:txBody>
      </p:sp>
      <p:pic>
        <p:nvPicPr>
          <p:cNvPr id="9218" name="Picture 2" descr="Tor kolejowy prowadzący do żwirowni, przy której znajdował się obóz pracy Treblinka I. Od tego toru w czerwcu 1942 dobudowano odgałęzienie prowadzące do obozu zagłady Treblinka I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72" y="410308"/>
            <a:ext cx="2978332" cy="343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Żydzi z siedleckiego getta wsiadający do pociągu do Treblink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537" y="2218099"/>
            <a:ext cx="3716467" cy="4287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02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3" y="406400"/>
            <a:ext cx="4030027" cy="57912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Chaim Stajer, pracownik </a:t>
            </a:r>
            <a:r>
              <a:rPr lang="pl-PL" dirty="0" smtClean="0"/>
              <a:t>obozowy, który </a:t>
            </a:r>
            <a:r>
              <a:rPr lang="pl-PL" dirty="0"/>
              <a:t>opróżniał komorę, w której znalazł się Janusz Korczak wraz ze swoimi podopiecznymi. To, co wówczas zobaczył zapamiętał do śmierci: „Korczak stał pochylony (…), był on jakby obłożony wielką ilością dzieci, które się go trzymały. Nie liczyłem dzieci, ale oceniam, że było tam około 200 do 300 dzieci.”</a:t>
            </a:r>
          </a:p>
        </p:txBody>
      </p:sp>
      <p:pic>
        <p:nvPicPr>
          <p:cNvPr id="7170" name="Picture 2" descr="Janusz Korczak. Zginął z 200 dziećmi w komorze gazowej, do końca trzymały  go za ręce - WP Face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054" y="1324708"/>
            <a:ext cx="5991049" cy="4097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240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80571" y="362857"/>
            <a:ext cx="84763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Na bogatą twórczość Henryka </a:t>
            </a:r>
            <a:r>
              <a:rPr lang="pl-PL" sz="2400" dirty="0" err="1"/>
              <a:t>Goldszmita</a:t>
            </a:r>
            <a:r>
              <a:rPr lang="pl-PL" sz="2400" dirty="0"/>
              <a:t> składają się powieści dla dorosłych i dzieci, utwory teatralne, opowiadania i prace pedagogiczne, które posiadają walory literackie. Dorobek pisarski obejmuje ponad dwadzieścia książek oraz około tysiąca tekstów drukowanych w około siedemdziesięciu pismach, ukazujących się głównie w prasie warszawskiej.</a:t>
            </a:r>
          </a:p>
        </p:txBody>
      </p:sp>
      <p:sp>
        <p:nvSpPr>
          <p:cNvPr id="4" name="Prostokąt 3"/>
          <p:cNvSpPr/>
          <p:nvPr/>
        </p:nvSpPr>
        <p:spPr>
          <a:xfrm rot="803956">
            <a:off x="4641676" y="2640206"/>
            <a:ext cx="49301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„Którędy”, </a:t>
            </a:r>
            <a:r>
              <a:rPr lang="pl-PL" sz="2400" dirty="0" smtClean="0">
                <a:solidFill>
                  <a:schemeClr val="bg1"/>
                </a:solidFill>
              </a:rPr>
              <a:t>Dramat </a:t>
            </a:r>
            <a:r>
              <a:rPr lang="pl-PL" sz="2400" dirty="0">
                <a:solidFill>
                  <a:schemeClr val="bg1"/>
                </a:solidFill>
              </a:rPr>
              <a:t>w czterech aktach.</a:t>
            </a:r>
          </a:p>
          <a:p>
            <a:r>
              <a:rPr lang="pl-PL" sz="2400" dirty="0">
                <a:solidFill>
                  <a:schemeClr val="bg1"/>
                </a:solidFill>
              </a:rPr>
              <a:t>• „Dzieci ulicy</a:t>
            </a:r>
            <a:r>
              <a:rPr lang="pl-PL" sz="2400" dirty="0" smtClean="0">
                <a:solidFill>
                  <a:schemeClr val="bg1"/>
                </a:solidFill>
              </a:rPr>
              <a:t>”,. </a:t>
            </a:r>
            <a:r>
              <a:rPr lang="pl-PL" sz="2400" dirty="0">
                <a:solidFill>
                  <a:schemeClr val="bg1"/>
                </a:solidFill>
              </a:rPr>
              <a:t>Pierwsza powieść przedstawiająca życie dzieci z ulic warszawskich.</a:t>
            </a:r>
          </a:p>
          <a:p>
            <a:r>
              <a:rPr lang="pl-PL" sz="2400" dirty="0">
                <a:solidFill>
                  <a:schemeClr val="bg1"/>
                </a:solidFill>
              </a:rPr>
              <a:t>• „Koszałki opałki”, </a:t>
            </a:r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• </a:t>
            </a:r>
            <a:r>
              <a:rPr lang="pl-PL" sz="2400" dirty="0">
                <a:solidFill>
                  <a:schemeClr val="bg1"/>
                </a:solidFill>
              </a:rPr>
              <a:t>„Dziecko salonu”, </a:t>
            </a:r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• </a:t>
            </a:r>
            <a:r>
              <a:rPr lang="pl-PL" sz="2400" dirty="0">
                <a:solidFill>
                  <a:schemeClr val="bg1"/>
                </a:solidFill>
              </a:rPr>
              <a:t>„Mośki, </a:t>
            </a:r>
            <a:r>
              <a:rPr lang="pl-PL" sz="2400" dirty="0" err="1">
                <a:solidFill>
                  <a:schemeClr val="bg1"/>
                </a:solidFill>
              </a:rPr>
              <a:t>Joski</a:t>
            </a:r>
            <a:r>
              <a:rPr lang="pl-PL" sz="2400" dirty="0">
                <a:solidFill>
                  <a:schemeClr val="bg1"/>
                </a:solidFill>
              </a:rPr>
              <a:t>, Srule”, </a:t>
            </a:r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• </a:t>
            </a:r>
            <a:r>
              <a:rPr lang="pl-PL" sz="2400" dirty="0">
                <a:solidFill>
                  <a:schemeClr val="bg1"/>
                </a:solidFill>
              </a:rPr>
              <a:t>„Józki, Jaśki, Franki”, </a:t>
            </a:r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• </a:t>
            </a:r>
            <a:r>
              <a:rPr lang="pl-PL" sz="2400" dirty="0">
                <a:solidFill>
                  <a:schemeClr val="bg1"/>
                </a:solidFill>
              </a:rPr>
              <a:t>„Sława</a:t>
            </a:r>
            <a:r>
              <a:rPr lang="pl-PL" sz="2400" dirty="0" smtClean="0">
                <a:solidFill>
                  <a:schemeClr val="bg1"/>
                </a:solidFill>
              </a:rPr>
              <a:t>”,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„Król Maciuś I”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68" y="2902404"/>
            <a:ext cx="2563132" cy="364614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500" y="362857"/>
            <a:ext cx="16002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95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50034"/>
            <a:ext cx="9905998" cy="174705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 dirty="0" smtClean="0">
                <a:solidFill>
                  <a:srgbClr val="FFFF00"/>
                </a:solidFill>
              </a:rPr>
              <a:t/>
            </a:r>
            <a:br>
              <a:rPr lang="pl-PL" sz="5400" dirty="0" smtClean="0">
                <a:solidFill>
                  <a:srgbClr val="FFFF00"/>
                </a:solidFill>
              </a:rPr>
            </a:br>
            <a:r>
              <a:rPr lang="pl-PL" sz="5400" dirty="0" smtClean="0">
                <a:solidFill>
                  <a:srgbClr val="FFFF00"/>
                </a:solidFill>
              </a:rPr>
              <a:t>Kornel Makuszyński</a:t>
            </a:r>
            <a:r>
              <a:rPr lang="pl-PL" sz="5400" dirty="0" smtClean="0">
                <a:solidFill>
                  <a:srgbClr val="FFC000"/>
                </a:solidFill>
              </a:rPr>
              <a:t>, </a:t>
            </a:r>
            <a:br>
              <a:rPr lang="pl-PL" sz="5400" dirty="0" smtClean="0">
                <a:solidFill>
                  <a:srgbClr val="FFC000"/>
                </a:solidFill>
              </a:rPr>
            </a:br>
            <a:r>
              <a:rPr lang="pl-PL" sz="4400" dirty="0" smtClean="0">
                <a:solidFill>
                  <a:srgbClr val="FFC000"/>
                </a:solidFill>
              </a:rPr>
              <a:t>pisarz </a:t>
            </a:r>
            <a:r>
              <a:rPr lang="pl-PL" sz="4400" dirty="0">
                <a:solidFill>
                  <a:srgbClr val="FFC000"/>
                </a:solidFill>
              </a:rPr>
              <a:t>walczący o uśmiech dziecka</a:t>
            </a:r>
            <a:r>
              <a:rPr lang="pl-PL" sz="4400" dirty="0"/>
              <a:t/>
            </a:r>
            <a:br>
              <a:rPr lang="pl-PL" sz="4400" dirty="0"/>
            </a:br>
            <a:endParaRPr lang="pl-PL" sz="4400" dirty="0">
              <a:solidFill>
                <a:srgbClr val="FFFF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997" y="2530841"/>
            <a:ext cx="5543739" cy="354171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 rot="1352527">
            <a:off x="6378157" y="4933856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3200" dirty="0"/>
              <a:t>"Ponad mądrością głowy góruje mądrość stokroć wspanialsza: mądrość serca."</a:t>
            </a:r>
          </a:p>
          <a:p>
            <a:r>
              <a:rPr lang="pl-PL" sz="3200" dirty="0"/>
              <a:t>"Śmieszni ludzie"</a:t>
            </a:r>
          </a:p>
        </p:txBody>
      </p:sp>
      <p:sp>
        <p:nvSpPr>
          <p:cNvPr id="6" name="Prostokąt 5"/>
          <p:cNvSpPr/>
          <p:nvPr/>
        </p:nvSpPr>
        <p:spPr>
          <a:xfrm>
            <a:off x="7110548" y="2530841"/>
            <a:ext cx="411044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“Bóg cieszy się radością człowieka”.</a:t>
            </a:r>
            <a:r>
              <a:rPr lang="pl-PL" dirty="0"/>
              <a:t> </a:t>
            </a:r>
            <a:endParaRPr lang="pl-PL" dirty="0" smtClean="0"/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261" y="999515"/>
            <a:ext cx="876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07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200" i="1" dirty="0">
                <a:solidFill>
                  <a:srgbClr val="FFC000"/>
                </a:solidFill>
              </a:rPr>
              <a:t> "Mądrym być to wielka sztuka, </a:t>
            </a:r>
            <a:r>
              <a:rPr lang="pl-PL" sz="3200" i="1" dirty="0" smtClean="0">
                <a:solidFill>
                  <a:srgbClr val="FFC000"/>
                </a:solidFill>
              </a:rPr>
              <a:t/>
            </a:r>
            <a:br>
              <a:rPr lang="pl-PL" sz="3200" i="1" dirty="0" smtClean="0">
                <a:solidFill>
                  <a:srgbClr val="FFC000"/>
                </a:solidFill>
              </a:rPr>
            </a:br>
            <a:r>
              <a:rPr lang="pl-PL" sz="3200" i="1" dirty="0" smtClean="0">
                <a:solidFill>
                  <a:srgbClr val="FFC000"/>
                </a:solidFill>
              </a:rPr>
              <a:t>być </a:t>
            </a:r>
            <a:r>
              <a:rPr lang="pl-PL" sz="3200" i="1" dirty="0">
                <a:solidFill>
                  <a:srgbClr val="FFC000"/>
                </a:solidFill>
              </a:rPr>
              <a:t>dobrym jeszcze większa."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1400" dirty="0" smtClean="0"/>
              <a:t>"</a:t>
            </a:r>
            <a:r>
              <a:rPr lang="pl-PL" sz="1400" dirty="0"/>
              <a:t>Awantury i wybryki małej małpki </a:t>
            </a:r>
            <a:r>
              <a:rPr lang="pl-PL" sz="1400" dirty="0" err="1"/>
              <a:t>Fiki</a:t>
            </a:r>
            <a:r>
              <a:rPr lang="pl-PL" sz="1400" dirty="0"/>
              <a:t> Miki"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75" y="1118180"/>
            <a:ext cx="2659131" cy="351243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695" y="1118180"/>
            <a:ext cx="2419567" cy="334432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307" y="2275833"/>
            <a:ext cx="3874477" cy="4159209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7955280" y="4630616"/>
            <a:ext cx="37600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i="1" dirty="0">
                <a:solidFill>
                  <a:srgbClr val="FFC000"/>
                </a:solidFill>
              </a:rPr>
              <a:t>„I znów poszedł biedaczysko,                 po szerokim szukać świecie tego, co jest bardzo blisko”.</a:t>
            </a:r>
          </a:p>
          <a:p>
            <a:endParaRPr lang="pl-PL" dirty="0" smtClean="0"/>
          </a:p>
          <a:p>
            <a:r>
              <a:rPr lang="pl-PL" dirty="0" smtClean="0"/>
              <a:t>120 </a:t>
            </a:r>
            <a:r>
              <a:rPr lang="pl-PL" dirty="0"/>
              <a:t>przygód Koziołka </a:t>
            </a:r>
            <a:r>
              <a:rPr lang="pl-PL" dirty="0" err="1"/>
              <a:t>Matołaka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5297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423886" y="656493"/>
            <a:ext cx="9041283" cy="60625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Życie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05354" y="1371601"/>
            <a:ext cx="9613654" cy="66352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bg1"/>
                </a:solidFill>
              </a:rPr>
              <a:t>Wcześnie stracił ojca, kształcił </a:t>
            </a:r>
            <a:r>
              <a:rPr lang="pl-PL" sz="2200" dirty="0">
                <a:solidFill>
                  <a:schemeClr val="bg1"/>
                </a:solidFill>
              </a:rPr>
              <a:t>się w </a:t>
            </a:r>
            <a:r>
              <a:rPr lang="pl-PL" sz="2200" dirty="0" smtClean="0">
                <a:solidFill>
                  <a:schemeClr val="bg1"/>
                </a:solidFill>
              </a:rPr>
              <a:t>gimnazjum WE LWOWIE </a:t>
            </a:r>
            <a:r>
              <a:rPr lang="pl-PL" sz="2200" dirty="0">
                <a:solidFill>
                  <a:schemeClr val="bg1"/>
                </a:solidFill>
              </a:rPr>
              <a:t>i studiował na Uniwersytecie </a:t>
            </a:r>
            <a:r>
              <a:rPr lang="pl-PL" sz="2200" dirty="0" smtClean="0">
                <a:solidFill>
                  <a:schemeClr val="bg1"/>
                </a:solidFill>
              </a:rPr>
              <a:t>na </a:t>
            </a:r>
            <a:r>
              <a:rPr lang="pl-PL" sz="2200" dirty="0">
                <a:solidFill>
                  <a:schemeClr val="bg1"/>
                </a:solidFill>
              </a:rPr>
              <a:t>Wydziale Filozoficznym. </a:t>
            </a:r>
            <a:endParaRPr lang="pl-PL" sz="22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bg1"/>
                </a:solidFill>
              </a:rPr>
              <a:t>Lata </a:t>
            </a:r>
            <a:r>
              <a:rPr lang="pl-PL" sz="2200" dirty="0">
                <a:solidFill>
                  <a:schemeClr val="bg1"/>
                </a:solidFill>
              </a:rPr>
              <a:t>I wojny światowej rzuciły Makuszyńskiego i jego pierwszą żonę, w głąb Rosji. </a:t>
            </a:r>
            <a:endParaRPr lang="pl-PL" sz="22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bg1"/>
                </a:solidFill>
              </a:rPr>
              <a:t>Zwolniony </a:t>
            </a:r>
            <a:r>
              <a:rPr lang="pl-PL" sz="2200" dirty="0">
                <a:solidFill>
                  <a:schemeClr val="bg1"/>
                </a:solidFill>
              </a:rPr>
              <a:t>z zesłania powrócił do kraju i Lwowa. Następnie do roku 1918 mieszkał w Kijowie i pracował jako kierownik literacki Teatru Polskiego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Wraz z odzyskaniem niepodległości w 1918 roku zaczął się nowy, warszawski okres w życiu pisarza.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3875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37164"/>
            <a:ext cx="9905998" cy="1478570"/>
          </a:xfrm>
        </p:spPr>
        <p:txBody>
          <a:bodyPr/>
          <a:lstStyle/>
          <a:p>
            <a:pPr algn="ctr"/>
            <a:r>
              <a:rPr lang="pl-PL" dirty="0" smtClean="0"/>
              <a:t>KARIERA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2" y="3892062"/>
            <a:ext cx="9905999" cy="2192216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 Warszawie nastąpił okres intensywnej działalności dziennikarskiej pisarza. W roku 1926 za poemat "Pieśń o Ojczyźnie" (1924) otrzymał Państwową Nagrodę Literacką, najwyższe wyróżnienie </a:t>
            </a:r>
            <a:r>
              <a:rPr lang="pl-PL" dirty="0" smtClean="0">
                <a:solidFill>
                  <a:schemeClr val="bg1"/>
                </a:solidFill>
              </a:rPr>
              <a:t>literackie.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59766">
            <a:off x="2529211" y="670501"/>
            <a:ext cx="2547394" cy="288543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6702">
            <a:off x="6974656" y="783026"/>
            <a:ext cx="2575078" cy="286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89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40395" y="359810"/>
            <a:ext cx="44014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i="1" dirty="0" smtClean="0"/>
              <a:t>„Bezgrzeszne lata”</a:t>
            </a:r>
            <a:endParaRPr lang="pl-PL" sz="2800" i="1" dirty="0"/>
          </a:p>
          <a:p>
            <a:r>
              <a:rPr lang="pl-PL" sz="2800" i="1" dirty="0" smtClean="0"/>
              <a:t>„O </a:t>
            </a:r>
            <a:r>
              <a:rPr lang="pl-PL" sz="2800" i="1" dirty="0"/>
              <a:t>dwóch takich, co ukradli </a:t>
            </a:r>
            <a:r>
              <a:rPr lang="pl-PL" sz="2800" i="1" dirty="0" smtClean="0"/>
              <a:t>księżyc”</a:t>
            </a:r>
            <a:endParaRPr lang="pl-PL" sz="2800" i="1" dirty="0"/>
          </a:p>
          <a:p>
            <a:r>
              <a:rPr lang="pl-PL" sz="2800" i="1" dirty="0" smtClean="0"/>
              <a:t>„Przyjaciel </a:t>
            </a:r>
            <a:r>
              <a:rPr lang="pl-PL" sz="2800" i="1" dirty="0"/>
              <a:t>wesołego </a:t>
            </a:r>
            <a:r>
              <a:rPr lang="pl-PL" sz="2800" i="1" dirty="0" smtClean="0"/>
              <a:t>diabła”</a:t>
            </a:r>
            <a:endParaRPr lang="pl-PL" sz="2800" i="1" dirty="0"/>
          </a:p>
          <a:p>
            <a:r>
              <a:rPr lang="pl-PL" sz="2800" i="1" dirty="0" smtClean="0"/>
              <a:t>„Panna </a:t>
            </a:r>
            <a:r>
              <a:rPr lang="pl-PL" sz="2800" i="1" dirty="0"/>
              <a:t>z mokrą </a:t>
            </a:r>
            <a:r>
              <a:rPr lang="pl-PL" sz="2800" i="1" dirty="0" smtClean="0"/>
              <a:t>głową”</a:t>
            </a:r>
            <a:endParaRPr lang="pl-PL" sz="2800" i="1" dirty="0"/>
          </a:p>
          <a:p>
            <a:r>
              <a:rPr lang="pl-PL" sz="2800" i="1" dirty="0" smtClean="0"/>
              <a:t>„Wyprawa </a:t>
            </a:r>
            <a:r>
              <a:rPr lang="pl-PL" sz="2800" i="1" dirty="0"/>
              <a:t>pod </a:t>
            </a:r>
            <a:r>
              <a:rPr lang="pl-PL" sz="2800" i="1" dirty="0" smtClean="0"/>
              <a:t>psem”</a:t>
            </a:r>
            <a:endParaRPr lang="pl-PL" sz="2800" i="1" dirty="0"/>
          </a:p>
          <a:p>
            <a:r>
              <a:rPr lang="pl-PL" sz="2800" i="1" dirty="0" smtClean="0"/>
              <a:t>„Wielka brama”</a:t>
            </a:r>
            <a:endParaRPr lang="pl-PL" sz="2800" i="1" dirty="0"/>
          </a:p>
          <a:p>
            <a:r>
              <a:rPr lang="pl-PL" sz="2800" i="1" dirty="0" smtClean="0"/>
              <a:t>„Awantura </a:t>
            </a:r>
            <a:r>
              <a:rPr lang="pl-PL" sz="2800" i="1" dirty="0"/>
              <a:t>o </a:t>
            </a:r>
            <a:r>
              <a:rPr lang="pl-PL" sz="2800" i="1" dirty="0" smtClean="0"/>
              <a:t>Basię”</a:t>
            </a:r>
            <a:endParaRPr lang="pl-PL" sz="2800" i="1" dirty="0"/>
          </a:p>
          <a:p>
            <a:r>
              <a:rPr lang="pl-PL" sz="2800" i="1" dirty="0" smtClean="0"/>
              <a:t>„Szatan </a:t>
            </a:r>
            <a:r>
              <a:rPr lang="pl-PL" sz="2800" i="1" dirty="0"/>
              <a:t>z siódmej </a:t>
            </a:r>
            <a:r>
              <a:rPr lang="pl-PL" sz="2800" i="1" dirty="0" smtClean="0"/>
              <a:t>klasy”</a:t>
            </a:r>
            <a:endParaRPr lang="pl-PL" sz="2800" i="1" dirty="0"/>
          </a:p>
          <a:p>
            <a:r>
              <a:rPr lang="pl-PL" sz="2800" i="1" dirty="0" smtClean="0"/>
              <a:t>„Szaleństwa </a:t>
            </a:r>
            <a:r>
              <a:rPr lang="pl-PL" sz="2800" i="1" dirty="0"/>
              <a:t>panny </a:t>
            </a:r>
            <a:r>
              <a:rPr lang="pl-PL" sz="2800" i="1" dirty="0" smtClean="0"/>
              <a:t>Ewy”</a:t>
            </a:r>
            <a:endParaRPr lang="pl-PL" sz="2800" i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85" y="359810"/>
            <a:ext cx="1642737" cy="208501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303" y="359811"/>
            <a:ext cx="1585097" cy="208501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477" y="359811"/>
            <a:ext cx="1517239" cy="217540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4312" y="359809"/>
            <a:ext cx="1652159" cy="208501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4925" y="2683951"/>
            <a:ext cx="1557344" cy="193089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2661" y="2535213"/>
            <a:ext cx="1904875" cy="2242271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119" y="2716377"/>
            <a:ext cx="1524132" cy="215207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4312" y="2683951"/>
            <a:ext cx="1652159" cy="223321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1579" y="3729946"/>
            <a:ext cx="1881500" cy="23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46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2" y="707953"/>
            <a:ext cx="9905998" cy="949025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KINEMATOGRAFIA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314" y="1741714"/>
            <a:ext cx="10220097" cy="4049487"/>
          </a:xfrm>
        </p:spPr>
        <p:txBody>
          <a:bodyPr>
            <a:normAutofit/>
          </a:bodyPr>
          <a:lstStyle/>
          <a:p>
            <a:r>
              <a:rPr lang="pl-PL" sz="3000" dirty="0" smtClean="0"/>
              <a:t>Awantura </a:t>
            </a:r>
            <a:r>
              <a:rPr lang="pl-PL" sz="3000" dirty="0"/>
              <a:t>o Basię (1959, 1995)</a:t>
            </a:r>
          </a:p>
          <a:p>
            <a:r>
              <a:rPr lang="pl-PL" sz="3000" dirty="0"/>
              <a:t>Szatan z siódmej </a:t>
            </a:r>
            <a:r>
              <a:rPr lang="pl-PL" sz="3000" dirty="0" smtClean="0"/>
              <a:t>klasy </a:t>
            </a:r>
            <a:r>
              <a:rPr lang="pl-PL" sz="3000" dirty="0"/>
              <a:t>(1960, 2006)</a:t>
            </a:r>
          </a:p>
          <a:p>
            <a:r>
              <a:rPr lang="pl-PL" sz="3000" dirty="0"/>
              <a:t>O dwóch takich co ukradli księżyc (1962)</a:t>
            </a:r>
          </a:p>
          <a:p>
            <a:r>
              <a:rPr lang="pl-PL" sz="3000" dirty="0"/>
              <a:t>Panna z mokrą głową (1994)</a:t>
            </a:r>
          </a:p>
          <a:p>
            <a:r>
              <a:rPr lang="pl-PL" sz="3000" dirty="0"/>
              <a:t>Szaleństwa panny Ewy ( 1984)</a:t>
            </a:r>
          </a:p>
          <a:p>
            <a:r>
              <a:rPr lang="pl-PL" sz="3000" dirty="0"/>
              <a:t>Przyjaciel wesołego diabła (1986)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648" y="202527"/>
            <a:ext cx="1524132" cy="21276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833" y="2604244"/>
            <a:ext cx="1767993" cy="237764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4495" y="2869590"/>
            <a:ext cx="1925831" cy="273292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490" y="4236051"/>
            <a:ext cx="1511939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90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/>
              <a:t>Dlaczego wybieramy patrona?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Uzyskujemy swoistą indywidualną tożsamość wyróżniającą ją spośród innych szkół.</a:t>
            </a:r>
          </a:p>
          <a:p>
            <a:r>
              <a:rPr lang="pl-PL" dirty="0"/>
              <a:t>Promujemy osobę patrona, jego postawę życiową i dokonania.</a:t>
            </a:r>
          </a:p>
          <a:p>
            <a:r>
              <a:rPr lang="pl-PL" dirty="0"/>
              <a:t>Pozyskujemy do współpracy instytucje i osoby związane z patronem.</a:t>
            </a:r>
          </a:p>
          <a:p>
            <a:r>
              <a:rPr lang="pl-PL" dirty="0"/>
              <a:t>Wchodzimy do rodziny szkół o tym samym imieniu, co może prowadzić do nawiązania wzajemnych kontaktów.</a:t>
            </a:r>
          </a:p>
          <a:p>
            <a:r>
              <a:rPr lang="pl-PL" dirty="0"/>
              <a:t>Możemy oprzeć swoje działania wychowawcze na wartościach potwierdzonych życiem, działalnością patrona i ogólnie uznawanych przez społeczność.</a:t>
            </a:r>
          </a:p>
          <a:p>
            <a:r>
              <a:rPr lang="pl-PL" dirty="0"/>
              <a:t>Wzbogacamy swoją obrzędowość związaną z patronem.</a:t>
            </a:r>
          </a:p>
        </p:txBody>
      </p:sp>
    </p:spTree>
    <p:extLst>
      <p:ext uri="{BB962C8B-B14F-4D97-AF65-F5344CB8AC3E}">
        <p14:creationId xmlns:p14="http://schemas.microsoft.com/office/powerpoint/2010/main" val="168491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57943" y="261257"/>
            <a:ext cx="103777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Jednak największym i nieśmiertelnym „hitem” literackim  okazała   się    historyjka   </a:t>
            </a:r>
            <a:r>
              <a:rPr lang="pl-PL" sz="2400" dirty="0" err="1"/>
              <a:t>słowno</a:t>
            </a:r>
            <a:r>
              <a:rPr lang="pl-PL" sz="2400" dirty="0"/>
              <a:t>  -  obrazkowa, </a:t>
            </a:r>
            <a:r>
              <a:rPr lang="pl-PL" sz="2400" dirty="0" smtClean="0"/>
              <a:t> Jej  </a:t>
            </a:r>
            <a:r>
              <a:rPr lang="pl-PL" sz="2400" dirty="0"/>
              <a:t>bohaterem  jest gapowaty  Koziołek Matołek, który w  poszukiwaniu  Pacanowa, gdzie „kozy kują”, podejmuje  daleką  wędrówkę.                Matołek,  choć  na  pozór  nie posiada zbyt wiele rozumu, okazuje się przesympatycznym spryciarzem. Jest śmieszny, łatwowierny                             i wzruszający.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14" y="2938913"/>
            <a:ext cx="4509590" cy="361471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2938913"/>
            <a:ext cx="4463143" cy="361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8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49829" y="275771"/>
            <a:ext cx="87521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Od roku 1934 drugim domem Makuszyńskiego </a:t>
            </a:r>
            <a:br>
              <a:rPr lang="pl-PL" sz="3200" dirty="0"/>
            </a:br>
            <a:r>
              <a:rPr lang="pl-PL" sz="3200" dirty="0"/>
              <a:t>i jego żony Janiny Gluzińskiej stało się Zakopane.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55" y="1580606"/>
            <a:ext cx="5637058" cy="368372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818" y="1923909"/>
            <a:ext cx="2919799" cy="404790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013" y="1923908"/>
            <a:ext cx="3035927" cy="40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59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PISAŁ DLA DZIECI, MŁODZIEŻY I Dla DOROSŁYCH</a:t>
            </a:r>
            <a:endParaRPr lang="pl-PL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C000"/>
                </a:solidFill>
              </a:rPr>
              <a:t>Makuszyński to pisarza, który wierzył w Boga i wierzył w człowieka, zwłaszcza w dziecko. </a:t>
            </a:r>
            <a:endParaRPr lang="pl-PL" sz="2800" dirty="0" smtClean="0">
              <a:solidFill>
                <a:srgbClr val="FFC000"/>
              </a:solidFill>
            </a:endParaRPr>
          </a:p>
          <a:p>
            <a:r>
              <a:rPr lang="pl-PL" sz="2800" dirty="0" smtClean="0">
                <a:solidFill>
                  <a:srgbClr val="FFC000"/>
                </a:solidFill>
              </a:rPr>
              <a:t>Wiedział</a:t>
            </a:r>
            <a:r>
              <a:rPr lang="pl-PL" sz="2800" dirty="0">
                <a:solidFill>
                  <a:srgbClr val="FFC000"/>
                </a:solidFill>
              </a:rPr>
              <a:t>, że prawdziwe szczęście odkrywa się poprzez radość i że "Bóg cieszy się radością człowieka" ("Panna z mokrą głową"), dlatego tak bardzo chciał wywołać na twarzach dzieci uśmiech. Wszak jak sam napisał: "uśmiech jest złotym dzieckiem miłości."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107" y="5353051"/>
            <a:ext cx="876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84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>
                <a:solidFill>
                  <a:schemeClr val="bg1"/>
                </a:solidFill>
              </a:rPr>
              <a:t>JULIAN TUWIM</a:t>
            </a:r>
            <a:endParaRPr lang="pl-PL" sz="4400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0843" y="1872867"/>
            <a:ext cx="10752463" cy="5078776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>
                <a:solidFill>
                  <a:srgbClr val="FFFF00"/>
                </a:solidFill>
              </a:rPr>
              <a:t>„Dwa szczęścia są na świecie:</a:t>
            </a:r>
          </a:p>
          <a:p>
            <a:pPr marL="0" indent="0">
              <a:buNone/>
            </a:pPr>
            <a:r>
              <a:rPr lang="pl-PL" sz="2000" dirty="0">
                <a:solidFill>
                  <a:srgbClr val="FFFF00"/>
                </a:solidFill>
              </a:rPr>
              <a:t>jedno małe- być szczęśliwym,</a:t>
            </a:r>
          </a:p>
          <a:p>
            <a:pPr marL="0" indent="0">
              <a:buNone/>
            </a:pPr>
            <a:r>
              <a:rPr lang="pl-PL" sz="2000" dirty="0">
                <a:solidFill>
                  <a:srgbClr val="FFFF00"/>
                </a:solidFill>
              </a:rPr>
              <a:t>drugie wielkie – uszczęśliwiać innych</a:t>
            </a:r>
            <a:r>
              <a:rPr lang="pl-PL" sz="2000" dirty="0" smtClean="0">
                <a:solidFill>
                  <a:srgbClr val="FFFF00"/>
                </a:solidFill>
              </a:rPr>
              <a:t>”.</a:t>
            </a:r>
          </a:p>
          <a:p>
            <a:pPr marL="0" indent="0">
              <a:buNone/>
            </a:pPr>
            <a:endParaRPr lang="pl-PL" sz="2000" dirty="0">
              <a:solidFill>
                <a:srgbClr val="FFFF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052" y="1262936"/>
            <a:ext cx="2466975" cy="18478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288" y="4509331"/>
            <a:ext cx="2466975" cy="18573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038" y="3474601"/>
            <a:ext cx="2609850" cy="17526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275" y="981760"/>
            <a:ext cx="1428750" cy="212407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5398265" y="3105834"/>
            <a:ext cx="27762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</a:rPr>
              <a:t>„</a:t>
            </a:r>
            <a:r>
              <a:rPr lang="pl-PL" sz="2000" i="1" dirty="0" smtClean="0">
                <a:solidFill>
                  <a:srgbClr val="FFFF00"/>
                </a:solidFill>
              </a:rPr>
              <a:t>Kiedy </a:t>
            </a:r>
            <a:r>
              <a:rPr lang="pl-PL" sz="2000" i="1" dirty="0">
                <a:solidFill>
                  <a:srgbClr val="FFFF00"/>
                </a:solidFill>
              </a:rPr>
              <a:t>przeskoczysz, to i wtedy nie mów hop. Zobacz najpierw, w co wskoczyłeś</a:t>
            </a:r>
            <a:r>
              <a:rPr lang="pl-PL" sz="2000" i="1" dirty="0" smtClean="0">
                <a:solidFill>
                  <a:srgbClr val="FFFF00"/>
                </a:solidFill>
              </a:rPr>
              <a:t>.” </a:t>
            </a:r>
            <a:endParaRPr lang="pl-PL" sz="2000" i="1" dirty="0">
              <a:solidFill>
                <a:srgbClr val="FFFF0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7277100" y="419100"/>
            <a:ext cx="2959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</a:rPr>
              <a:t>„Jaka </a:t>
            </a:r>
            <a:r>
              <a:rPr lang="pl-PL" dirty="0">
                <a:solidFill>
                  <a:srgbClr val="FFFF00"/>
                </a:solidFill>
              </a:rPr>
              <a:t>to oszczędność czasu- zakochać się od pierwszego wejrzenia</a:t>
            </a:r>
            <a:r>
              <a:rPr lang="pl-PL" dirty="0" smtClean="0">
                <a:solidFill>
                  <a:srgbClr val="FFFF00"/>
                </a:solidFill>
              </a:rPr>
              <a:t>.”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016000" y="5435600"/>
            <a:ext cx="2806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</a:rPr>
              <a:t>„Milczenie </a:t>
            </a:r>
            <a:r>
              <a:rPr lang="pl-PL" dirty="0">
                <a:solidFill>
                  <a:srgbClr val="FFFF00"/>
                </a:solidFill>
              </a:rPr>
              <a:t>to tekst, który niezwykle łatwo jest błędnie zinterpretować</a:t>
            </a:r>
            <a:r>
              <a:rPr lang="pl-PL" dirty="0" smtClean="0">
                <a:solidFill>
                  <a:srgbClr val="FFFF00"/>
                </a:solidFill>
              </a:rPr>
              <a:t>.”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 flipH="1">
            <a:off x="8090617" y="3351437"/>
            <a:ext cx="35933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r>
              <a:rPr lang="pl-PL" dirty="0" smtClean="0">
                <a:solidFill>
                  <a:srgbClr val="FFFF00"/>
                </a:solidFill>
              </a:rPr>
              <a:t>„Pesymista</a:t>
            </a:r>
            <a:r>
              <a:rPr lang="pl-PL" dirty="0">
                <a:solidFill>
                  <a:srgbClr val="FFFF00"/>
                </a:solidFill>
              </a:rPr>
              <a:t>: optymista z praktyką </a:t>
            </a:r>
            <a:r>
              <a:rPr lang="pl-PL" dirty="0" smtClean="0">
                <a:solidFill>
                  <a:srgbClr val="FFFF00"/>
                </a:solidFill>
              </a:rPr>
              <a:t>życiową”.</a:t>
            </a:r>
            <a:endParaRPr lang="pl-P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1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6057" y="226634"/>
            <a:ext cx="10481354" cy="949024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rgbClr val="FFC000"/>
                </a:solidFill>
              </a:rPr>
              <a:t>JULIAN TUWIM</a:t>
            </a:r>
            <a:endParaRPr lang="pl-PL" sz="4000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1886" y="1030514"/>
            <a:ext cx="10655525" cy="5544457"/>
          </a:xfrm>
        </p:spPr>
        <p:txBody>
          <a:bodyPr>
            <a:noAutofit/>
          </a:bodyPr>
          <a:lstStyle/>
          <a:p>
            <a:endParaRPr lang="pl-PL" sz="2800" dirty="0" smtClean="0"/>
          </a:p>
          <a:p>
            <a:r>
              <a:rPr lang="pl-PL" sz="2800" dirty="0" smtClean="0"/>
              <a:t>Po </a:t>
            </a:r>
            <a:r>
              <a:rPr lang="pl-PL" sz="2800" dirty="0"/>
              <a:t>ukończeniu łódzkiego gimnazjum, studiował prawo i filozofię na UW</a:t>
            </a:r>
            <a:r>
              <a:rPr lang="pl-PL" sz="2800" dirty="0" smtClean="0"/>
              <a:t>.</a:t>
            </a:r>
          </a:p>
          <a:p>
            <a:pPr marL="0" indent="0">
              <a:buNone/>
            </a:pPr>
            <a:r>
              <a:rPr lang="pl-PL" sz="2800" dirty="0" smtClean="0"/>
              <a:t> </a:t>
            </a:r>
          </a:p>
          <a:p>
            <a:r>
              <a:rPr lang="pl-PL" sz="2800" dirty="0" smtClean="0"/>
              <a:t>Debiut poetycki </a:t>
            </a:r>
            <a:r>
              <a:rPr lang="pl-PL" sz="2800" dirty="0"/>
              <a:t>odbił się szerokim echem. Obok zachwytów pojawiały się głosy krytyczne: "Zdegenerowany pan Tuwim oddziaływa na młode dusze jak najzjadliwsza trucizna" - pisała w 1918 roku prasa po publikacji "Wiosny". </a:t>
            </a:r>
            <a:endParaRPr lang="pl-PL" sz="2800" dirty="0" smtClean="0"/>
          </a:p>
        </p:txBody>
      </p:sp>
    </p:spTree>
    <p:extLst>
      <p:ext uri="{BB962C8B-B14F-4D97-AF65-F5344CB8AC3E}">
        <p14:creationId xmlns:p14="http://schemas.microsoft.com/office/powerpoint/2010/main" val="399887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66057" y="391884"/>
            <a:ext cx="113541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</a:rPr>
              <a:t>Pomimo tego większość </a:t>
            </a:r>
            <a:r>
              <a:rPr lang="pl-PL" sz="2400" dirty="0">
                <a:solidFill>
                  <a:srgbClr val="FFFF00"/>
                </a:solidFill>
              </a:rPr>
              <a:t>czytelników wierszy Tuwima przyjmowała kolejne </a:t>
            </a:r>
            <a:r>
              <a:rPr lang="pl-PL" sz="2400" dirty="0" smtClean="0">
                <a:solidFill>
                  <a:srgbClr val="FFFF00"/>
                </a:solidFill>
              </a:rPr>
              <a:t>tomiki. </a:t>
            </a:r>
          </a:p>
          <a:p>
            <a:r>
              <a:rPr lang="pl-PL" sz="2400" dirty="0" smtClean="0">
                <a:solidFill>
                  <a:srgbClr val="FFFF00"/>
                </a:solidFill>
              </a:rPr>
              <a:t>Tworzył </a:t>
            </a:r>
            <a:r>
              <a:rPr lang="pl-PL" sz="2400" dirty="0">
                <a:solidFill>
                  <a:srgbClr val="FFFF00"/>
                </a:solidFill>
              </a:rPr>
              <a:t>kabaretowe skecze, humoreski, </a:t>
            </a:r>
            <a:r>
              <a:rPr lang="pl-PL" sz="2400" dirty="0" smtClean="0">
                <a:solidFill>
                  <a:srgbClr val="FFFF00"/>
                </a:solidFill>
              </a:rPr>
              <a:t>satyry. Wiersze </a:t>
            </a:r>
            <a:r>
              <a:rPr lang="pl-PL" sz="2400" dirty="0">
                <a:solidFill>
                  <a:srgbClr val="FFFF00"/>
                </a:solidFill>
              </a:rPr>
              <a:t>tego poety śpiewali wielcy artyści między innymi: Czesław Niemen (Wspomnienie, Jeżeli), Hanna Ordonówna (Miłość ci wszystko wybaczy), Ewa Demarczyk (Tomaszów, Kwiaty polskie), Marek Grechuta (Pomarańcze i mandarynki).które powtarzała ulica. Najwyższym osiągnięciem Tuwima-satyryka był napisany w 1936 roku "Bal w Operze".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91" y="2867216"/>
            <a:ext cx="2704947" cy="362518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756668"/>
            <a:ext cx="2930978" cy="375994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993" y="2822634"/>
            <a:ext cx="2574315" cy="366976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923" y="2364142"/>
            <a:ext cx="2992992" cy="425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4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67657" y="464457"/>
            <a:ext cx="1107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Pod koniec lat międzywojennych </a:t>
            </a:r>
            <a:r>
              <a:rPr lang="pl-PL" sz="2800" dirty="0" smtClean="0"/>
              <a:t>powstały fantastyczne </a:t>
            </a:r>
            <a:r>
              <a:rPr lang="pl-PL" sz="2800" dirty="0"/>
              <a:t>wiersze dla dzieci takie jak "Lokomotywa", "Słoń Trąbalski", "Zosia-Samosia", które dziś stanowią najbardziej znaną część twórczości Tuwima.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744" y="2049916"/>
            <a:ext cx="1799771" cy="243388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35" y="2049916"/>
            <a:ext cx="3039835" cy="295799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728" y="2049916"/>
            <a:ext cx="3289300" cy="314418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6232" y="1754941"/>
            <a:ext cx="2305050" cy="22955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629" y="3528912"/>
            <a:ext cx="2828789" cy="285927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3186" y="3622008"/>
            <a:ext cx="2957386" cy="27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66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19757"/>
          </a:xfrm>
        </p:spPr>
        <p:txBody>
          <a:bodyPr/>
          <a:lstStyle/>
          <a:p>
            <a:pPr algn="ctr"/>
            <a:r>
              <a:rPr lang="pl-PL" dirty="0" smtClean="0"/>
              <a:t>WIELKA POPULARNOŚĆ TUWIMA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27111" y="1924050"/>
            <a:ext cx="10020300" cy="4400549"/>
          </a:xfrm>
        </p:spPr>
        <p:txBody>
          <a:bodyPr>
            <a:normAutofit fontScale="92500"/>
          </a:bodyPr>
          <a:lstStyle/>
          <a:p>
            <a:endParaRPr lang="pl-PL" dirty="0">
              <a:solidFill>
                <a:srgbClr val="FFFF00"/>
              </a:solidFill>
            </a:endParaRPr>
          </a:p>
          <a:p>
            <a:r>
              <a:rPr lang="pl-PL" dirty="0">
                <a:solidFill>
                  <a:srgbClr val="FFFF00"/>
                </a:solidFill>
              </a:rPr>
              <a:t>Po latach wiersze Tuwima są nadal czytane i kochane. Szczególną popularnością cieszą się jego utwory dla dzieci, głośne czytanie "Lokomotywy" stało się rytuałem akcji organizowanych w ramach kampanii "Cała Polska czyta dzieciom". </a:t>
            </a:r>
            <a:endParaRPr lang="pl-PL" dirty="0" smtClean="0">
              <a:solidFill>
                <a:srgbClr val="FFFF00"/>
              </a:solidFill>
            </a:endParaRPr>
          </a:p>
          <a:p>
            <a:r>
              <a:rPr lang="pl-PL" dirty="0" smtClean="0">
                <a:solidFill>
                  <a:srgbClr val="FFFF00"/>
                </a:solidFill>
              </a:rPr>
              <a:t>Jednak</a:t>
            </a:r>
            <a:r>
              <a:rPr lang="pl-PL" dirty="0">
                <a:solidFill>
                  <a:srgbClr val="FFFF00"/>
                </a:solidFill>
              </a:rPr>
              <a:t>, </a:t>
            </a:r>
            <a:r>
              <a:rPr lang="pl-PL" dirty="0" smtClean="0">
                <a:solidFill>
                  <a:srgbClr val="FFFF00"/>
                </a:solidFill>
              </a:rPr>
              <a:t>to </a:t>
            </a:r>
            <a:r>
              <a:rPr lang="pl-PL" dirty="0">
                <a:solidFill>
                  <a:srgbClr val="FFFF00"/>
                </a:solidFill>
              </a:rPr>
              <a:t>"Bal w Operze" jest obecnie najżywiej odbieranym utworem Tuwima.</a:t>
            </a:r>
          </a:p>
          <a:p>
            <a:endParaRPr lang="pl-PL" dirty="0">
              <a:solidFill>
                <a:srgbClr val="FFFF00"/>
              </a:solidFill>
            </a:endParaRPr>
          </a:p>
          <a:p>
            <a:r>
              <a:rPr lang="pl-PL" dirty="0">
                <a:solidFill>
                  <a:srgbClr val="FFFF00"/>
                </a:solidFill>
              </a:rPr>
              <a:t>"Bal..", w którym Tuwim opisuje degenerację elit władzy "wciąż sprawia wrażenie, jakby powstał przed chwilą, że opisuje tę rzeczywistość, która dzieje się za oknem, na ulicy, na politycznych salonach i klepiskach" - pisze biograf Tuwima.</a:t>
            </a:r>
          </a:p>
          <a:p>
            <a:endParaRPr lang="pl-P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07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1" y="1527630"/>
            <a:ext cx="9906000" cy="1542141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FFC000"/>
                </a:solidFill>
              </a:rPr>
              <a:t>D</a:t>
            </a:r>
            <a:r>
              <a:rPr lang="pl-PL" sz="3200" dirty="0" smtClean="0">
                <a:solidFill>
                  <a:srgbClr val="FFC000"/>
                </a:solidFill>
              </a:rPr>
              <a:t>la </a:t>
            </a:r>
            <a:r>
              <a:rPr lang="pl-PL" sz="3200" dirty="0">
                <a:solidFill>
                  <a:srgbClr val="FFC000"/>
                </a:solidFill>
              </a:rPr>
              <a:t>antysemitów na zawsze pozostał Żydem </a:t>
            </a:r>
            <a:r>
              <a:rPr lang="pl-PL" sz="3200" dirty="0" smtClean="0">
                <a:solidFill>
                  <a:srgbClr val="FFC000"/>
                </a:solidFill>
              </a:rPr>
              <a:t>– </a:t>
            </a:r>
            <a:br>
              <a:rPr lang="pl-PL" sz="3200" dirty="0" smtClean="0">
                <a:solidFill>
                  <a:srgbClr val="FFC000"/>
                </a:solidFill>
              </a:rPr>
            </a:br>
            <a:r>
              <a:rPr lang="pl-PL" sz="3200" dirty="0" smtClean="0">
                <a:solidFill>
                  <a:srgbClr val="FFC000"/>
                </a:solidFill>
              </a:rPr>
              <a:t>i </a:t>
            </a:r>
            <a:r>
              <a:rPr lang="pl-PL" sz="3200" dirty="0">
                <a:solidFill>
                  <a:srgbClr val="FFC000"/>
                </a:solidFill>
              </a:rPr>
              <a:t>jako taki był przedmiotem brutalnych ataków: zarzucano mu "</a:t>
            </a:r>
            <a:r>
              <a:rPr lang="pl-PL" sz="3200" dirty="0" err="1">
                <a:solidFill>
                  <a:srgbClr val="FFC000"/>
                </a:solidFill>
              </a:rPr>
              <a:t>zażydzanie</a:t>
            </a:r>
            <a:r>
              <a:rPr lang="pl-PL" sz="3200" dirty="0">
                <a:solidFill>
                  <a:srgbClr val="FFC000"/>
                </a:solidFill>
              </a:rPr>
              <a:t>" polskiej </a:t>
            </a:r>
            <a:r>
              <a:rPr lang="pl-PL" sz="3200" dirty="0" smtClean="0">
                <a:solidFill>
                  <a:srgbClr val="FFC000"/>
                </a:solidFill>
              </a:rPr>
              <a:t>literatury.</a:t>
            </a:r>
            <a:endParaRPr lang="pl-PL" sz="3200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41411" y="4957763"/>
            <a:ext cx="9906000" cy="1364659"/>
          </a:xfrm>
        </p:spPr>
        <p:txBody>
          <a:bodyPr>
            <a:normAutofit fontScale="85000" lnSpcReduction="10000"/>
          </a:bodyPr>
          <a:lstStyle/>
          <a:p>
            <a:r>
              <a:rPr lang="pl-PL" sz="3200" dirty="0"/>
              <a:t>"Tuwim nie pisze po polsku, lecz tylko w polskim języku (...), a jego duch szwargoce" - pisało "Prosto z mostu"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" y="156030"/>
            <a:ext cx="1743075" cy="13716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325" y="156030"/>
            <a:ext cx="15811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61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chemeClr val="bg1">
                    <a:lumMod val="95000"/>
                    <a:lumOff val="5000"/>
                  </a:schemeClr>
                </a:solidFill>
              </a:rPr>
              <a:t>Tuwim zmagał się ze swoją podwójną tożsamością przez całe życie.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>
                <a:solidFill>
                  <a:srgbClr val="FFFF00"/>
                </a:solidFill>
              </a:rPr>
              <a:t>Jeżeli dla wielu Polaków Julian Tuwim zawsze był Żydem, dla wielu Żydów pozostawał zdrajcą, który wybrał polskość. </a:t>
            </a:r>
          </a:p>
        </p:txBody>
      </p:sp>
    </p:spTree>
    <p:extLst>
      <p:ext uri="{BB962C8B-B14F-4D97-AF65-F5344CB8AC3E}">
        <p14:creationId xmlns:p14="http://schemas.microsoft.com/office/powerpoint/2010/main" val="948545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243527"/>
            <a:ext cx="9905998" cy="1180321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>
                <a:solidFill>
                  <a:schemeClr val="bg1"/>
                </a:solidFill>
              </a:rPr>
              <a:t>KANDYDACI NA PATRONA SZKOŁY</a:t>
            </a:r>
            <a:endParaRPr lang="pl-PL" sz="4800" b="1" dirty="0">
              <a:solidFill>
                <a:schemeClr val="bg1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61704" y="1423851"/>
            <a:ext cx="3776606" cy="1371600"/>
          </a:xfrm>
        </p:spPr>
        <p:txBody>
          <a:bodyPr/>
          <a:lstStyle/>
          <a:p>
            <a:pPr algn="ctr"/>
            <a:r>
              <a:rPr lang="pl-PL" sz="4400" dirty="0" smtClean="0">
                <a:solidFill>
                  <a:srgbClr val="FFFF00"/>
                </a:solidFill>
              </a:rPr>
              <a:t>JANUSZ KORCZAK</a:t>
            </a:r>
            <a:endParaRPr lang="pl-PL" sz="4400" dirty="0">
              <a:solidFill>
                <a:srgbClr val="FFFF00"/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287383" y="2677886"/>
            <a:ext cx="4049271" cy="3879667"/>
          </a:xfrm>
        </p:spPr>
        <p:txBody>
          <a:bodyPr>
            <a:noAutofit/>
          </a:bodyPr>
          <a:lstStyle/>
          <a:p>
            <a:r>
              <a:rPr lang="pl-PL" sz="2000" dirty="0" smtClean="0">
                <a:solidFill>
                  <a:schemeClr val="tx1">
                    <a:lumMod val="95000"/>
                  </a:schemeClr>
                </a:solidFill>
              </a:rPr>
              <a:t>właśc</a:t>
            </a:r>
            <a:r>
              <a:rPr lang="pl-PL" sz="2000" dirty="0">
                <a:solidFill>
                  <a:schemeClr val="tx1">
                    <a:lumMod val="95000"/>
                  </a:schemeClr>
                </a:solidFill>
              </a:rPr>
              <a:t>. Henryk </a:t>
            </a:r>
            <a:r>
              <a:rPr lang="pl-PL" sz="2000" dirty="0" err="1">
                <a:solidFill>
                  <a:schemeClr val="tx1">
                    <a:lumMod val="95000"/>
                  </a:schemeClr>
                </a:solidFill>
              </a:rPr>
              <a:t>Goldszmit</a:t>
            </a:r>
            <a:r>
              <a:rPr lang="pl-PL" sz="2000" dirty="0">
                <a:solidFill>
                  <a:schemeClr val="tx1">
                    <a:lumMod val="95000"/>
                  </a:schemeClr>
                </a:solidFill>
              </a:rPr>
              <a:t>, ps. „Stary Doktor” lub „Pan Doktor” – polsko-żydowski lekarz, pedagog, pisarz, publicysta i działacz społeczny. </a:t>
            </a:r>
            <a:r>
              <a:rPr lang="pl-PL" sz="2000" dirty="0" smtClean="0">
                <a:solidFill>
                  <a:schemeClr val="tx1">
                    <a:lumMod val="95000"/>
                  </a:schemeClr>
                </a:solidFill>
              </a:rPr>
              <a:t>Urodzony 22 </a:t>
            </a:r>
            <a:r>
              <a:rPr lang="pl-PL" sz="2000" dirty="0">
                <a:solidFill>
                  <a:schemeClr val="tx1">
                    <a:lumMod val="95000"/>
                  </a:schemeClr>
                </a:solidFill>
              </a:rPr>
              <a:t>lipca 1878, Warszawa</a:t>
            </a:r>
          </a:p>
          <a:p>
            <a:r>
              <a:rPr lang="pl-PL" sz="2000" dirty="0" smtClean="0">
                <a:solidFill>
                  <a:schemeClr val="tx1">
                    <a:lumMod val="95000"/>
                  </a:schemeClr>
                </a:solidFill>
              </a:rPr>
              <a:t>Zmarł </a:t>
            </a:r>
            <a:r>
              <a:rPr lang="pl-PL" sz="2000" dirty="0">
                <a:solidFill>
                  <a:schemeClr val="tx1">
                    <a:lumMod val="95000"/>
                  </a:schemeClr>
                </a:solidFill>
              </a:rPr>
              <a:t>7 sierpnia 1942, Obóz zagłady w </a:t>
            </a:r>
            <a:r>
              <a:rPr lang="pl-PL" sz="2000" dirty="0" smtClean="0">
                <a:solidFill>
                  <a:schemeClr val="tx1">
                    <a:lumMod val="95000"/>
                  </a:schemeClr>
                </a:solidFill>
              </a:rPr>
              <a:t>Treblince</a:t>
            </a:r>
          </a:p>
          <a:p>
            <a:r>
              <a:rPr lang="pl-PL" sz="2000" dirty="0" smtClean="0">
                <a:solidFill>
                  <a:schemeClr val="tx1">
                    <a:lumMod val="95000"/>
                  </a:schemeClr>
                </a:solidFill>
              </a:rPr>
              <a:t>ZYŁ 64 lata</a:t>
            </a:r>
            <a:endParaRPr lang="pl-PL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334104" y="1423850"/>
            <a:ext cx="3881549" cy="1371601"/>
          </a:xfrm>
        </p:spPr>
        <p:txBody>
          <a:bodyPr/>
          <a:lstStyle/>
          <a:p>
            <a:pPr algn="ctr"/>
            <a:r>
              <a:rPr lang="pl-PL" sz="4400" dirty="0" smtClean="0">
                <a:solidFill>
                  <a:srgbClr val="FFFF00"/>
                </a:solidFill>
              </a:rPr>
              <a:t>KORNEL MAKUSZYŃSKI</a:t>
            </a:r>
            <a:endParaRPr lang="pl-PL" sz="4400" dirty="0">
              <a:solidFill>
                <a:srgbClr val="FFFF00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16"/>
          </p:nvPr>
        </p:nvSpPr>
        <p:spPr>
          <a:xfrm>
            <a:off x="4336653" y="2677886"/>
            <a:ext cx="3879000" cy="3971108"/>
          </a:xfrm>
        </p:spPr>
        <p:txBody>
          <a:bodyPr>
            <a:no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polski </a:t>
            </a:r>
            <a:r>
              <a:rPr lang="pl-PL" sz="2000" dirty="0">
                <a:solidFill>
                  <a:schemeClr val="bg1"/>
                </a:solidFill>
              </a:rPr>
              <a:t>prozaik, poeta, </a:t>
            </a:r>
            <a:r>
              <a:rPr lang="pl-PL" sz="2000" dirty="0" smtClean="0">
                <a:solidFill>
                  <a:schemeClr val="bg1"/>
                </a:solidFill>
              </a:rPr>
              <a:t>krytyk teatralny</a:t>
            </a:r>
            <a:r>
              <a:rPr lang="pl-PL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 </a:t>
            </a:r>
            <a:r>
              <a:rPr lang="pl-PL" sz="2000" dirty="0" smtClean="0">
                <a:solidFill>
                  <a:schemeClr val="bg1"/>
                </a:solidFill>
              </a:rPr>
              <a:t>Urodzony 8 </a:t>
            </a:r>
            <a:r>
              <a:rPr lang="pl-PL" sz="2000" dirty="0">
                <a:solidFill>
                  <a:schemeClr val="bg1"/>
                </a:solidFill>
              </a:rPr>
              <a:t>stycznia 1884, Stryj, Ukraina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Zmarł 31 </a:t>
            </a:r>
            <a:r>
              <a:rPr lang="pl-PL" sz="2000" dirty="0">
                <a:solidFill>
                  <a:schemeClr val="bg1"/>
                </a:solidFill>
              </a:rPr>
              <a:t>lipca 1953, </a:t>
            </a:r>
            <a:r>
              <a:rPr lang="pl-PL" sz="2000" dirty="0" smtClean="0">
                <a:solidFill>
                  <a:schemeClr val="bg1"/>
                </a:solidFill>
              </a:rPr>
              <a:t>Zakopane</a:t>
            </a:r>
          </a:p>
          <a:p>
            <a:r>
              <a:rPr lang="pl-PL" sz="2000" dirty="0">
                <a:solidFill>
                  <a:schemeClr val="bg1"/>
                </a:solidFill>
              </a:rPr>
              <a:t>Z</a:t>
            </a:r>
            <a:r>
              <a:rPr lang="pl-PL" sz="2000" dirty="0" smtClean="0">
                <a:solidFill>
                  <a:schemeClr val="bg1"/>
                </a:solidFill>
              </a:rPr>
              <a:t>YŁ  69 lat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>
          <a:xfrm>
            <a:off x="8217310" y="1423849"/>
            <a:ext cx="3195860" cy="1371602"/>
          </a:xfrm>
        </p:spPr>
        <p:txBody>
          <a:bodyPr/>
          <a:lstStyle/>
          <a:p>
            <a:pPr algn="ctr"/>
            <a:r>
              <a:rPr lang="pl-PL" sz="4400" dirty="0" smtClean="0">
                <a:solidFill>
                  <a:srgbClr val="FFC000"/>
                </a:solidFill>
              </a:rPr>
              <a:t>JULIAN TUWIM</a:t>
            </a:r>
            <a:endParaRPr lang="pl-PL" sz="4400" dirty="0">
              <a:solidFill>
                <a:srgbClr val="FFC000"/>
              </a:solidFill>
            </a:endParaRPr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half" idx="17"/>
          </p:nvPr>
        </p:nvSpPr>
        <p:spPr>
          <a:xfrm>
            <a:off x="8218201" y="2677886"/>
            <a:ext cx="3973799" cy="4088674"/>
          </a:xfrm>
        </p:spPr>
        <p:txBody>
          <a:bodyPr>
            <a:noAutofit/>
          </a:bodyPr>
          <a:lstStyle/>
          <a:p>
            <a:r>
              <a:rPr lang="pl-PL" sz="2000" dirty="0"/>
              <a:t>polski poeta żydowskiego pochodzenia, pisarz, </a:t>
            </a:r>
            <a:r>
              <a:rPr lang="pl-PL" sz="2000" dirty="0" smtClean="0"/>
              <a:t>autor, </a:t>
            </a:r>
            <a:r>
              <a:rPr lang="pl-PL" sz="2000" dirty="0"/>
              <a:t>skeczy, </a:t>
            </a:r>
            <a:r>
              <a:rPr lang="pl-PL" sz="2000" dirty="0" smtClean="0"/>
              <a:t>i </a:t>
            </a:r>
            <a:r>
              <a:rPr lang="pl-PL" sz="2000" dirty="0"/>
              <a:t>tekstów piosenek; jeden z najpopularniejszych poetów dwudziestolecia </a:t>
            </a:r>
            <a:r>
              <a:rPr lang="pl-PL" sz="2000" dirty="0" smtClean="0"/>
              <a:t>międzywojennego. Urodzony 13 </a:t>
            </a:r>
            <a:r>
              <a:rPr lang="pl-PL" sz="2000" dirty="0"/>
              <a:t>września 1894, </a:t>
            </a:r>
            <a:r>
              <a:rPr lang="pl-PL" sz="2000" dirty="0" smtClean="0"/>
              <a:t>Łódź Zmarł 27 </a:t>
            </a:r>
            <a:r>
              <a:rPr lang="pl-PL" sz="2000" dirty="0"/>
              <a:t>grudnia 1953, </a:t>
            </a:r>
            <a:r>
              <a:rPr lang="pl-PL" sz="2000" dirty="0" smtClean="0"/>
              <a:t>Zakopane. ZYŁ 59 lat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243325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FFFF00"/>
                </a:solidFill>
              </a:rPr>
              <a:t>EMIGRACJA I POWRÓT DO KRAJU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3" y="2249486"/>
            <a:ext cx="9905998" cy="3884614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Po wybuchu II wojny światowej </a:t>
            </a:r>
            <a:r>
              <a:rPr lang="pl-PL" dirty="0" smtClean="0"/>
              <a:t>Tuwimowie wyjechali</a:t>
            </a:r>
            <a:r>
              <a:rPr lang="pl-PL" dirty="0"/>
              <a:t> </a:t>
            </a:r>
            <a:r>
              <a:rPr lang="pl-PL" dirty="0" smtClean="0"/>
              <a:t>- ostatecznie do Nowego Yorku. </a:t>
            </a:r>
            <a:endParaRPr lang="pl-PL" dirty="0"/>
          </a:p>
          <a:p>
            <a:r>
              <a:rPr lang="pl-PL" dirty="0" smtClean="0"/>
              <a:t>Po emigracji, w czerwcu </a:t>
            </a:r>
            <a:r>
              <a:rPr lang="pl-PL" dirty="0"/>
              <a:t>1946 roku </a:t>
            </a:r>
            <a:r>
              <a:rPr lang="pl-PL" dirty="0" smtClean="0"/>
              <a:t>Tuwimowie,  </a:t>
            </a:r>
            <a:r>
              <a:rPr lang="pl-PL" dirty="0"/>
              <a:t>adoptowali małą żydowską sierotę - Ewę. </a:t>
            </a:r>
            <a:endParaRPr lang="pl-PL" dirty="0" smtClean="0"/>
          </a:p>
          <a:p>
            <a:r>
              <a:rPr lang="pl-PL" dirty="0" smtClean="0"/>
              <a:t>Komunistyczne </a:t>
            </a:r>
            <a:r>
              <a:rPr lang="pl-PL" dirty="0"/>
              <a:t>władze uznały ściągnięcie poety do kraju za wielki sukces, Tuwim dostał do dyspozycji willę w Aninie, samochód z kierowcą, bywał na balach, benefisach, audiencjach, zgodził się nawet ocenzurować "Kwiaty polskie", które ukazały się w 1949 roku.</a:t>
            </a:r>
          </a:p>
          <a:p>
            <a:endParaRPr lang="pl-PL" dirty="0"/>
          </a:p>
          <a:p>
            <a:r>
              <a:rPr lang="pl-PL" dirty="0"/>
              <a:t>Tuwim wielokrotnie deklarował swoje poparcie dla komunistycznych władz, pisał jednak bardzo mało - przez siedem lat jego życia w PRL powstało tylko 12 nowych wierszy.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1026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381732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"</a:t>
            </a:r>
            <a:r>
              <a:rPr lang="pl-PL" dirty="0">
                <a:solidFill>
                  <a:schemeClr val="bg1"/>
                </a:solidFill>
              </a:rPr>
              <a:t>Ze względów oszczędnościowych polecam zgasić światłość wiekuistą...".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Poeta zmarł </a:t>
            </a:r>
            <a:r>
              <a:rPr lang="pl-PL" dirty="0" err="1"/>
              <a:t>zmarł</a:t>
            </a:r>
            <a:r>
              <a:rPr lang="pl-PL" dirty="0"/>
              <a:t> </a:t>
            </a:r>
            <a:r>
              <a:rPr lang="pl-PL" dirty="0" smtClean="0"/>
              <a:t>27 </a:t>
            </a:r>
            <a:r>
              <a:rPr lang="pl-PL" dirty="0"/>
              <a:t>grudnia 1953 roku w Zakopanem. </a:t>
            </a:r>
          </a:p>
          <a:p>
            <a:r>
              <a:rPr lang="pl-PL" dirty="0"/>
              <a:t>Pogrzeb na warszawskich Powązkach Wojskowych był bardzo uroczysty. P</a:t>
            </a:r>
            <a:r>
              <a:rPr lang="pl-PL" dirty="0" smtClean="0"/>
              <a:t>ośmiertnie </a:t>
            </a:r>
            <a:r>
              <a:rPr lang="pl-PL" dirty="0"/>
              <a:t>nadano Tuwimowi Order Polonia </a:t>
            </a:r>
            <a:r>
              <a:rPr lang="pl-PL" dirty="0" err="1"/>
              <a:t>Restituta</a:t>
            </a:r>
            <a:r>
              <a:rPr lang="pl-PL" dirty="0"/>
              <a:t> z Wstęgą. Peerelowscy dygnitarze stawili się tłumnie, podobnie jak zwykli czytelnicy. W kraju żegnano Tuwima jak księcia poezji, na emigracji - jak zdrajcę.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976" y="4192587"/>
            <a:ext cx="2930637" cy="219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6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130630"/>
            <a:ext cx="9905998" cy="79683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PATRON SZKOŁY ??????????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41410" y="1219200"/>
            <a:ext cx="3196899" cy="485775"/>
          </a:xfrm>
        </p:spPr>
        <p:txBody>
          <a:bodyPr/>
          <a:lstStyle/>
          <a:p>
            <a:r>
              <a:rPr lang="pl-PL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JANUSZ KORCZAK</a:t>
            </a:r>
            <a:endParaRPr lang="pl-PL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130629" y="1857375"/>
            <a:ext cx="4207680" cy="4893622"/>
          </a:xfrm>
        </p:spPr>
        <p:txBody>
          <a:bodyPr>
            <a:no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WYCHOWAWCA, NAUCZYCIEL I PRZYJACIEL DZIECI. ŻYŁ DLA CIECI I WALCZYŁ O ICH PRAWA. WZÓR DLA RODZICÓW, NAUCZYCIELI, WYCHOWAWCÓW. CZŁOWIEK WIELKIEGO SERCA </a:t>
            </a:r>
            <a:r>
              <a:rPr lang="pl-PL" sz="1800" dirty="0" smtClean="0">
                <a:solidFill>
                  <a:srgbClr val="FFFF00"/>
                </a:solidFill>
              </a:rPr>
              <a:t>Janusz </a:t>
            </a:r>
            <a:r>
              <a:rPr lang="pl-PL" sz="1800" dirty="0">
                <a:solidFill>
                  <a:srgbClr val="FFFF00"/>
                </a:solidFill>
              </a:rPr>
              <a:t>Korczak wskazywał potrzebę uznania dziecka za wartościowego człowieka już w momencie jego narodzin. Podkreślał także, że maluch nie może być przedmiotem manipulacji dorosłych. Jednym z najważniejszych postulatów tego wybitnego pedagoga było partnerstwo między dzieckiem a wychowawcą, oparte na wzajemnym zaufaniu, pełnym porozumieniu stron, wspólnym podejmowaniu decyzji i działaniu. 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514766" y="1314450"/>
            <a:ext cx="3184385" cy="390525"/>
          </a:xfrm>
        </p:spPr>
        <p:txBody>
          <a:bodyPr/>
          <a:lstStyle/>
          <a:p>
            <a:r>
              <a:rPr lang="pl-PL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KORNEL MAKUSZYŃKI</a:t>
            </a:r>
            <a:endParaRPr lang="pl-P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16"/>
          </p:nvPr>
        </p:nvSpPr>
        <p:spPr>
          <a:xfrm>
            <a:off x="4504213" y="1857375"/>
            <a:ext cx="3195830" cy="4609526"/>
          </a:xfrm>
        </p:spPr>
        <p:txBody>
          <a:bodyPr>
            <a:noAutofit/>
          </a:bodyPr>
          <a:lstStyle/>
          <a:p>
            <a:r>
              <a:rPr lang="pl-PL" sz="1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TWORZYŁ ŚWIAT takim</a:t>
            </a:r>
            <a:r>
              <a:rPr lang="pl-PL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żeby chciało się w nim </a:t>
            </a:r>
            <a:r>
              <a:rPr lang="pl-PL" sz="1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zamieszkać. Chciał aby na twarzach dzieci zawsze gościł uśmiech.</a:t>
            </a:r>
            <a:r>
              <a:rPr lang="pl-PL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Utwory </a:t>
            </a:r>
            <a:r>
              <a:rPr lang="pl-PL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Kornela Makuszyńskiego są dziełami o nieprzemijających walorach dydaktycznych. Na jego książkach - zawsze pełnych słońca i miłości - wychowują się kolejne pokolenia Polaków, niekoniecznie tylko te najmłodsze. P</a:t>
            </a:r>
            <a:r>
              <a:rPr lang="pl-PL" sz="1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rzepojone </a:t>
            </a:r>
            <a:r>
              <a:rPr lang="pl-PL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są one najszlachetniejszymi wartościami i mądrą filozofią zgody na otaczający nas świat. 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>
          <a:xfrm>
            <a:off x="7852442" y="1314450"/>
            <a:ext cx="3194968" cy="390525"/>
          </a:xfrm>
        </p:spPr>
        <p:txBody>
          <a:bodyPr/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Julian TUWIM</a:t>
            </a:r>
            <a:endParaRPr lang="pl-PL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half" idx="17"/>
          </p:nvPr>
        </p:nvSpPr>
        <p:spPr>
          <a:xfrm>
            <a:off x="7852441" y="1857374"/>
            <a:ext cx="3904129" cy="4893621"/>
          </a:xfrm>
        </p:spPr>
        <p:txBody>
          <a:bodyPr>
            <a:noAutofit/>
          </a:bodyPr>
          <a:lstStyle/>
          <a:p>
            <a:r>
              <a:rPr lang="pl-PL" sz="1800" dirty="0"/>
              <a:t>Uprzejmość, grzeczność, dobroć dla innych, </a:t>
            </a:r>
            <a:r>
              <a:rPr lang="pl-PL" sz="1800" dirty="0" smtClean="0"/>
              <a:t>akceptacja, pozytywny </a:t>
            </a:r>
            <a:r>
              <a:rPr lang="pl-PL" sz="1800" dirty="0"/>
              <a:t>stosunek do świata - oto cechy, które, zdaniem poety, czynią człowieka prawym. Poezja Tuwima niesie w sobie ogromny ładunek humanizmu, uczy </a:t>
            </a:r>
            <a:r>
              <a:rPr lang="pl-PL" sz="1800" dirty="0" smtClean="0"/>
              <a:t>godnego człowieczeństwa.</a:t>
            </a:r>
          </a:p>
          <a:p>
            <a:r>
              <a:rPr lang="pl-PL" sz="1800" dirty="0"/>
              <a:t>Wiersze tego poety wychowują kolejne </a:t>
            </a:r>
            <a:r>
              <a:rPr lang="pl-PL" sz="1800" dirty="0" smtClean="0"/>
              <a:t>pokolenia, </a:t>
            </a:r>
            <a:r>
              <a:rPr lang="pl-PL" sz="1800" dirty="0"/>
              <a:t>zawierają w swojej treści takie wartości jak piękno, zdrowie, humor, miłość do ojczyzny, dobro i prawdę</a:t>
            </a:r>
            <a:r>
              <a:rPr lang="pl-PL" sz="1800" dirty="0" smtClean="0"/>
              <a:t>.</a:t>
            </a:r>
          </a:p>
          <a:p>
            <a:r>
              <a:rPr lang="pl-PL" sz="1800" dirty="0"/>
              <a:t>Twórczość J. Tuwima można określić krótko „</a:t>
            </a:r>
            <a:r>
              <a:rPr lang="pl-PL" sz="1800" dirty="0" smtClean="0"/>
              <a:t>piękna </a:t>
            </a:r>
            <a:r>
              <a:rPr lang="pl-PL" sz="1800" dirty="0"/>
              <a:t>i </a:t>
            </a:r>
            <a:r>
              <a:rPr lang="pl-PL" sz="1800" dirty="0" smtClean="0"/>
              <a:t>pożyteczna”.</a:t>
            </a:r>
            <a:endParaRPr lang="pl-PL" sz="1800" dirty="0"/>
          </a:p>
        </p:txBody>
      </p:sp>
      <p:sp>
        <p:nvSpPr>
          <p:cNvPr id="10" name="Strzałka w dół 9"/>
          <p:cNvSpPr/>
          <p:nvPr/>
        </p:nvSpPr>
        <p:spPr>
          <a:xfrm>
            <a:off x="5734594" y="796834"/>
            <a:ext cx="619386" cy="517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dół 10"/>
          <p:cNvSpPr/>
          <p:nvPr/>
        </p:nvSpPr>
        <p:spPr>
          <a:xfrm>
            <a:off x="2795451" y="796834"/>
            <a:ext cx="653143" cy="517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dół 11"/>
          <p:cNvSpPr/>
          <p:nvPr/>
        </p:nvSpPr>
        <p:spPr>
          <a:xfrm>
            <a:off x="8918979" y="796834"/>
            <a:ext cx="629970" cy="517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3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42106" y="443452"/>
            <a:ext cx="6061417" cy="1149493"/>
          </a:xfrm>
        </p:spPr>
        <p:txBody>
          <a:bodyPr>
            <a:normAutofit/>
          </a:bodyPr>
          <a:lstStyle/>
          <a:p>
            <a:r>
              <a:rPr lang="pl-PL" sz="5400" dirty="0" smtClean="0">
                <a:solidFill>
                  <a:srgbClr val="FFFF00"/>
                </a:solidFill>
              </a:rPr>
              <a:t>Janusz Korczak</a:t>
            </a:r>
            <a:endParaRPr lang="pl-PL" sz="5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10 prostych, ale bardzo ważnych rad dla każdego rodzica od Janusza Korczaka  - Dobre Wiadomośc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898" y="2571192"/>
            <a:ext cx="3683025" cy="2996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0000" endA="300" endPos="55500" dist="1016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pole tekstowe 3"/>
          <p:cNvSpPr txBox="1"/>
          <p:nvPr/>
        </p:nvSpPr>
        <p:spPr>
          <a:xfrm>
            <a:off x="6230983" y="2646483"/>
            <a:ext cx="50847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„</a:t>
            </a:r>
            <a:r>
              <a:rPr lang="pl-PL" sz="2800" i="1" dirty="0" smtClean="0"/>
              <a:t>Dziecko </a:t>
            </a:r>
            <a:r>
              <a:rPr lang="pl-PL" sz="2800" i="1" dirty="0"/>
              <a:t>jest cudzoziemcem, nie rozumie języka, nie zna kierunku ulic, nie zna praw i zwyczajów. […] Potrzebny przewodnik, który grzecznie odpowie na </a:t>
            </a:r>
            <a:r>
              <a:rPr lang="pl-PL" sz="2800" i="1" dirty="0" smtClean="0"/>
              <a:t>pytanie”</a:t>
            </a:r>
            <a:endParaRPr lang="pl-PL" sz="2800" dirty="0"/>
          </a:p>
        </p:txBody>
      </p:sp>
      <p:pic>
        <p:nvPicPr>
          <p:cNvPr id="5" name="Strange (feat. Hillary Smith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085" y="6130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07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12532" y="2873829"/>
            <a:ext cx="9905999" cy="29478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sz="3200" dirty="0" smtClean="0"/>
              <a:t>„Jestem </a:t>
            </a:r>
            <a:r>
              <a:rPr lang="pl-PL" sz="3200" dirty="0"/>
              <a:t>nie po to, aby </a:t>
            </a:r>
            <a:endParaRPr lang="pl-PL" sz="3200" dirty="0" smtClean="0"/>
          </a:p>
          <a:p>
            <a:pPr marL="0" indent="0" algn="ctr">
              <a:buNone/>
            </a:pPr>
            <a:r>
              <a:rPr lang="pl-PL" sz="3200" dirty="0" smtClean="0"/>
              <a:t> mnie kochali </a:t>
            </a:r>
            <a:r>
              <a:rPr lang="pl-PL" sz="3200" dirty="0"/>
              <a:t>i podziwiali, ale po to, abym ja </a:t>
            </a:r>
            <a:r>
              <a:rPr lang="pl-PL" sz="3200" dirty="0" smtClean="0"/>
              <a:t>działał i </a:t>
            </a:r>
            <a:r>
              <a:rPr lang="pl-PL" sz="3200" dirty="0"/>
              <a:t>kochał. </a:t>
            </a:r>
            <a:endParaRPr lang="pl-PL" sz="3200" dirty="0" smtClean="0"/>
          </a:p>
          <a:p>
            <a:pPr marL="0" indent="0" algn="ctr">
              <a:buNone/>
            </a:pPr>
            <a:r>
              <a:rPr lang="pl-PL" sz="3200" dirty="0" smtClean="0"/>
              <a:t>Nie </a:t>
            </a:r>
            <a:r>
              <a:rPr lang="pl-PL" sz="3200" dirty="0"/>
              <a:t>obowiązkiem otoczenia pomagać mnie, ale ja mam obowiązek troszczenia się o świat, o człowieka</a:t>
            </a:r>
            <a:r>
              <a:rPr lang="pl-PL" sz="3200" dirty="0" smtClean="0"/>
              <a:t>.”</a:t>
            </a:r>
            <a:endParaRPr lang="pl-PL" sz="32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67833">
            <a:off x="306024" y="613992"/>
            <a:ext cx="2945175" cy="219755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071" y="377587"/>
            <a:ext cx="3192371" cy="207103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755" y="138994"/>
            <a:ext cx="1845338" cy="254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3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68851" y="187569"/>
            <a:ext cx="10227041" cy="5905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800" dirty="0">
              <a:solidFill>
                <a:srgbClr val="FFC000"/>
              </a:solidFill>
            </a:endParaRPr>
          </a:p>
          <a:p>
            <a:r>
              <a:rPr lang="pl-PL" sz="2800" dirty="0" smtClean="0">
                <a:solidFill>
                  <a:srgbClr val="FFC000"/>
                </a:solidFill>
              </a:rPr>
              <a:t>Po studiach medycznych podjął </a:t>
            </a:r>
            <a:r>
              <a:rPr lang="pl-PL" sz="2800" dirty="0">
                <a:solidFill>
                  <a:srgbClr val="FFC000"/>
                </a:solidFill>
              </a:rPr>
              <a:t>pracę w żydowskim Szpitalu dla Dzieci </a:t>
            </a:r>
            <a:r>
              <a:rPr lang="pl-PL" sz="2800" dirty="0" smtClean="0">
                <a:solidFill>
                  <a:srgbClr val="FFC000"/>
                </a:solidFill>
              </a:rPr>
              <a:t>. </a:t>
            </a:r>
          </a:p>
          <a:p>
            <a:endParaRPr lang="pl-PL" sz="2800" dirty="0" smtClean="0">
              <a:solidFill>
                <a:srgbClr val="FFC000"/>
              </a:solidFill>
            </a:endParaRPr>
          </a:p>
          <a:p>
            <a:r>
              <a:rPr lang="pl-PL" sz="2800" dirty="0">
                <a:solidFill>
                  <a:srgbClr val="FFC000"/>
                </a:solidFill>
              </a:rPr>
              <a:t>Z</a:t>
            </a:r>
            <a:r>
              <a:rPr lang="pl-PL" sz="2800" dirty="0" smtClean="0">
                <a:solidFill>
                  <a:srgbClr val="FFC000"/>
                </a:solidFill>
              </a:rPr>
              <a:t>dobywał </a:t>
            </a:r>
            <a:r>
              <a:rPr lang="pl-PL" sz="2800" dirty="0">
                <a:solidFill>
                  <a:srgbClr val="FFC000"/>
                </a:solidFill>
              </a:rPr>
              <a:t>też doświadczenie jako lekarz </a:t>
            </a:r>
            <a:r>
              <a:rPr lang="pl-PL" sz="2800" dirty="0" smtClean="0">
                <a:solidFill>
                  <a:srgbClr val="FFC000"/>
                </a:solidFill>
              </a:rPr>
              <a:t>wojskowy.</a:t>
            </a:r>
          </a:p>
          <a:p>
            <a:pPr marL="0" indent="0">
              <a:buNone/>
            </a:pPr>
            <a:endParaRPr lang="pl-PL" sz="2800" dirty="0" smtClean="0">
              <a:solidFill>
                <a:srgbClr val="FFC000"/>
              </a:solidFill>
            </a:endParaRPr>
          </a:p>
          <a:p>
            <a:r>
              <a:rPr lang="pl-PL" sz="2800" dirty="0" smtClean="0">
                <a:solidFill>
                  <a:srgbClr val="FFC000"/>
                </a:solidFill>
              </a:rPr>
              <a:t>W Berlinie, Paryżu brał tam udział </a:t>
            </a:r>
            <a:r>
              <a:rPr lang="pl-PL" sz="2800" dirty="0">
                <a:solidFill>
                  <a:srgbClr val="FFC000"/>
                </a:solidFill>
              </a:rPr>
              <a:t>w wykładach z pediatrii i pedagogiki. Przy okazji oglądał szpitale dziecięce i zakłady zajmujące się terapią i edukacją najmłodszych. </a:t>
            </a:r>
            <a:endParaRPr lang="pl-PL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5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2620" y="161318"/>
            <a:ext cx="9905998" cy="1478570"/>
          </a:xfrm>
        </p:spPr>
        <p:txBody>
          <a:bodyPr/>
          <a:lstStyle/>
          <a:p>
            <a:pPr algn="ctr"/>
            <a:r>
              <a:rPr lang="pl-PL" b="1" dirty="0"/>
              <a:t>Dom Sierot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85339" y="1288965"/>
            <a:ext cx="5956665" cy="540726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>
                <a:solidFill>
                  <a:srgbClr val="FFC000"/>
                </a:solidFill>
              </a:rPr>
              <a:t>W 1912 roku rozstał się na zawsze z pracą w szpitalu, </a:t>
            </a:r>
            <a:r>
              <a:rPr lang="pl-PL" dirty="0" smtClean="0">
                <a:solidFill>
                  <a:srgbClr val="FFC000"/>
                </a:solidFill>
              </a:rPr>
              <a:t>i </a:t>
            </a:r>
            <a:r>
              <a:rPr lang="pl-PL" dirty="0">
                <a:solidFill>
                  <a:srgbClr val="FFC000"/>
                </a:solidFill>
              </a:rPr>
              <a:t>objął funkcję dyrektora nowo otwartego żydowskiego Domu </a:t>
            </a:r>
            <a:r>
              <a:rPr lang="pl-PL" dirty="0" smtClean="0">
                <a:solidFill>
                  <a:srgbClr val="FFC000"/>
                </a:solidFill>
              </a:rPr>
              <a:t>Sierot, gdzie </a:t>
            </a:r>
          </a:p>
          <a:p>
            <a:pPr marL="0" indent="0" algn="ctr">
              <a:buNone/>
            </a:pPr>
            <a:r>
              <a:rPr lang="pl-PL" dirty="0">
                <a:solidFill>
                  <a:srgbClr val="FFC000"/>
                </a:solidFill>
              </a:rPr>
              <a:t>o</a:t>
            </a:r>
            <a:r>
              <a:rPr lang="pl-PL" dirty="0" smtClean="0">
                <a:solidFill>
                  <a:srgbClr val="FFC000"/>
                </a:solidFill>
              </a:rPr>
              <a:t>bserwował rozwój psychofizyczny </a:t>
            </a:r>
            <a:r>
              <a:rPr lang="pl-PL" dirty="0">
                <a:solidFill>
                  <a:srgbClr val="FFC000"/>
                </a:solidFill>
              </a:rPr>
              <a:t>dziecka. </a:t>
            </a:r>
          </a:p>
        </p:txBody>
      </p:sp>
      <p:pic>
        <p:nvPicPr>
          <p:cNvPr id="4098" name="Picture 2" descr="Dom Dziecka nr 2 im. dr Janusza Korczaka w Warszaw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24" y="273835"/>
            <a:ext cx="3200156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m Dziecka nr 2 im. dr Janusza Korczaka w Warszawi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9"/>
          <a:stretch/>
        </p:blipFill>
        <p:spPr bwMode="auto">
          <a:xfrm>
            <a:off x="745758" y="3311296"/>
            <a:ext cx="4652719" cy="2708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83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Działalność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2" y="1946031"/>
            <a:ext cx="9905999" cy="3845170"/>
          </a:xfrm>
        </p:spPr>
        <p:txBody>
          <a:bodyPr/>
          <a:lstStyle/>
          <a:p>
            <a:r>
              <a:rPr lang="pl-PL" dirty="0"/>
              <a:t>Korczak w 1914 r. został powołany do </a:t>
            </a:r>
            <a:r>
              <a:rPr lang="pl-PL" dirty="0" smtClean="0"/>
              <a:t>wojska, </a:t>
            </a:r>
            <a:r>
              <a:rPr lang="pl-PL" dirty="0"/>
              <a:t>następnie został lekarzem pediatrą w przytułku dla dzieci ukraińskich pod Kijowem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 smtClean="0"/>
              <a:t>Podczas </a:t>
            </a:r>
            <a:r>
              <a:rPr lang="pl-PL" dirty="0"/>
              <a:t>wojny napisał też jedną ze swoich najważniejszych książek pt. </a:t>
            </a:r>
            <a:r>
              <a:rPr lang="pl-PL" b="1" dirty="0"/>
              <a:t>"Dziecko w </a:t>
            </a:r>
            <a:r>
              <a:rPr lang="pl-PL" b="1" dirty="0" smtClean="0"/>
              <a:t>rodzinie„, </a:t>
            </a:r>
            <a:r>
              <a:rPr lang="pl-PL" dirty="0"/>
              <a:t> </a:t>
            </a:r>
            <a:r>
              <a:rPr lang="pl-PL" b="1" dirty="0"/>
              <a:t>"Jak kochać </a:t>
            </a:r>
            <a:r>
              <a:rPr lang="pl-PL" b="1" dirty="0" smtClean="0"/>
              <a:t>dziecko?"</a:t>
            </a:r>
            <a:r>
              <a:rPr lang="pl-PL" dirty="0" smtClean="0"/>
              <a:t>, </a:t>
            </a:r>
            <a:r>
              <a:rPr lang="pl-PL" dirty="0"/>
              <a:t>po powrocie do Warszawy, znów podjął pracę w Domu Sierot.</a:t>
            </a:r>
          </a:p>
        </p:txBody>
      </p:sp>
    </p:spTree>
    <p:extLst>
      <p:ext uri="{BB962C8B-B14F-4D97-AF65-F5344CB8AC3E}">
        <p14:creationId xmlns:p14="http://schemas.microsoft.com/office/powerpoint/2010/main" val="685185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3" y="568960"/>
            <a:ext cx="5350828" cy="5222241"/>
          </a:xfrm>
        </p:spPr>
        <p:txBody>
          <a:bodyPr/>
          <a:lstStyle/>
          <a:p>
            <a:pPr marL="0" indent="0" algn="ctr">
              <a:buNone/>
            </a:pPr>
            <a:endParaRPr lang="pl-PL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rgbClr val="FFFF00"/>
                </a:solidFill>
              </a:rPr>
              <a:t>Od </a:t>
            </a:r>
            <a:r>
              <a:rPr lang="pl-PL" dirty="0">
                <a:solidFill>
                  <a:srgbClr val="FFFF00"/>
                </a:solidFill>
              </a:rPr>
              <a:t>końca 1934 r. związany był także z Polskim Radiem. Pod pseudonimem "Stary </a:t>
            </a:r>
            <a:r>
              <a:rPr lang="pl-PL" dirty="0" err="1">
                <a:solidFill>
                  <a:srgbClr val="FFFF00"/>
                </a:solidFill>
              </a:rPr>
              <a:t>Doktór</a:t>
            </a:r>
            <a:r>
              <a:rPr lang="pl-PL" dirty="0">
                <a:solidFill>
                  <a:srgbClr val="FFFF00"/>
                </a:solidFill>
              </a:rPr>
              <a:t>" wygłaszał oryginalne w formie i treści pogadanki dla dzieci. 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20151" t="29303" r="21537" b="18080"/>
          <a:stretch/>
        </p:blipFill>
        <p:spPr>
          <a:xfrm>
            <a:off x="6807200" y="1986280"/>
            <a:ext cx="4704080" cy="238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148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Obwód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Obwó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wó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1904</TotalTime>
  <Words>1840</Words>
  <Application>Microsoft Office PowerPoint</Application>
  <PresentationFormat>Panoramiczny</PresentationFormat>
  <Paragraphs>143</Paragraphs>
  <Slides>32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Trebuchet MS</vt:lpstr>
      <vt:lpstr>Tw Cen MT</vt:lpstr>
      <vt:lpstr>Obwód</vt:lpstr>
      <vt:lpstr>PATRON SZKOŁY</vt:lpstr>
      <vt:lpstr>Dlaczego wybieramy patrona?</vt:lpstr>
      <vt:lpstr>KANDYDACI NA PATRONA SZKOŁY</vt:lpstr>
      <vt:lpstr>Janusz Korczak</vt:lpstr>
      <vt:lpstr>Prezentacja programu PowerPoint</vt:lpstr>
      <vt:lpstr>Prezentacja programu PowerPoint</vt:lpstr>
      <vt:lpstr>Dom Sierot </vt:lpstr>
      <vt:lpstr>Działalność</vt:lpstr>
      <vt:lpstr>Prezentacja programu PowerPoint</vt:lpstr>
      <vt:lpstr>treblinka</vt:lpstr>
      <vt:lpstr>Prezentacja programu PowerPoint</vt:lpstr>
      <vt:lpstr>Prezentacja programu PowerPoint</vt:lpstr>
      <vt:lpstr>Prezentacja programu PowerPoint</vt:lpstr>
      <vt:lpstr> Kornel Makuszyński,  pisarz walczący o uśmiech dziecka </vt:lpstr>
      <vt:lpstr> "Mądrym być to wielka sztuka,  być dobrym jeszcze większa."  "Awantury i wybryki małej małpki Fiki Miki"</vt:lpstr>
      <vt:lpstr>Życie</vt:lpstr>
      <vt:lpstr>KARIERA</vt:lpstr>
      <vt:lpstr>Prezentacja programu PowerPoint</vt:lpstr>
      <vt:lpstr>KINEMATOGRAFIA</vt:lpstr>
      <vt:lpstr>Prezentacja programu PowerPoint</vt:lpstr>
      <vt:lpstr>Prezentacja programu PowerPoint</vt:lpstr>
      <vt:lpstr>PISAŁ DLA DZIECI, MŁODZIEŻY I Dla DOROSŁYCH</vt:lpstr>
      <vt:lpstr>JULIAN TUWIM</vt:lpstr>
      <vt:lpstr>JULIAN TUWIM</vt:lpstr>
      <vt:lpstr>Prezentacja programu PowerPoint</vt:lpstr>
      <vt:lpstr>Prezentacja programu PowerPoint</vt:lpstr>
      <vt:lpstr>WIELKA POPULARNOŚĆ TUWIMA</vt:lpstr>
      <vt:lpstr>Dla antysemitów na zawsze pozostał Żydem –  i jako taki był przedmiotem brutalnych ataków: zarzucano mu "zażydzanie" polskiej literatury.</vt:lpstr>
      <vt:lpstr>Tuwim zmagał się ze swoją podwójną tożsamością przez całe życie. </vt:lpstr>
      <vt:lpstr>EMIGRACJA I POWRÓT DO KRAJU</vt:lpstr>
      <vt:lpstr>"Ze względów oszczędnościowych polecam zgasić światłość wiekuistą...". </vt:lpstr>
      <vt:lpstr>PATRON SZKOŁY ??????????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Janusz Korczak</dc:title>
  <dc:creator>USER</dc:creator>
  <cp:lastModifiedBy>Nauczyciel</cp:lastModifiedBy>
  <cp:revision>54</cp:revision>
  <dcterms:created xsi:type="dcterms:W3CDTF">2021-03-28T11:31:36Z</dcterms:created>
  <dcterms:modified xsi:type="dcterms:W3CDTF">2023-02-07T15:04:12Z</dcterms:modified>
</cp:coreProperties>
</file>