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7"/>
    <p:sldId id="257" r:id="rId28"/>
    <p:sldId id="258" r:id="rId29"/>
    <p:sldId id="259" r:id="rId30"/>
    <p:sldId id="260" r:id="rId31"/>
    <p:sldId id="261" r:id="rId32"/>
    <p:sldId id="262" r:id="rId33"/>
    <p:sldId id="263" r:id="rId34"/>
    <p:sldId id="264" r:id="rId35"/>
    <p:sldId id="265" r:id="rId36"/>
    <p:sldId id="266" r:id="rId37"/>
    <p:sldId id="267" r:id="rId38"/>
    <p:sldId id="268" r:id="rId39"/>
    <p:sldId id="269" r:id="rId40"/>
    <p:sldId id="270" r:id="rId41"/>
    <p:sldId id="271" r:id="rId42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Carelia" charset="1" panose="00000500000000000000"/>
      <p:regular r:id="rId10"/>
    </p:embeddedFont>
    <p:embeddedFont>
      <p:font typeface="Carelia Italics" charset="1" panose="00000500000000000000"/>
      <p:regular r:id="rId11"/>
    </p:embeddedFont>
    <p:embeddedFont>
      <p:font typeface="Open Sans" charset="1" panose="020B0606030504020204"/>
      <p:regular r:id="rId12"/>
    </p:embeddedFont>
    <p:embeddedFont>
      <p:font typeface="Open Sans Bold" charset="1" panose="020B0806030504020204"/>
      <p:regular r:id="rId13"/>
    </p:embeddedFont>
    <p:embeddedFont>
      <p:font typeface="Open Sans Italics" charset="1" panose="020B0606030504020204"/>
      <p:regular r:id="rId14"/>
    </p:embeddedFont>
    <p:embeddedFont>
      <p:font typeface="Open Sans Bold Italics" charset="1" panose="020B0806030504020204"/>
      <p:regular r:id="rId15"/>
    </p:embeddedFont>
    <p:embeddedFont>
      <p:font typeface="Open Sans Light" charset="1" panose="020B0306030504020204"/>
      <p:regular r:id="rId16"/>
    </p:embeddedFont>
    <p:embeddedFont>
      <p:font typeface="Open Sans Light Italics" charset="1" panose="020B0306030504020204"/>
      <p:regular r:id="rId17"/>
    </p:embeddedFont>
    <p:embeddedFont>
      <p:font typeface="Open Sans Ultra-Bold" charset="1" panose="00000000000000000000"/>
      <p:regular r:id="rId18"/>
    </p:embeddedFont>
    <p:embeddedFont>
      <p:font typeface="Open Sans Ultra-Bold Italics" charset="1" panose="00000000000000000000"/>
      <p:regular r:id="rId19"/>
    </p:embeddedFont>
    <p:embeddedFont>
      <p:font typeface="Dosis" charset="1" panose="02010503020202060003"/>
      <p:regular r:id="rId20"/>
    </p:embeddedFont>
    <p:embeddedFont>
      <p:font typeface="Dosis Bold" charset="1" panose="02010803020202060003"/>
      <p:regular r:id="rId21"/>
    </p:embeddedFont>
    <p:embeddedFont>
      <p:font typeface="Dosis Extra-Light" charset="1" panose="02010203020202060003"/>
      <p:regular r:id="rId22"/>
    </p:embeddedFont>
    <p:embeddedFont>
      <p:font typeface="Dosis Light" charset="1" panose="02010803020202060003"/>
      <p:regular r:id="rId23"/>
    </p:embeddedFont>
    <p:embeddedFont>
      <p:font typeface="Dosis Medium" charset="1" panose="02010603020202060003"/>
      <p:regular r:id="rId24"/>
    </p:embeddedFont>
    <p:embeddedFont>
      <p:font typeface="Dosis Semi-Bold" charset="1" panose="02010703020202060003"/>
      <p:regular r:id="rId25"/>
    </p:embeddedFont>
    <p:embeddedFont>
      <p:font typeface="Dosis Ultra-Bold" charset="1" panose="02010903020202060003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slides/slide1.xml" Type="http://schemas.openxmlformats.org/officeDocument/2006/relationships/slide"/><Relationship Id="rId28" Target="slides/slide2.xml" Type="http://schemas.openxmlformats.org/officeDocument/2006/relationships/slide"/><Relationship Id="rId29" Target="slides/slide3.xml" Type="http://schemas.openxmlformats.org/officeDocument/2006/relationships/slide"/><Relationship Id="rId3" Target="viewProps.xml" Type="http://schemas.openxmlformats.org/officeDocument/2006/relationships/viewProps"/><Relationship Id="rId30" Target="slides/slide4.xml" Type="http://schemas.openxmlformats.org/officeDocument/2006/relationships/slide"/><Relationship Id="rId31" Target="slides/slide5.xml" Type="http://schemas.openxmlformats.org/officeDocument/2006/relationships/slide"/><Relationship Id="rId32" Target="slides/slide6.xml" Type="http://schemas.openxmlformats.org/officeDocument/2006/relationships/slide"/><Relationship Id="rId33" Target="slides/slide7.xml" Type="http://schemas.openxmlformats.org/officeDocument/2006/relationships/slide"/><Relationship Id="rId34" Target="slides/slide8.xml" Type="http://schemas.openxmlformats.org/officeDocument/2006/relationships/slide"/><Relationship Id="rId35" Target="slides/slide9.xml" Type="http://schemas.openxmlformats.org/officeDocument/2006/relationships/slide"/><Relationship Id="rId36" Target="slides/slide10.xml" Type="http://schemas.openxmlformats.org/officeDocument/2006/relationships/slide"/><Relationship Id="rId37" Target="slides/slide11.xml" Type="http://schemas.openxmlformats.org/officeDocument/2006/relationships/slide"/><Relationship Id="rId38" Target="slides/slide12.xml" Type="http://schemas.openxmlformats.org/officeDocument/2006/relationships/slide"/><Relationship Id="rId39" Target="slides/slide13.xml" Type="http://schemas.openxmlformats.org/officeDocument/2006/relationships/slide"/><Relationship Id="rId4" Target="theme/theme1.xml" Type="http://schemas.openxmlformats.org/officeDocument/2006/relationships/theme"/><Relationship Id="rId40" Target="slides/slide14.xml" Type="http://schemas.openxmlformats.org/officeDocument/2006/relationships/slide"/><Relationship Id="rId41" Target="slides/slide15.xml" Type="http://schemas.openxmlformats.org/officeDocument/2006/relationships/slide"/><Relationship Id="rId42" Target="slides/slide16.xml" Type="http://schemas.openxmlformats.org/officeDocument/2006/relationships/slid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png" Type="http://schemas.openxmlformats.org/officeDocument/2006/relationships/image"/><Relationship Id="rId6" Target="../media/image5.sv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0.png" Type="http://schemas.openxmlformats.org/officeDocument/2006/relationships/image"/><Relationship Id="rId4" Target="../media/image61.svg" Type="http://schemas.openxmlformats.org/officeDocument/2006/relationships/image"/><Relationship Id="rId5" Target="../media/image62.png" Type="http://schemas.openxmlformats.org/officeDocument/2006/relationships/image"/><Relationship Id="rId6" Target="../media/image63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8.png" Type="http://schemas.openxmlformats.org/officeDocument/2006/relationships/image"/><Relationship Id="rId6" Target="../media/image19.svg" Type="http://schemas.openxmlformats.org/officeDocument/2006/relationships/image"/><Relationship Id="rId7" Target="../media/image20.png" Type="http://schemas.openxmlformats.org/officeDocument/2006/relationships/image"/><Relationship Id="rId8" Target="../media/image21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4.png" Type="http://schemas.openxmlformats.org/officeDocument/2006/relationships/image"/><Relationship Id="rId4" Target="../media/image65.svg" Type="http://schemas.openxmlformats.org/officeDocument/2006/relationships/image"/><Relationship Id="rId5" Target="../media/image66.png" Type="http://schemas.openxmlformats.org/officeDocument/2006/relationships/image"/><Relationship Id="rId6" Target="../media/image67.svg" Type="http://schemas.openxmlformats.org/officeDocument/2006/relationships/image"/><Relationship Id="rId7" Target="../media/image68.png" Type="http://schemas.openxmlformats.org/officeDocument/2006/relationships/image"/><Relationship Id="rId8" Target="../media/image69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64.png" Type="http://schemas.openxmlformats.org/officeDocument/2006/relationships/image"/><Relationship Id="rId4" Target="../media/image65.svg" Type="http://schemas.openxmlformats.org/officeDocument/2006/relationships/image"/><Relationship Id="rId5" Target="../media/image66.png" Type="http://schemas.openxmlformats.org/officeDocument/2006/relationships/image"/><Relationship Id="rId6" Target="../media/image67.svg" Type="http://schemas.openxmlformats.org/officeDocument/2006/relationships/image"/><Relationship Id="rId7" Target="../media/image68.png" Type="http://schemas.openxmlformats.org/officeDocument/2006/relationships/image"/><Relationship Id="rId8" Target="../media/image69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prihlaska.iedu.sk/Stredna-skola-informacie" TargetMode="External" Type="http://schemas.openxmlformats.org/officeDocument/2006/relationships/hyperlink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70.png" Type="http://schemas.openxmlformats.org/officeDocument/2006/relationships/image"/><Relationship Id="rId5" Target="../media/image71.svg" Type="http://schemas.openxmlformats.org/officeDocument/2006/relationships/image"/><Relationship Id="rId6" Target="../media/image12.png" Type="http://schemas.openxmlformats.org/officeDocument/2006/relationships/image"/><Relationship Id="rId7" Target="../media/image13.svg" Type="http://schemas.openxmlformats.org/officeDocument/2006/relationships/image"/><Relationship Id="rId8" Target="../media/image72.gif" Type="http://schemas.openxmlformats.org/officeDocument/2006/relationships/image"/><Relationship Id="rId9" Target="https://www.minedu.sk/pre-skolsky-rok-20242025/" TargetMode="External" Type="http://schemas.openxmlformats.org/officeDocument/2006/relationships/hyperlink"/></Relationships>
</file>

<file path=ppt/slides/_rels/slide1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0.png" Type="http://schemas.openxmlformats.org/officeDocument/2006/relationships/image"/><Relationship Id="rId4" Target="../media/image21.svg" Type="http://schemas.openxmlformats.org/officeDocument/2006/relationships/image"/><Relationship Id="rId5" Target="../media/image73.png" Type="http://schemas.openxmlformats.org/officeDocument/2006/relationships/image"/><Relationship Id="rId6" Target="../media/image74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1.svg" Type="http://schemas.openxmlformats.org/officeDocument/2006/relationships/image"/><Relationship Id="rId11" Target="../media/image22.png" Type="http://schemas.openxmlformats.org/officeDocument/2006/relationships/image"/><Relationship Id="rId12" Target="../media/image23.svg" Type="http://schemas.openxmlformats.org/officeDocument/2006/relationships/image"/><Relationship Id="rId2" Target="../media/image1.jpe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18.png" Type="http://schemas.openxmlformats.org/officeDocument/2006/relationships/image"/><Relationship Id="rId8" Target="../media/image19.sv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30.png" Type="http://schemas.openxmlformats.org/officeDocument/2006/relationships/image"/><Relationship Id="rId14" Target="../media/image31.svg" Type="http://schemas.openxmlformats.org/officeDocument/2006/relationships/image"/><Relationship Id="rId15" Target="../media/image32.png" Type="http://schemas.openxmlformats.org/officeDocument/2006/relationships/image"/><Relationship Id="rId16" Target="../media/image33.svg" Type="http://schemas.openxmlformats.org/officeDocument/2006/relationships/image"/><Relationship Id="rId17" Target="../media/image34.png" Type="http://schemas.openxmlformats.org/officeDocument/2006/relationships/image"/><Relationship Id="rId18" Target="../media/image35.svg" Type="http://schemas.openxmlformats.org/officeDocument/2006/relationships/image"/><Relationship Id="rId2" Target="../media/image1.jpe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41.svg" Type="http://schemas.openxmlformats.org/officeDocument/2006/relationships/image"/><Relationship Id="rId11" Target="../media/image42.png" Type="http://schemas.openxmlformats.org/officeDocument/2006/relationships/image"/><Relationship Id="rId12" Target="../media/image43.svg" Type="http://schemas.openxmlformats.org/officeDocument/2006/relationships/image"/><Relationship Id="rId13" Target="../media/image44.png" Type="http://schemas.openxmlformats.org/officeDocument/2006/relationships/image"/><Relationship Id="rId14" Target="../media/image45.svg" Type="http://schemas.openxmlformats.org/officeDocument/2006/relationships/image"/><Relationship Id="rId15" Target="../media/image46.png" Type="http://schemas.openxmlformats.org/officeDocument/2006/relationships/image"/><Relationship Id="rId16" Target="../media/image47.svg" Type="http://schemas.openxmlformats.org/officeDocument/2006/relationships/image"/><Relationship Id="rId2" Target="../media/image1.jpeg" Type="http://schemas.openxmlformats.org/officeDocument/2006/relationships/image"/><Relationship Id="rId3" Target="../media/image36.png" Type="http://schemas.openxmlformats.org/officeDocument/2006/relationships/image"/><Relationship Id="rId4" Target="../media/image37.svg" Type="http://schemas.openxmlformats.org/officeDocument/2006/relationships/image"/><Relationship Id="rId5" Target="../media/image16.png" Type="http://schemas.openxmlformats.org/officeDocument/2006/relationships/image"/><Relationship Id="rId6" Target="../media/image17.svg" Type="http://schemas.openxmlformats.org/officeDocument/2006/relationships/image"/><Relationship Id="rId7" Target="../media/image38.png" Type="http://schemas.openxmlformats.org/officeDocument/2006/relationships/image"/><Relationship Id="rId8" Target="../media/image39.svg" Type="http://schemas.openxmlformats.org/officeDocument/2006/relationships/image"/><Relationship Id="rId9" Target="../media/image40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55.svg" Type="http://schemas.openxmlformats.org/officeDocument/2006/relationships/image"/><Relationship Id="rId11" Target="../media/image56.png" Type="http://schemas.openxmlformats.org/officeDocument/2006/relationships/image"/><Relationship Id="rId12" Target="../media/image57.svg" Type="http://schemas.openxmlformats.org/officeDocument/2006/relationships/image"/><Relationship Id="rId13" Target="../media/image58.png" Type="http://schemas.openxmlformats.org/officeDocument/2006/relationships/image"/><Relationship Id="rId14" Target="../media/image59.svg" Type="http://schemas.openxmlformats.org/officeDocument/2006/relationships/image"/><Relationship Id="rId2" Target="../media/image1.jpeg" Type="http://schemas.openxmlformats.org/officeDocument/2006/relationships/image"/><Relationship Id="rId3" Target="../media/image48.png" Type="http://schemas.openxmlformats.org/officeDocument/2006/relationships/image"/><Relationship Id="rId4" Target="../media/image49.svg" Type="http://schemas.openxmlformats.org/officeDocument/2006/relationships/image"/><Relationship Id="rId5" Target="../media/image50.png" Type="http://schemas.openxmlformats.org/officeDocument/2006/relationships/image"/><Relationship Id="rId6" Target="../media/image51.svg" Type="http://schemas.openxmlformats.org/officeDocument/2006/relationships/image"/><Relationship Id="rId7" Target="../media/image52.png" Type="http://schemas.openxmlformats.org/officeDocument/2006/relationships/image"/><Relationship Id="rId8" Target="../media/image53.svg" Type="http://schemas.openxmlformats.org/officeDocument/2006/relationships/image"/><Relationship Id="rId9" Target="../media/image54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30.png" Type="http://schemas.openxmlformats.org/officeDocument/2006/relationships/image"/><Relationship Id="rId14" Target="../media/image31.svg" Type="http://schemas.openxmlformats.org/officeDocument/2006/relationships/image"/><Relationship Id="rId15" Target="../media/image32.png" Type="http://schemas.openxmlformats.org/officeDocument/2006/relationships/image"/><Relationship Id="rId16" Target="../media/image33.svg" Type="http://schemas.openxmlformats.org/officeDocument/2006/relationships/image"/><Relationship Id="rId17" Target="../media/image34.png" Type="http://schemas.openxmlformats.org/officeDocument/2006/relationships/image"/><Relationship Id="rId18" Target="../media/image35.svg" Type="http://schemas.openxmlformats.org/officeDocument/2006/relationships/image"/><Relationship Id="rId2" Target="../media/image1.jpe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30.png" Type="http://schemas.openxmlformats.org/officeDocument/2006/relationships/image"/><Relationship Id="rId14" Target="../media/image31.svg" Type="http://schemas.openxmlformats.org/officeDocument/2006/relationships/image"/><Relationship Id="rId15" Target="../media/image32.png" Type="http://schemas.openxmlformats.org/officeDocument/2006/relationships/image"/><Relationship Id="rId16" Target="../media/image33.svg" Type="http://schemas.openxmlformats.org/officeDocument/2006/relationships/image"/><Relationship Id="rId17" Target="../media/image34.png" Type="http://schemas.openxmlformats.org/officeDocument/2006/relationships/image"/><Relationship Id="rId18" Target="../media/image35.svg" Type="http://schemas.openxmlformats.org/officeDocument/2006/relationships/image"/><Relationship Id="rId2" Target="../media/image1.jpe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16.png" Type="http://schemas.openxmlformats.org/officeDocument/2006/relationships/image"/><Relationship Id="rId12" Target="../media/image17.svg" Type="http://schemas.openxmlformats.org/officeDocument/2006/relationships/image"/><Relationship Id="rId13" Target="../media/image30.png" Type="http://schemas.openxmlformats.org/officeDocument/2006/relationships/image"/><Relationship Id="rId14" Target="../media/image31.svg" Type="http://schemas.openxmlformats.org/officeDocument/2006/relationships/image"/><Relationship Id="rId15" Target="../media/image32.png" Type="http://schemas.openxmlformats.org/officeDocument/2006/relationships/image"/><Relationship Id="rId16" Target="../media/image33.svg" Type="http://schemas.openxmlformats.org/officeDocument/2006/relationships/image"/><Relationship Id="rId2" Target="../media/image1.jpeg" Type="http://schemas.openxmlformats.org/officeDocument/2006/relationships/image"/><Relationship Id="rId3" Target="../media/image18.png" Type="http://schemas.openxmlformats.org/officeDocument/2006/relationships/image"/><Relationship Id="rId4" Target="../media/image19.svg" Type="http://schemas.openxmlformats.org/officeDocument/2006/relationships/image"/><Relationship Id="rId5" Target="../media/image24.png" Type="http://schemas.openxmlformats.org/officeDocument/2006/relationships/image"/><Relationship Id="rId6" Target="../media/image25.svg" Type="http://schemas.openxmlformats.org/officeDocument/2006/relationships/image"/><Relationship Id="rId7" Target="../media/image26.png" Type="http://schemas.openxmlformats.org/officeDocument/2006/relationships/image"/><Relationship Id="rId8" Target="../media/image27.svg" Type="http://schemas.openxmlformats.org/officeDocument/2006/relationships/image"/><Relationship Id="rId9" Target="../media/image2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2663033" y="6195861"/>
            <a:ext cx="6914093" cy="5028432"/>
          </a:xfrm>
          <a:custGeom>
            <a:avLst/>
            <a:gdLst/>
            <a:ahLst/>
            <a:cxnLst/>
            <a:rect r="r" b="b" t="t" l="l"/>
            <a:pathLst>
              <a:path h="5028432" w="6914093">
                <a:moveTo>
                  <a:pt x="0" y="0"/>
                </a:moveTo>
                <a:lnTo>
                  <a:pt x="6914093" y="0"/>
                </a:lnTo>
                <a:lnTo>
                  <a:pt x="6914093" y="5028431"/>
                </a:lnTo>
                <a:lnTo>
                  <a:pt x="0" y="50284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029971" y="4820778"/>
            <a:ext cx="10228058" cy="1710875"/>
          </a:xfrm>
          <a:custGeom>
            <a:avLst/>
            <a:gdLst/>
            <a:ahLst/>
            <a:cxnLst/>
            <a:rect r="r" b="b" t="t" l="l"/>
            <a:pathLst>
              <a:path h="1710875" w="10228058">
                <a:moveTo>
                  <a:pt x="0" y="0"/>
                </a:moveTo>
                <a:lnTo>
                  <a:pt x="10228058" y="0"/>
                </a:lnTo>
                <a:lnTo>
                  <a:pt x="10228058" y="1710876"/>
                </a:lnTo>
                <a:lnTo>
                  <a:pt x="0" y="17108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620836" y="3779361"/>
            <a:ext cx="10850017" cy="12527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220"/>
              </a:lnSpc>
            </a:pPr>
            <a:r>
              <a:rPr lang="en-US" sz="7300">
                <a:solidFill>
                  <a:srgbClr val="01070A"/>
                </a:solidFill>
                <a:latin typeface="Carelia"/>
              </a:rPr>
              <a:t>pre šk. rok 2024/25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0">
            <a:off x="12456379" y="5404911"/>
            <a:ext cx="8246933" cy="6247677"/>
          </a:xfrm>
          <a:custGeom>
            <a:avLst/>
            <a:gdLst/>
            <a:ahLst/>
            <a:cxnLst/>
            <a:rect r="r" b="b" t="t" l="l"/>
            <a:pathLst>
              <a:path h="6247677" w="8246933">
                <a:moveTo>
                  <a:pt x="0" y="0"/>
                </a:moveTo>
                <a:lnTo>
                  <a:pt x="8246933" y="0"/>
                </a:lnTo>
                <a:lnTo>
                  <a:pt x="8246933" y="6247677"/>
                </a:lnTo>
                <a:lnTo>
                  <a:pt x="0" y="624767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308980" y="-1652824"/>
            <a:ext cx="8905028" cy="5575060"/>
          </a:xfrm>
          <a:custGeom>
            <a:avLst/>
            <a:gdLst/>
            <a:ahLst/>
            <a:cxnLst/>
            <a:rect r="r" b="b" t="t" l="l"/>
            <a:pathLst>
              <a:path h="5575060" w="8905028">
                <a:moveTo>
                  <a:pt x="0" y="0"/>
                </a:moveTo>
                <a:lnTo>
                  <a:pt x="8905029" y="0"/>
                </a:lnTo>
                <a:lnTo>
                  <a:pt x="8905029" y="5575060"/>
                </a:lnTo>
                <a:lnTo>
                  <a:pt x="0" y="557506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3495846">
            <a:off x="-3929800" y="-2685694"/>
            <a:ext cx="5243739" cy="7338566"/>
          </a:xfrm>
          <a:custGeom>
            <a:avLst/>
            <a:gdLst/>
            <a:ahLst/>
            <a:cxnLst/>
            <a:rect r="r" b="b" t="t" l="l"/>
            <a:pathLst>
              <a:path h="7338566" w="5243739">
                <a:moveTo>
                  <a:pt x="0" y="0"/>
                </a:moveTo>
                <a:lnTo>
                  <a:pt x="5243739" y="0"/>
                </a:lnTo>
                <a:lnTo>
                  <a:pt x="5243739" y="7338565"/>
                </a:lnTo>
                <a:lnTo>
                  <a:pt x="0" y="733856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3191843" y="2039420"/>
            <a:ext cx="11279009" cy="18828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15397"/>
              </a:lnSpc>
            </a:pPr>
            <a:r>
              <a:rPr lang="en-US" sz="10998">
                <a:solidFill>
                  <a:srgbClr val="01070A"/>
                </a:solidFill>
                <a:latin typeface="Carelia"/>
              </a:rPr>
              <a:t>Prijímací proces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5841172" y="6964945"/>
            <a:ext cx="6639489" cy="6960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732"/>
              </a:lnSpc>
            </a:pPr>
            <a:r>
              <a:rPr lang="en-US" sz="4094">
                <a:solidFill>
                  <a:srgbClr val="01070A"/>
                </a:solidFill>
                <a:latin typeface="Dosis Bold"/>
              </a:rPr>
              <a:t>Mgr. Sylvia Rusnáková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194399" y="566543"/>
            <a:ext cx="16064901" cy="9032760"/>
            <a:chOff x="0" y="0"/>
            <a:chExt cx="4925295" cy="276932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925295" cy="2769329"/>
            </a:xfrm>
            <a:custGeom>
              <a:avLst/>
              <a:gdLst/>
              <a:ahLst/>
              <a:cxnLst/>
              <a:rect r="r" b="b" t="t" l="l"/>
              <a:pathLst>
                <a:path h="2769329" w="4925295">
                  <a:moveTo>
                    <a:pt x="5301" y="0"/>
                  </a:moveTo>
                  <a:lnTo>
                    <a:pt x="4919993" y="0"/>
                  </a:lnTo>
                  <a:cubicBezTo>
                    <a:pt x="4921400" y="0"/>
                    <a:pt x="4922748" y="559"/>
                    <a:pt x="4923742" y="1553"/>
                  </a:cubicBezTo>
                  <a:cubicBezTo>
                    <a:pt x="4924736" y="2547"/>
                    <a:pt x="4925295" y="3895"/>
                    <a:pt x="4925295" y="5301"/>
                  </a:cubicBezTo>
                  <a:lnTo>
                    <a:pt x="4925295" y="2764028"/>
                  </a:lnTo>
                  <a:cubicBezTo>
                    <a:pt x="4925295" y="2766956"/>
                    <a:pt x="4922921" y="2769329"/>
                    <a:pt x="4919993" y="2769329"/>
                  </a:cubicBezTo>
                  <a:lnTo>
                    <a:pt x="5301" y="2769329"/>
                  </a:lnTo>
                  <a:cubicBezTo>
                    <a:pt x="2373" y="2769329"/>
                    <a:pt x="0" y="2766956"/>
                    <a:pt x="0" y="2764028"/>
                  </a:cubicBezTo>
                  <a:lnTo>
                    <a:pt x="0" y="5301"/>
                  </a:lnTo>
                  <a:cubicBezTo>
                    <a:pt x="0" y="2373"/>
                    <a:pt x="2373" y="0"/>
                    <a:pt x="5301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925295" cy="281695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0" y="7563783"/>
            <a:ext cx="2961215" cy="2637638"/>
          </a:xfrm>
          <a:custGeom>
            <a:avLst/>
            <a:gdLst/>
            <a:ahLst/>
            <a:cxnLst/>
            <a:rect r="r" b="b" t="t" l="l"/>
            <a:pathLst>
              <a:path h="2637638" w="2961215">
                <a:moveTo>
                  <a:pt x="0" y="0"/>
                </a:moveTo>
                <a:lnTo>
                  <a:pt x="2961215" y="0"/>
                </a:lnTo>
                <a:lnTo>
                  <a:pt x="2961215" y="2637638"/>
                </a:lnTo>
                <a:lnTo>
                  <a:pt x="0" y="26376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1437982">
            <a:off x="14323702" y="511342"/>
            <a:ext cx="3160431" cy="3028267"/>
          </a:xfrm>
          <a:custGeom>
            <a:avLst/>
            <a:gdLst/>
            <a:ahLst/>
            <a:cxnLst/>
            <a:rect r="r" b="b" t="t" l="l"/>
            <a:pathLst>
              <a:path h="3028267" w="3160431">
                <a:moveTo>
                  <a:pt x="0" y="0"/>
                </a:moveTo>
                <a:lnTo>
                  <a:pt x="3160431" y="0"/>
                </a:lnTo>
                <a:lnTo>
                  <a:pt x="3160431" y="3028267"/>
                </a:lnTo>
                <a:lnTo>
                  <a:pt x="0" y="30282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001716" y="923925"/>
            <a:ext cx="12443555" cy="25161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531"/>
              </a:lnSpc>
            </a:pPr>
            <a:r>
              <a:rPr lang="en-US" sz="5379">
                <a:solidFill>
                  <a:srgbClr val="01070A"/>
                </a:solidFill>
                <a:latin typeface="Carelia"/>
              </a:rPr>
              <a:t>Podmienky a kritériá prijímacieho konania</a:t>
            </a:r>
          </a:p>
          <a:p>
            <a:pPr algn="ctr" marL="0" indent="0" lvl="0">
              <a:lnSpc>
                <a:spcPts val="4900"/>
              </a:lnSpc>
              <a:spcBef>
                <a:spcPct val="0"/>
              </a:spcBef>
            </a:pPr>
            <a:r>
              <a:rPr lang="en-US" sz="3500">
                <a:solidFill>
                  <a:srgbClr val="FF8166"/>
                </a:solidFill>
                <a:latin typeface="Carelia"/>
              </a:rPr>
              <a:t>SŠ zverejnia do 28.2.2024</a:t>
            </a:r>
          </a:p>
        </p:txBody>
      </p:sp>
      <p:sp>
        <p:nvSpPr>
          <p:cNvPr name="AutoShape 9" id="9"/>
          <p:cNvSpPr/>
          <p:nvPr/>
        </p:nvSpPr>
        <p:spPr>
          <a:xfrm>
            <a:off x="8204443" y="5074130"/>
            <a:ext cx="0" cy="3522272"/>
          </a:xfrm>
          <a:prstGeom prst="line">
            <a:avLst/>
          </a:prstGeom>
          <a:ln cap="flat" w="38100">
            <a:solidFill>
              <a:srgbClr val="000000"/>
            </a:solidFill>
            <a:prstDash val="solid"/>
            <a:headEnd type="none" len="sm" w="sm"/>
            <a:tailEnd type="none" len="sm" w="sm"/>
          </a:ln>
        </p:spPr>
      </p:sp>
      <p:sp>
        <p:nvSpPr>
          <p:cNvPr name="TextBox 10" id="10"/>
          <p:cNvSpPr txBox="true"/>
          <p:nvPr/>
        </p:nvSpPr>
        <p:spPr>
          <a:xfrm rot="0">
            <a:off x="2001716" y="5086350"/>
            <a:ext cx="5729556" cy="297058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37871" indent="-368936" lvl="1">
              <a:lnSpc>
                <a:spcPts val="4784"/>
              </a:lnSpc>
              <a:buFont typeface="Arial"/>
              <a:buChar char="•"/>
            </a:pPr>
            <a:r>
              <a:rPr lang="en-US" sz="3417">
                <a:solidFill>
                  <a:srgbClr val="01070A"/>
                </a:solidFill>
                <a:latin typeface="Dosis Bold"/>
              </a:rPr>
              <a:t>EDUID číslo školy</a:t>
            </a:r>
          </a:p>
          <a:p>
            <a:pPr marL="737871" indent="-368936" lvl="1">
              <a:lnSpc>
                <a:spcPts val="4784"/>
              </a:lnSpc>
              <a:buFont typeface="Arial"/>
              <a:buChar char="•"/>
            </a:pPr>
            <a:r>
              <a:rPr lang="en-US" sz="3417">
                <a:solidFill>
                  <a:srgbClr val="01070A"/>
                </a:solidFill>
                <a:latin typeface="Dosis Bold"/>
              </a:rPr>
              <a:t>termíny konania prijímacích skúšok</a:t>
            </a:r>
          </a:p>
          <a:p>
            <a:pPr marL="737871" indent="-368936" lvl="1">
              <a:lnSpc>
                <a:spcPts val="4784"/>
              </a:lnSpc>
              <a:buFont typeface="Arial"/>
              <a:buChar char="•"/>
            </a:pPr>
            <a:r>
              <a:rPr lang="en-US" sz="3417">
                <a:solidFill>
                  <a:srgbClr val="01070A"/>
                </a:solidFill>
                <a:latin typeface="Dosis Bold"/>
              </a:rPr>
              <a:t>študijné a učebné odbory určený počet žiakov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6601119" y="3703923"/>
            <a:ext cx="4167278" cy="694056"/>
            <a:chOff x="0" y="0"/>
            <a:chExt cx="1008606" cy="167982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1008606" cy="167982"/>
            </a:xfrm>
            <a:custGeom>
              <a:avLst/>
              <a:gdLst/>
              <a:ahLst/>
              <a:cxnLst/>
              <a:rect r="r" b="b" t="t" l="l"/>
              <a:pathLst>
                <a:path h="167982" w="1008606">
                  <a:moveTo>
                    <a:pt x="14862" y="0"/>
                  </a:moveTo>
                  <a:lnTo>
                    <a:pt x="993744" y="0"/>
                  </a:lnTo>
                  <a:cubicBezTo>
                    <a:pt x="997686" y="0"/>
                    <a:pt x="1001466" y="1566"/>
                    <a:pt x="1004253" y="4353"/>
                  </a:cubicBezTo>
                  <a:cubicBezTo>
                    <a:pt x="1007040" y="7140"/>
                    <a:pt x="1008606" y="10921"/>
                    <a:pt x="1008606" y="14862"/>
                  </a:cubicBezTo>
                  <a:lnTo>
                    <a:pt x="1008606" y="153120"/>
                  </a:lnTo>
                  <a:cubicBezTo>
                    <a:pt x="1008606" y="157062"/>
                    <a:pt x="1007040" y="160842"/>
                    <a:pt x="1004253" y="163629"/>
                  </a:cubicBezTo>
                  <a:cubicBezTo>
                    <a:pt x="1001466" y="166416"/>
                    <a:pt x="997686" y="167982"/>
                    <a:pt x="993744" y="167982"/>
                  </a:cubicBezTo>
                  <a:lnTo>
                    <a:pt x="14862" y="167982"/>
                  </a:lnTo>
                  <a:cubicBezTo>
                    <a:pt x="10921" y="167982"/>
                    <a:pt x="7140" y="166416"/>
                    <a:pt x="4353" y="163629"/>
                  </a:cubicBezTo>
                  <a:cubicBezTo>
                    <a:pt x="1566" y="160842"/>
                    <a:pt x="0" y="157062"/>
                    <a:pt x="0" y="153120"/>
                  </a:cubicBezTo>
                  <a:lnTo>
                    <a:pt x="0" y="14862"/>
                  </a:lnTo>
                  <a:cubicBezTo>
                    <a:pt x="0" y="10921"/>
                    <a:pt x="1566" y="7140"/>
                    <a:pt x="4353" y="4353"/>
                  </a:cubicBezTo>
                  <a:cubicBezTo>
                    <a:pt x="7140" y="1566"/>
                    <a:pt x="10921" y="0"/>
                    <a:pt x="14862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0" y="-76200"/>
              <a:ext cx="1008606" cy="244182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721"/>
                </a:lnSpc>
              </a:pPr>
              <a:r>
                <a:rPr lang="en-US" sz="3372">
                  <a:solidFill>
                    <a:srgbClr val="FFFFFF"/>
                  </a:solidFill>
                  <a:latin typeface="Dosis Bold"/>
                </a:rPr>
                <a:t>Podmienky a kritériá</a:t>
              </a: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8223493" y="5025773"/>
            <a:ext cx="8760552" cy="3570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37871" indent="-368936" lvl="1">
              <a:lnSpc>
                <a:spcPts val="4784"/>
              </a:lnSpc>
              <a:buFont typeface="Arial"/>
              <a:buChar char="•"/>
            </a:pPr>
            <a:r>
              <a:rPr lang="en-US" sz="3417">
                <a:solidFill>
                  <a:srgbClr val="01070A"/>
                </a:solidFill>
                <a:latin typeface="Dosis Bold"/>
              </a:rPr>
              <a:t>hranicu úspešnosti</a:t>
            </a:r>
          </a:p>
          <a:p>
            <a:pPr marL="737871" indent="-368936" lvl="1">
              <a:lnSpc>
                <a:spcPts val="4784"/>
              </a:lnSpc>
              <a:buFont typeface="Arial"/>
              <a:buChar char="•"/>
            </a:pPr>
            <a:r>
              <a:rPr lang="en-US" sz="3417">
                <a:solidFill>
                  <a:srgbClr val="01070A"/>
                </a:solidFill>
                <a:latin typeface="Dosis Bold"/>
              </a:rPr>
              <a:t>časový limit prijímacích skúšok</a:t>
            </a:r>
          </a:p>
          <a:p>
            <a:pPr marL="737871" indent="-368936" lvl="1">
              <a:lnSpc>
                <a:spcPts val="4784"/>
              </a:lnSpc>
              <a:buFont typeface="Arial"/>
              <a:buChar char="•"/>
            </a:pPr>
            <a:r>
              <a:rPr lang="en-US" sz="3417">
                <a:solidFill>
                  <a:srgbClr val="01070A"/>
                </a:solidFill>
                <a:latin typeface="Dosis Bold"/>
              </a:rPr>
              <a:t>obsah a rozsah prijímacích skúšok podľa štandardov školského vzdelávacieho systému v ZŠ</a:t>
            </a:r>
          </a:p>
          <a:p>
            <a:pPr>
              <a:lnSpc>
                <a:spcPts val="4784"/>
              </a:lnSpc>
            </a:pP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037331" y="2030095"/>
            <a:ext cx="13293258" cy="6791564"/>
            <a:chOff x="0" y="0"/>
            <a:chExt cx="3501105" cy="17887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01105" cy="1788725"/>
            </a:xfrm>
            <a:custGeom>
              <a:avLst/>
              <a:gdLst/>
              <a:ahLst/>
              <a:cxnLst/>
              <a:rect r="r" b="b" t="t" l="l"/>
              <a:pathLst>
                <a:path h="1788725" w="350110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47716">
            <a:off x="1200252" y="933179"/>
            <a:ext cx="15481186" cy="8539240"/>
            <a:chOff x="0" y="0"/>
            <a:chExt cx="4077349" cy="224901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077350" cy="2249018"/>
            </a:xfrm>
            <a:custGeom>
              <a:avLst/>
              <a:gdLst/>
              <a:ahLst/>
              <a:cxnLst/>
              <a:rect r="r" b="b" t="t" l="l"/>
              <a:pathLst>
                <a:path h="2249018" w="4077350">
                  <a:moveTo>
                    <a:pt x="5501" y="0"/>
                  </a:moveTo>
                  <a:lnTo>
                    <a:pt x="4071849" y="0"/>
                  </a:lnTo>
                  <a:cubicBezTo>
                    <a:pt x="4074887" y="0"/>
                    <a:pt x="4077350" y="2463"/>
                    <a:pt x="4077350" y="5501"/>
                  </a:cubicBezTo>
                  <a:lnTo>
                    <a:pt x="4077350" y="2243517"/>
                  </a:lnTo>
                  <a:cubicBezTo>
                    <a:pt x="4077350" y="2246555"/>
                    <a:pt x="4074887" y="2249018"/>
                    <a:pt x="4071849" y="2249018"/>
                  </a:cubicBezTo>
                  <a:lnTo>
                    <a:pt x="5501" y="2249018"/>
                  </a:lnTo>
                  <a:cubicBezTo>
                    <a:pt x="4042" y="2249018"/>
                    <a:pt x="2643" y="2248438"/>
                    <a:pt x="1611" y="2247407"/>
                  </a:cubicBezTo>
                  <a:cubicBezTo>
                    <a:pt x="580" y="2246375"/>
                    <a:pt x="0" y="2244976"/>
                    <a:pt x="0" y="2243517"/>
                  </a:cubicBezTo>
                  <a:lnTo>
                    <a:pt x="0" y="5501"/>
                  </a:lnTo>
                  <a:cubicBezTo>
                    <a:pt x="0" y="4042"/>
                    <a:pt x="580" y="2643"/>
                    <a:pt x="1611" y="1611"/>
                  </a:cubicBezTo>
                  <a:cubicBezTo>
                    <a:pt x="2643" y="580"/>
                    <a:pt x="4042" y="0"/>
                    <a:pt x="5501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4077349" cy="2296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924905" y="518503"/>
            <a:ext cx="3667332" cy="946839"/>
          </a:xfrm>
          <a:custGeom>
            <a:avLst/>
            <a:gdLst/>
            <a:ahLst/>
            <a:cxnLst/>
            <a:rect r="r" b="b" t="t" l="l"/>
            <a:pathLst>
              <a:path h="946839" w="3667332">
                <a:moveTo>
                  <a:pt x="0" y="0"/>
                </a:moveTo>
                <a:lnTo>
                  <a:pt x="3667333" y="0"/>
                </a:lnTo>
                <a:lnTo>
                  <a:pt x="3667333" y="946838"/>
                </a:lnTo>
                <a:lnTo>
                  <a:pt x="0" y="9468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3405568" y="3989399"/>
            <a:ext cx="2622717" cy="324263"/>
          </a:xfrm>
          <a:custGeom>
            <a:avLst/>
            <a:gdLst/>
            <a:ahLst/>
            <a:cxnLst/>
            <a:rect r="r" b="b" t="t" l="l"/>
            <a:pathLst>
              <a:path h="324263" w="2622717">
                <a:moveTo>
                  <a:pt x="0" y="0"/>
                </a:moveTo>
                <a:lnTo>
                  <a:pt x="2622717" y="0"/>
                </a:lnTo>
                <a:lnTo>
                  <a:pt x="2622717" y="324264"/>
                </a:lnTo>
                <a:lnTo>
                  <a:pt x="0" y="32426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385826" y="7246507"/>
            <a:ext cx="5299349" cy="3150304"/>
          </a:xfrm>
          <a:custGeom>
            <a:avLst/>
            <a:gdLst/>
            <a:ahLst/>
            <a:cxnLst/>
            <a:rect r="r" b="b" t="t" l="l"/>
            <a:pathLst>
              <a:path h="3150304" w="5299349">
                <a:moveTo>
                  <a:pt x="0" y="0"/>
                </a:moveTo>
                <a:lnTo>
                  <a:pt x="5299349" y="0"/>
                </a:lnTo>
                <a:lnTo>
                  <a:pt x="5299349" y="3150304"/>
                </a:lnTo>
                <a:lnTo>
                  <a:pt x="0" y="31503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5432279" y="1732484"/>
            <a:ext cx="9738020" cy="1086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65"/>
              </a:lnSpc>
              <a:spcBef>
                <a:spcPct val="0"/>
              </a:spcBef>
            </a:pPr>
            <a:r>
              <a:rPr lang="en-US" sz="6332">
                <a:solidFill>
                  <a:srgbClr val="01070A"/>
                </a:solidFill>
                <a:latin typeface="Carelia"/>
              </a:rPr>
              <a:t> Dôležité upozornenie: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929936" y="3039634"/>
            <a:ext cx="14021817" cy="67285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454"/>
              </a:lnSpc>
            </a:pPr>
            <a:r>
              <a:rPr lang="en-US" sz="3181">
                <a:solidFill>
                  <a:srgbClr val="01070A"/>
                </a:solidFill>
                <a:latin typeface="Dosis Bold"/>
              </a:rPr>
              <a:t>Riaditeľ SŠ môže, ale nemusí zaradiť prijatie uchádzača bez konania prijímacej skúšky do podmienok prijímacieho konania, ak uchádzač  v externom testovaní (testovanie 9, monitor) dosiahol úspešnosť najmenej:</a:t>
            </a:r>
          </a:p>
          <a:p>
            <a:pPr>
              <a:lnSpc>
                <a:spcPts val="4454"/>
              </a:lnSpc>
            </a:pPr>
            <a:r>
              <a:rPr lang="en-US" sz="3181">
                <a:solidFill>
                  <a:srgbClr val="01070A"/>
                </a:solidFill>
                <a:latin typeface="Dosis Bold"/>
              </a:rPr>
              <a:t>a)</a:t>
            </a:r>
            <a:r>
              <a:rPr lang="en-US" sz="3181">
                <a:solidFill>
                  <a:srgbClr val="E28B7A"/>
                </a:solidFill>
                <a:latin typeface="Dosis Bold"/>
              </a:rPr>
              <a:t> </a:t>
            </a:r>
            <a:r>
              <a:rPr lang="en-US" sz="3181">
                <a:solidFill>
                  <a:srgbClr val="FF8166"/>
                </a:solidFill>
                <a:latin typeface="Dosis Bold"/>
              </a:rPr>
              <a:t>90 % </a:t>
            </a:r>
            <a:r>
              <a:rPr lang="en-US" sz="3181">
                <a:solidFill>
                  <a:srgbClr val="01070A"/>
                </a:solidFill>
                <a:latin typeface="Dosis Bold"/>
              </a:rPr>
              <a:t>v každom vyučovacom predmete samostatne, ak ide o prijatie do prvého ročníka vzdelávacieho programu úplného stredného všeobecného vzdelania (odbory J), alebo</a:t>
            </a:r>
          </a:p>
          <a:p>
            <a:pPr>
              <a:lnSpc>
                <a:spcPts val="4454"/>
              </a:lnSpc>
            </a:pPr>
            <a:r>
              <a:rPr lang="en-US" sz="3181">
                <a:solidFill>
                  <a:srgbClr val="01070A"/>
                </a:solidFill>
                <a:latin typeface="Dosis Bold"/>
              </a:rPr>
              <a:t>b) </a:t>
            </a:r>
            <a:r>
              <a:rPr lang="en-US" sz="3181">
                <a:solidFill>
                  <a:srgbClr val="FF8166"/>
                </a:solidFill>
                <a:latin typeface="Dosis Bold"/>
              </a:rPr>
              <a:t>80 % </a:t>
            </a:r>
            <a:r>
              <a:rPr lang="en-US" sz="3181">
                <a:solidFill>
                  <a:srgbClr val="01070A"/>
                </a:solidFill>
                <a:latin typeface="Dosis Bold"/>
              </a:rPr>
              <a:t>v každom vyučovacom predmete samostatne, ak ide o prijatie do prvého ročníka vzdelávacieho programu úplného stredného odborného vzdelania (odbory K, M).</a:t>
            </a:r>
          </a:p>
          <a:p>
            <a:pPr marL="686960" indent="-343480" lvl="1">
              <a:lnSpc>
                <a:spcPts val="4454"/>
              </a:lnSpc>
              <a:buFont typeface="Arial"/>
              <a:buChar char="•"/>
            </a:pPr>
            <a:r>
              <a:rPr lang="en-US" sz="3181">
                <a:solidFill>
                  <a:srgbClr val="01070A"/>
                </a:solidFill>
                <a:latin typeface="Dosis Bold"/>
              </a:rPr>
              <a:t>v kritériách </a:t>
            </a:r>
            <a:r>
              <a:rPr lang="en-US" sz="3181">
                <a:solidFill>
                  <a:srgbClr val="FF8166"/>
                </a:solidFill>
                <a:latin typeface="Dosis Bold"/>
              </a:rPr>
              <a:t>musí byť táto skutočnosť jasne, explicitne vyjadrená</a:t>
            </a:r>
            <a:r>
              <a:rPr lang="en-US" sz="3181">
                <a:solidFill>
                  <a:srgbClr val="01070A"/>
                </a:solidFill>
                <a:latin typeface="Dosis Bold"/>
              </a:rPr>
              <a:t>, nie je to automaticky</a:t>
            </a:r>
          </a:p>
          <a:p>
            <a:pPr algn="l">
              <a:lnSpc>
                <a:spcPts val="4454"/>
              </a:lnSpc>
            </a:pP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037331" y="2030095"/>
            <a:ext cx="13293258" cy="6791564"/>
            <a:chOff x="0" y="0"/>
            <a:chExt cx="3501105" cy="17887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01105" cy="1788725"/>
            </a:xfrm>
            <a:custGeom>
              <a:avLst/>
              <a:gdLst/>
              <a:ahLst/>
              <a:cxnLst/>
              <a:rect r="r" b="b" t="t" l="l"/>
              <a:pathLst>
                <a:path h="1788725" w="350110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47716">
            <a:off x="1200252" y="933179"/>
            <a:ext cx="15481186" cy="8539240"/>
            <a:chOff x="0" y="0"/>
            <a:chExt cx="4077349" cy="2249018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4077350" cy="2249018"/>
            </a:xfrm>
            <a:custGeom>
              <a:avLst/>
              <a:gdLst/>
              <a:ahLst/>
              <a:cxnLst/>
              <a:rect r="r" b="b" t="t" l="l"/>
              <a:pathLst>
                <a:path h="2249018" w="4077350">
                  <a:moveTo>
                    <a:pt x="5501" y="0"/>
                  </a:moveTo>
                  <a:lnTo>
                    <a:pt x="4071849" y="0"/>
                  </a:lnTo>
                  <a:cubicBezTo>
                    <a:pt x="4074887" y="0"/>
                    <a:pt x="4077350" y="2463"/>
                    <a:pt x="4077350" y="5501"/>
                  </a:cubicBezTo>
                  <a:lnTo>
                    <a:pt x="4077350" y="2243517"/>
                  </a:lnTo>
                  <a:cubicBezTo>
                    <a:pt x="4077350" y="2246555"/>
                    <a:pt x="4074887" y="2249018"/>
                    <a:pt x="4071849" y="2249018"/>
                  </a:cubicBezTo>
                  <a:lnTo>
                    <a:pt x="5501" y="2249018"/>
                  </a:lnTo>
                  <a:cubicBezTo>
                    <a:pt x="4042" y="2249018"/>
                    <a:pt x="2643" y="2248438"/>
                    <a:pt x="1611" y="2247407"/>
                  </a:cubicBezTo>
                  <a:cubicBezTo>
                    <a:pt x="580" y="2246375"/>
                    <a:pt x="0" y="2244976"/>
                    <a:pt x="0" y="2243517"/>
                  </a:cubicBezTo>
                  <a:lnTo>
                    <a:pt x="0" y="5501"/>
                  </a:lnTo>
                  <a:cubicBezTo>
                    <a:pt x="0" y="4042"/>
                    <a:pt x="580" y="2643"/>
                    <a:pt x="1611" y="1611"/>
                  </a:cubicBezTo>
                  <a:cubicBezTo>
                    <a:pt x="2643" y="580"/>
                    <a:pt x="4042" y="0"/>
                    <a:pt x="5501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4077349" cy="229664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6924905" y="389915"/>
            <a:ext cx="3667332" cy="946839"/>
          </a:xfrm>
          <a:custGeom>
            <a:avLst/>
            <a:gdLst/>
            <a:ahLst/>
            <a:cxnLst/>
            <a:rect r="r" b="b" t="t" l="l"/>
            <a:pathLst>
              <a:path h="946839" w="3667332">
                <a:moveTo>
                  <a:pt x="0" y="0"/>
                </a:moveTo>
                <a:lnTo>
                  <a:pt x="3667333" y="0"/>
                </a:lnTo>
                <a:lnTo>
                  <a:pt x="3667333" y="946838"/>
                </a:lnTo>
                <a:lnTo>
                  <a:pt x="0" y="9468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314579" y="1705832"/>
            <a:ext cx="2622717" cy="324263"/>
          </a:xfrm>
          <a:custGeom>
            <a:avLst/>
            <a:gdLst/>
            <a:ahLst/>
            <a:cxnLst/>
            <a:rect r="r" b="b" t="t" l="l"/>
            <a:pathLst>
              <a:path h="324263" w="2622717">
                <a:moveTo>
                  <a:pt x="0" y="0"/>
                </a:moveTo>
                <a:lnTo>
                  <a:pt x="2622717" y="0"/>
                </a:lnTo>
                <a:lnTo>
                  <a:pt x="2622717" y="324263"/>
                </a:lnTo>
                <a:lnTo>
                  <a:pt x="0" y="3242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349087" y="7136696"/>
            <a:ext cx="5299349" cy="3150304"/>
          </a:xfrm>
          <a:custGeom>
            <a:avLst/>
            <a:gdLst/>
            <a:ahLst/>
            <a:cxnLst/>
            <a:rect r="r" b="b" t="t" l="l"/>
            <a:pathLst>
              <a:path h="3150304" w="5299349">
                <a:moveTo>
                  <a:pt x="0" y="0"/>
                </a:moveTo>
                <a:lnTo>
                  <a:pt x="5299349" y="0"/>
                </a:lnTo>
                <a:lnTo>
                  <a:pt x="5299349" y="3150304"/>
                </a:lnTo>
                <a:lnTo>
                  <a:pt x="0" y="31503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747663" y="1639157"/>
            <a:ext cx="14021817" cy="841426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86960" indent="-343480" lvl="1">
              <a:lnSpc>
                <a:spcPts val="4454"/>
              </a:lnSpc>
              <a:buFont typeface="Arial"/>
              <a:buChar char="•"/>
            </a:pPr>
            <a:r>
              <a:rPr lang="en-US" sz="3181">
                <a:solidFill>
                  <a:srgbClr val="01070A"/>
                </a:solidFill>
                <a:latin typeface="Dosis Bold"/>
                <a:ea typeface="Dosis Bold"/>
              </a:rPr>
              <a:t>§ 66 ods. 8 školského zákona - uchádzačovi, ktorý sa zo závažných dôvodov </a:t>
            </a:r>
            <a:r>
              <a:rPr lang="en-US" sz="3181">
                <a:solidFill>
                  <a:srgbClr val="FF8166"/>
                </a:solidFill>
                <a:latin typeface="Dosis Bold"/>
              </a:rPr>
              <a:t>nemôže zúčastniť na prijímacej skúške</a:t>
            </a:r>
            <a:r>
              <a:rPr lang="en-US" sz="3181">
                <a:solidFill>
                  <a:srgbClr val="01070A"/>
                </a:solidFill>
                <a:latin typeface="Dosis Bold"/>
              </a:rPr>
              <a:t> v riadnych termínoch, určí riaditeľ SŠ náhradný termín najneskôr v poslednom týždni augusta</a:t>
            </a:r>
          </a:p>
          <a:p>
            <a:pPr marL="686960" indent="-343480" lvl="1">
              <a:lnSpc>
                <a:spcPts val="4454"/>
              </a:lnSpc>
              <a:buFont typeface="Arial"/>
              <a:buChar char="•"/>
            </a:pPr>
            <a:r>
              <a:rPr lang="en-US" sz="3181">
                <a:solidFill>
                  <a:srgbClr val="01070A"/>
                </a:solidFill>
                <a:latin typeface="Dosis Bold"/>
              </a:rPr>
              <a:t>dôvod neúčasti na prijímacej skúške oznámi uchádzač alebo zákonný zástupca neplnoletého uchádzača riaditeľovi SŠ </a:t>
            </a:r>
            <a:r>
              <a:rPr lang="en-US" sz="3181">
                <a:solidFill>
                  <a:srgbClr val="FF8166"/>
                </a:solidFill>
                <a:latin typeface="Dosis Bold"/>
              </a:rPr>
              <a:t>najneskôr v deň konania prijímacej skúšky</a:t>
            </a:r>
            <a:r>
              <a:rPr lang="en-US" sz="3181">
                <a:solidFill>
                  <a:srgbClr val="01070A"/>
                </a:solidFill>
                <a:latin typeface="Dosis Bold"/>
              </a:rPr>
              <a:t> - riaditeľ SŠ v takom prípade rezervuje miesto v počte žiakov, ktorých prijíma do prvého ročníka.</a:t>
            </a:r>
          </a:p>
          <a:p>
            <a:pPr marL="686960" indent="-343480" lvl="1">
              <a:lnSpc>
                <a:spcPts val="4454"/>
              </a:lnSpc>
              <a:buFont typeface="Arial"/>
              <a:buChar char="•"/>
            </a:pPr>
            <a:r>
              <a:rPr lang="en-US" sz="3181">
                <a:solidFill>
                  <a:srgbClr val="01070A"/>
                </a:solidFill>
                <a:latin typeface="Dosis Bold"/>
                <a:ea typeface="Dosis Bold"/>
              </a:rPr>
              <a:t>§ 67 ods. 3 školského zákona – riaditeľ SŠ prednostne prijme uchádzača, ktorý má zmenenú pracovnú schopnosť, pred uchádzačmi, ktorí dosiahli rovnaký výsledok prijímacieho konania; to neplatí, ak ide o strednú športovú školu</a:t>
            </a:r>
          </a:p>
          <a:p>
            <a:pPr marL="686960" indent="-343480" lvl="1">
              <a:lnSpc>
                <a:spcPts val="4454"/>
              </a:lnSpc>
              <a:buFont typeface="Arial"/>
              <a:buChar char="•"/>
            </a:pPr>
            <a:r>
              <a:rPr lang="en-US" sz="3181">
                <a:solidFill>
                  <a:srgbClr val="01070A"/>
                </a:solidFill>
                <a:latin typeface="Dosis Bold"/>
                <a:ea typeface="Dosis Bold"/>
              </a:rPr>
              <a:t>rozdielové kritériá pri rovnosti bodov (min. 3), pričom ako prvé sa uvádza § 67 ods. 3</a:t>
            </a:r>
          </a:p>
          <a:p>
            <a:pPr marL="686960" indent="-343480" lvl="1">
              <a:lnSpc>
                <a:spcPts val="4454"/>
              </a:lnSpc>
              <a:buFont typeface="Arial"/>
              <a:buChar char="•"/>
            </a:pPr>
            <a:r>
              <a:rPr lang="en-US" sz="3181">
                <a:solidFill>
                  <a:srgbClr val="FF8166"/>
                </a:solidFill>
                <a:latin typeface="Dosis Bold"/>
              </a:rPr>
              <a:t>pozvánky na prijímacie skúšky musia byť doručené najneskôr 5 dní pred termínom ich konania</a:t>
            </a:r>
          </a:p>
          <a:p>
            <a:pPr algn="l">
              <a:lnSpc>
                <a:spcPts val="4454"/>
              </a:lnSpc>
            </a:pP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711209" y="562365"/>
            <a:ext cx="10406798" cy="1078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945"/>
              </a:lnSpc>
              <a:spcBef>
                <a:spcPct val="0"/>
              </a:spcBef>
            </a:pPr>
            <a:r>
              <a:rPr lang="en-US" sz="6389">
                <a:solidFill>
                  <a:srgbClr val="01070A"/>
                </a:solidFill>
                <a:latin typeface="Carelia"/>
              </a:rPr>
              <a:t>Po prijímacích skúškach</a:t>
            </a:r>
          </a:p>
        </p:txBody>
      </p:sp>
      <p:grpSp>
        <p:nvGrpSpPr>
          <p:cNvPr name="Group 4" id="4"/>
          <p:cNvGrpSpPr/>
          <p:nvPr/>
        </p:nvGrpSpPr>
        <p:grpSpPr>
          <a:xfrm rot="93123">
            <a:off x="1504743" y="3281266"/>
            <a:ext cx="3283874" cy="5122453"/>
            <a:chOff x="0" y="0"/>
            <a:chExt cx="1006794" cy="15704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06794" cy="1570479"/>
            </a:xfrm>
            <a:custGeom>
              <a:avLst/>
              <a:gdLst/>
              <a:ahLst/>
              <a:cxnLst/>
              <a:rect r="r" b="b" t="t" l="l"/>
              <a:pathLst>
                <a:path h="1570479" w="1006794">
                  <a:moveTo>
                    <a:pt x="16503" y="0"/>
                  </a:moveTo>
                  <a:lnTo>
                    <a:pt x="990291" y="0"/>
                  </a:lnTo>
                  <a:cubicBezTo>
                    <a:pt x="999405" y="0"/>
                    <a:pt x="1006794" y="7389"/>
                    <a:pt x="1006794" y="16503"/>
                  </a:cubicBezTo>
                  <a:lnTo>
                    <a:pt x="1006794" y="1553976"/>
                  </a:lnTo>
                  <a:cubicBezTo>
                    <a:pt x="1006794" y="1563090"/>
                    <a:pt x="999405" y="1570479"/>
                    <a:pt x="990291" y="1570479"/>
                  </a:cubicBezTo>
                  <a:lnTo>
                    <a:pt x="16503" y="1570479"/>
                  </a:lnTo>
                  <a:cubicBezTo>
                    <a:pt x="7389" y="1570479"/>
                    <a:pt x="0" y="1563090"/>
                    <a:pt x="0" y="1553976"/>
                  </a:cubicBezTo>
                  <a:lnTo>
                    <a:pt x="0" y="16503"/>
                  </a:lnTo>
                  <a:cubicBezTo>
                    <a:pt x="0" y="7389"/>
                    <a:pt x="7389" y="0"/>
                    <a:pt x="16503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006794" cy="16181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21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35886" y="2293358"/>
            <a:ext cx="5281952" cy="7419191"/>
            <a:chOff x="0" y="0"/>
            <a:chExt cx="1619379" cy="227463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619379" cy="2274630"/>
            </a:xfrm>
            <a:custGeom>
              <a:avLst/>
              <a:gdLst/>
              <a:ahLst/>
              <a:cxnLst/>
              <a:rect r="r" b="b" t="t" l="l"/>
              <a:pathLst>
                <a:path h="2274630" w="1619379">
                  <a:moveTo>
                    <a:pt x="16123" y="0"/>
                  </a:moveTo>
                  <a:lnTo>
                    <a:pt x="1603256" y="0"/>
                  </a:lnTo>
                  <a:cubicBezTo>
                    <a:pt x="1612161" y="0"/>
                    <a:pt x="1619379" y="7219"/>
                    <a:pt x="1619379" y="16123"/>
                  </a:cubicBezTo>
                  <a:lnTo>
                    <a:pt x="1619379" y="2258507"/>
                  </a:lnTo>
                  <a:cubicBezTo>
                    <a:pt x="1619379" y="2267411"/>
                    <a:pt x="1612161" y="2274630"/>
                    <a:pt x="1603256" y="2274630"/>
                  </a:cubicBezTo>
                  <a:lnTo>
                    <a:pt x="16123" y="2274630"/>
                  </a:lnTo>
                  <a:cubicBezTo>
                    <a:pt x="7219" y="2274630"/>
                    <a:pt x="0" y="2267411"/>
                    <a:pt x="0" y="2258507"/>
                  </a:cubicBezTo>
                  <a:lnTo>
                    <a:pt x="0" y="16123"/>
                  </a:lnTo>
                  <a:cubicBezTo>
                    <a:pt x="0" y="7219"/>
                    <a:pt x="7219" y="0"/>
                    <a:pt x="1612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1619379" cy="23222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78655">
            <a:off x="2168565" y="2098987"/>
            <a:ext cx="1752527" cy="388742"/>
          </a:xfrm>
          <a:custGeom>
            <a:avLst/>
            <a:gdLst/>
            <a:ahLst/>
            <a:cxnLst/>
            <a:rect r="r" b="b" t="t" l="l"/>
            <a:pathLst>
              <a:path h="388742" w="1752527">
                <a:moveTo>
                  <a:pt x="0" y="0"/>
                </a:moveTo>
                <a:lnTo>
                  <a:pt x="1752527" y="0"/>
                </a:lnTo>
                <a:lnTo>
                  <a:pt x="1752527" y="388743"/>
                </a:lnTo>
                <a:lnTo>
                  <a:pt x="0" y="3887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55425" y="8447251"/>
            <a:ext cx="2378808" cy="1414130"/>
          </a:xfrm>
          <a:custGeom>
            <a:avLst/>
            <a:gdLst/>
            <a:ahLst/>
            <a:cxnLst/>
            <a:rect r="r" b="b" t="t" l="l"/>
            <a:pathLst>
              <a:path h="1414130" w="2378808">
                <a:moveTo>
                  <a:pt x="0" y="0"/>
                </a:moveTo>
                <a:lnTo>
                  <a:pt x="2378808" y="0"/>
                </a:lnTo>
                <a:lnTo>
                  <a:pt x="2378808" y="1414130"/>
                </a:lnTo>
                <a:lnTo>
                  <a:pt x="0" y="14141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05749" y="2802469"/>
            <a:ext cx="4481863" cy="562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82"/>
              </a:lnSpc>
              <a:spcBef>
                <a:spcPct val="0"/>
              </a:spcBef>
            </a:pPr>
            <a:r>
              <a:rPr lang="en-US" sz="3344">
                <a:solidFill>
                  <a:srgbClr val="01070A"/>
                </a:solidFill>
                <a:latin typeface="Carelia"/>
              </a:rPr>
              <a:t>Riaditeľ SŠ zverejní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42286" y="3796346"/>
            <a:ext cx="4469151" cy="48644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1"/>
              </a:lnSpc>
            </a:pPr>
            <a:r>
              <a:rPr lang="en-US" sz="3072">
                <a:solidFill>
                  <a:srgbClr val="01070A"/>
                </a:solidFill>
                <a:latin typeface="Dosis Bold"/>
              </a:rPr>
              <a:t> na výveske školy a na webovom sídle školy zoznam uchádzačov podľa výsledkov prijímacieho konania </a:t>
            </a:r>
          </a:p>
          <a:p>
            <a:pPr algn="ctr">
              <a:lnSpc>
                <a:spcPts val="4301"/>
              </a:lnSpc>
            </a:pPr>
            <a:r>
              <a:rPr lang="en-US" sz="3072">
                <a:solidFill>
                  <a:srgbClr val="FF8166"/>
                </a:solidFill>
                <a:latin typeface="Dosis Bold"/>
              </a:rPr>
              <a:t>17. mája 2024  </a:t>
            </a:r>
            <a:r>
              <a:rPr lang="en-US" sz="3072">
                <a:solidFill>
                  <a:srgbClr val="01070A"/>
                </a:solidFill>
                <a:latin typeface="Dosis Bold"/>
              </a:rPr>
              <a:t>         </a:t>
            </a:r>
          </a:p>
          <a:p>
            <a:pPr algn="ctr">
              <a:lnSpc>
                <a:spcPts val="4301"/>
              </a:lnSpc>
            </a:pPr>
            <a:r>
              <a:rPr lang="en-US" sz="3072">
                <a:solidFill>
                  <a:srgbClr val="01070A"/>
                </a:solidFill>
                <a:latin typeface="Dosis Bold"/>
              </a:rPr>
              <a:t>(v čase od 0:00 do 23:59 hod.)</a:t>
            </a:r>
          </a:p>
          <a:p>
            <a:pPr algn="ctr">
              <a:lnSpc>
                <a:spcPts val="4301"/>
              </a:lnSpc>
            </a:pPr>
          </a:p>
        </p:txBody>
      </p:sp>
      <p:grpSp>
        <p:nvGrpSpPr>
          <p:cNvPr name="Group 14" id="14"/>
          <p:cNvGrpSpPr/>
          <p:nvPr/>
        </p:nvGrpSpPr>
        <p:grpSpPr>
          <a:xfrm rot="93123">
            <a:off x="7909883" y="3153572"/>
            <a:ext cx="3283874" cy="5122453"/>
            <a:chOff x="0" y="0"/>
            <a:chExt cx="1006794" cy="157047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06794" cy="1570479"/>
            </a:xfrm>
            <a:custGeom>
              <a:avLst/>
              <a:gdLst/>
              <a:ahLst/>
              <a:cxnLst/>
              <a:rect r="r" b="b" t="t" l="l"/>
              <a:pathLst>
                <a:path h="1570479" w="1006794">
                  <a:moveTo>
                    <a:pt x="16503" y="0"/>
                  </a:moveTo>
                  <a:lnTo>
                    <a:pt x="990291" y="0"/>
                  </a:lnTo>
                  <a:cubicBezTo>
                    <a:pt x="999405" y="0"/>
                    <a:pt x="1006794" y="7389"/>
                    <a:pt x="1006794" y="16503"/>
                  </a:cubicBezTo>
                  <a:lnTo>
                    <a:pt x="1006794" y="1553976"/>
                  </a:lnTo>
                  <a:cubicBezTo>
                    <a:pt x="1006794" y="1563090"/>
                    <a:pt x="999405" y="1570479"/>
                    <a:pt x="990291" y="1570479"/>
                  </a:cubicBezTo>
                  <a:lnTo>
                    <a:pt x="16503" y="1570479"/>
                  </a:lnTo>
                  <a:cubicBezTo>
                    <a:pt x="7389" y="1570479"/>
                    <a:pt x="0" y="1563090"/>
                    <a:pt x="0" y="1553976"/>
                  </a:cubicBezTo>
                  <a:lnTo>
                    <a:pt x="0" y="16503"/>
                  </a:lnTo>
                  <a:cubicBezTo>
                    <a:pt x="0" y="7389"/>
                    <a:pt x="7389" y="0"/>
                    <a:pt x="16503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1006794" cy="16181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21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528202" y="2293358"/>
            <a:ext cx="5281952" cy="7419191"/>
            <a:chOff x="0" y="0"/>
            <a:chExt cx="1619379" cy="227463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619379" cy="2274630"/>
            </a:xfrm>
            <a:custGeom>
              <a:avLst/>
              <a:gdLst/>
              <a:ahLst/>
              <a:cxnLst/>
              <a:rect r="r" b="b" t="t" l="l"/>
              <a:pathLst>
                <a:path h="2274630" w="1619379">
                  <a:moveTo>
                    <a:pt x="16123" y="0"/>
                  </a:moveTo>
                  <a:lnTo>
                    <a:pt x="1603256" y="0"/>
                  </a:lnTo>
                  <a:cubicBezTo>
                    <a:pt x="1612161" y="0"/>
                    <a:pt x="1619379" y="7219"/>
                    <a:pt x="1619379" y="16123"/>
                  </a:cubicBezTo>
                  <a:lnTo>
                    <a:pt x="1619379" y="2258507"/>
                  </a:lnTo>
                  <a:cubicBezTo>
                    <a:pt x="1619379" y="2267411"/>
                    <a:pt x="1612161" y="2274630"/>
                    <a:pt x="1603256" y="2274630"/>
                  </a:cubicBezTo>
                  <a:lnTo>
                    <a:pt x="16123" y="2274630"/>
                  </a:lnTo>
                  <a:cubicBezTo>
                    <a:pt x="7219" y="2274630"/>
                    <a:pt x="0" y="2267411"/>
                    <a:pt x="0" y="2258507"/>
                  </a:cubicBezTo>
                  <a:lnTo>
                    <a:pt x="0" y="16123"/>
                  </a:lnTo>
                  <a:cubicBezTo>
                    <a:pt x="0" y="7219"/>
                    <a:pt x="7219" y="0"/>
                    <a:pt x="1612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1619379" cy="23222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-999048">
            <a:off x="5014050" y="3934666"/>
            <a:ext cx="2287365" cy="777704"/>
          </a:xfrm>
          <a:custGeom>
            <a:avLst/>
            <a:gdLst/>
            <a:ahLst/>
            <a:cxnLst/>
            <a:rect r="r" b="b" t="t" l="l"/>
            <a:pathLst>
              <a:path h="777704" w="2287365">
                <a:moveTo>
                  <a:pt x="0" y="0"/>
                </a:moveTo>
                <a:lnTo>
                  <a:pt x="2287365" y="0"/>
                </a:lnTo>
                <a:lnTo>
                  <a:pt x="2287365" y="777704"/>
                </a:lnTo>
                <a:lnTo>
                  <a:pt x="0" y="7777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78655">
            <a:off x="8366633" y="2098892"/>
            <a:ext cx="1752527" cy="388742"/>
          </a:xfrm>
          <a:custGeom>
            <a:avLst/>
            <a:gdLst/>
            <a:ahLst/>
            <a:cxnLst/>
            <a:rect r="r" b="b" t="t" l="l"/>
            <a:pathLst>
              <a:path h="388742" w="1752527">
                <a:moveTo>
                  <a:pt x="0" y="0"/>
                </a:moveTo>
                <a:lnTo>
                  <a:pt x="1752527" y="0"/>
                </a:lnTo>
                <a:lnTo>
                  <a:pt x="1752527" y="388743"/>
                </a:lnTo>
                <a:lnTo>
                  <a:pt x="0" y="3887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8362416" y="8447251"/>
            <a:ext cx="2378808" cy="1414130"/>
          </a:xfrm>
          <a:custGeom>
            <a:avLst/>
            <a:gdLst/>
            <a:ahLst/>
            <a:cxnLst/>
            <a:rect r="r" b="b" t="t" l="l"/>
            <a:pathLst>
              <a:path h="1414130" w="2378808">
                <a:moveTo>
                  <a:pt x="0" y="0"/>
                </a:moveTo>
                <a:lnTo>
                  <a:pt x="2378808" y="0"/>
                </a:lnTo>
                <a:lnTo>
                  <a:pt x="2378808" y="1414130"/>
                </a:lnTo>
                <a:lnTo>
                  <a:pt x="0" y="14141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6952192" y="2888726"/>
            <a:ext cx="4481863" cy="562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82"/>
              </a:lnSpc>
              <a:spcBef>
                <a:spcPct val="0"/>
              </a:spcBef>
            </a:pPr>
            <a:r>
              <a:rPr lang="en-US" sz="3344">
                <a:solidFill>
                  <a:srgbClr val="01070A"/>
                </a:solidFill>
                <a:latin typeface="Carelia"/>
              </a:rPr>
              <a:t>Riaditeľ SŠ rozhodne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952192" y="3924508"/>
            <a:ext cx="4545880" cy="37788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1"/>
              </a:lnSpc>
            </a:pPr>
            <a:r>
              <a:rPr lang="en-US" sz="3072">
                <a:solidFill>
                  <a:srgbClr val="01070A"/>
                </a:solidFill>
                <a:latin typeface="Dosis Bold"/>
              </a:rPr>
              <a:t> riaditeľ SŠ rozhodne a odošle uchádzačovi alebo ZZ rozhodnutie  </a:t>
            </a:r>
          </a:p>
          <a:p>
            <a:pPr algn="ctr">
              <a:lnSpc>
                <a:spcPts val="4301"/>
              </a:lnSpc>
            </a:pPr>
            <a:r>
              <a:rPr lang="en-US" sz="3072">
                <a:solidFill>
                  <a:srgbClr val="01070A"/>
                </a:solidFill>
                <a:latin typeface="Dosis Bold"/>
              </a:rPr>
              <a:t>o prijatí/neprijatí najneskôr </a:t>
            </a:r>
          </a:p>
          <a:p>
            <a:pPr algn="ctr">
              <a:lnSpc>
                <a:spcPts val="4301"/>
              </a:lnSpc>
            </a:pPr>
            <a:r>
              <a:rPr lang="en-US" sz="3072">
                <a:solidFill>
                  <a:srgbClr val="01070A"/>
                </a:solidFill>
                <a:latin typeface="Dosis Bold"/>
              </a:rPr>
              <a:t>v termíne</a:t>
            </a:r>
          </a:p>
          <a:p>
            <a:pPr algn="ctr">
              <a:lnSpc>
                <a:spcPts val="4301"/>
              </a:lnSpc>
            </a:pPr>
            <a:r>
              <a:rPr lang="en-US" sz="3072">
                <a:solidFill>
                  <a:srgbClr val="FF8166"/>
                </a:solidFill>
                <a:latin typeface="Dosis Bold"/>
              </a:rPr>
              <a:t> do </a:t>
            </a:r>
            <a:r>
              <a:rPr lang="en-US" sz="3072">
                <a:solidFill>
                  <a:srgbClr val="FF8166"/>
                </a:solidFill>
                <a:latin typeface="Dosis Bold"/>
              </a:rPr>
              <a:t>17. mája 2024  </a:t>
            </a:r>
            <a:r>
              <a:rPr lang="en-US" sz="3072">
                <a:solidFill>
                  <a:srgbClr val="01070A"/>
                </a:solidFill>
                <a:latin typeface="Dosis Bold"/>
              </a:rPr>
              <a:t>         </a:t>
            </a:r>
          </a:p>
          <a:p>
            <a:pPr algn="ctr">
              <a:lnSpc>
                <a:spcPts val="4301"/>
              </a:lnSpc>
            </a:pPr>
          </a:p>
        </p:txBody>
      </p:sp>
      <p:grpSp>
        <p:nvGrpSpPr>
          <p:cNvPr name="Group 25" id="25"/>
          <p:cNvGrpSpPr/>
          <p:nvPr/>
        </p:nvGrpSpPr>
        <p:grpSpPr>
          <a:xfrm rot="93123">
            <a:off x="13695778" y="3281266"/>
            <a:ext cx="3283874" cy="5122453"/>
            <a:chOff x="0" y="0"/>
            <a:chExt cx="1006794" cy="157047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006794" cy="1570479"/>
            </a:xfrm>
            <a:custGeom>
              <a:avLst/>
              <a:gdLst/>
              <a:ahLst/>
              <a:cxnLst/>
              <a:rect r="r" b="b" t="t" l="l"/>
              <a:pathLst>
                <a:path h="1570479" w="1006794">
                  <a:moveTo>
                    <a:pt x="16503" y="0"/>
                  </a:moveTo>
                  <a:lnTo>
                    <a:pt x="990291" y="0"/>
                  </a:lnTo>
                  <a:cubicBezTo>
                    <a:pt x="999405" y="0"/>
                    <a:pt x="1006794" y="7389"/>
                    <a:pt x="1006794" y="16503"/>
                  </a:cubicBezTo>
                  <a:lnTo>
                    <a:pt x="1006794" y="1553976"/>
                  </a:lnTo>
                  <a:cubicBezTo>
                    <a:pt x="1006794" y="1563090"/>
                    <a:pt x="999405" y="1570479"/>
                    <a:pt x="990291" y="1570479"/>
                  </a:cubicBezTo>
                  <a:lnTo>
                    <a:pt x="16503" y="1570479"/>
                  </a:lnTo>
                  <a:cubicBezTo>
                    <a:pt x="7389" y="1570479"/>
                    <a:pt x="0" y="1563090"/>
                    <a:pt x="0" y="1553976"/>
                  </a:cubicBezTo>
                  <a:lnTo>
                    <a:pt x="0" y="16503"/>
                  </a:lnTo>
                  <a:cubicBezTo>
                    <a:pt x="0" y="7389"/>
                    <a:pt x="7389" y="0"/>
                    <a:pt x="16503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47625"/>
              <a:ext cx="1006794" cy="16181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21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2468409" y="2293358"/>
            <a:ext cx="5281952" cy="7419191"/>
            <a:chOff x="0" y="0"/>
            <a:chExt cx="1619379" cy="227463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619379" cy="2274630"/>
            </a:xfrm>
            <a:custGeom>
              <a:avLst/>
              <a:gdLst/>
              <a:ahLst/>
              <a:cxnLst/>
              <a:rect r="r" b="b" t="t" l="l"/>
              <a:pathLst>
                <a:path h="2274630" w="1619379">
                  <a:moveTo>
                    <a:pt x="16123" y="0"/>
                  </a:moveTo>
                  <a:lnTo>
                    <a:pt x="1603256" y="0"/>
                  </a:lnTo>
                  <a:cubicBezTo>
                    <a:pt x="1612161" y="0"/>
                    <a:pt x="1619379" y="7219"/>
                    <a:pt x="1619379" y="16123"/>
                  </a:cubicBezTo>
                  <a:lnTo>
                    <a:pt x="1619379" y="2258507"/>
                  </a:lnTo>
                  <a:cubicBezTo>
                    <a:pt x="1619379" y="2267411"/>
                    <a:pt x="1612161" y="2274630"/>
                    <a:pt x="1603256" y="2274630"/>
                  </a:cubicBezTo>
                  <a:lnTo>
                    <a:pt x="16123" y="2274630"/>
                  </a:lnTo>
                  <a:cubicBezTo>
                    <a:pt x="7219" y="2274630"/>
                    <a:pt x="0" y="2267411"/>
                    <a:pt x="0" y="2258507"/>
                  </a:cubicBezTo>
                  <a:lnTo>
                    <a:pt x="0" y="16123"/>
                  </a:lnTo>
                  <a:cubicBezTo>
                    <a:pt x="0" y="7219"/>
                    <a:pt x="7219" y="0"/>
                    <a:pt x="1612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47625"/>
              <a:ext cx="1619379" cy="23222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-999048">
            <a:off x="10495766" y="7230449"/>
            <a:ext cx="2287365" cy="777704"/>
          </a:xfrm>
          <a:custGeom>
            <a:avLst/>
            <a:gdLst/>
            <a:ahLst/>
            <a:cxnLst/>
            <a:rect r="r" b="b" t="t" l="l"/>
            <a:pathLst>
              <a:path h="777704" w="2287365">
                <a:moveTo>
                  <a:pt x="0" y="0"/>
                </a:moveTo>
                <a:lnTo>
                  <a:pt x="2287365" y="0"/>
                </a:lnTo>
                <a:lnTo>
                  <a:pt x="2287365" y="777704"/>
                </a:lnTo>
                <a:lnTo>
                  <a:pt x="0" y="7777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-78655">
            <a:off x="14359599" y="2098987"/>
            <a:ext cx="1752527" cy="388742"/>
          </a:xfrm>
          <a:custGeom>
            <a:avLst/>
            <a:gdLst/>
            <a:ahLst/>
            <a:cxnLst/>
            <a:rect r="r" b="b" t="t" l="l"/>
            <a:pathLst>
              <a:path h="388742" w="1752527">
                <a:moveTo>
                  <a:pt x="0" y="0"/>
                </a:moveTo>
                <a:lnTo>
                  <a:pt x="1752527" y="0"/>
                </a:lnTo>
                <a:lnTo>
                  <a:pt x="1752527" y="388743"/>
                </a:lnTo>
                <a:lnTo>
                  <a:pt x="0" y="3887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4046459" y="8447251"/>
            <a:ext cx="2378808" cy="1414130"/>
          </a:xfrm>
          <a:custGeom>
            <a:avLst/>
            <a:gdLst/>
            <a:ahLst/>
            <a:cxnLst/>
            <a:rect r="r" b="b" t="t" l="l"/>
            <a:pathLst>
              <a:path h="1414130" w="2378808">
                <a:moveTo>
                  <a:pt x="0" y="0"/>
                </a:moveTo>
                <a:lnTo>
                  <a:pt x="2378808" y="0"/>
                </a:lnTo>
                <a:lnTo>
                  <a:pt x="2378808" y="1414130"/>
                </a:lnTo>
                <a:lnTo>
                  <a:pt x="0" y="14141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12777437" y="2800145"/>
            <a:ext cx="4481863" cy="562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82"/>
              </a:lnSpc>
              <a:spcBef>
                <a:spcPct val="0"/>
              </a:spcBef>
            </a:pPr>
            <a:r>
              <a:rPr lang="en-US" sz="3344">
                <a:solidFill>
                  <a:srgbClr val="01070A"/>
                </a:solidFill>
                <a:latin typeface="Carelia"/>
              </a:rPr>
              <a:t>Zákonný zástupca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2777437" y="3813561"/>
            <a:ext cx="4469151" cy="432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1"/>
              </a:lnSpc>
            </a:pPr>
            <a:r>
              <a:rPr lang="en-US" sz="3072">
                <a:solidFill>
                  <a:srgbClr val="01070A"/>
                </a:solidFill>
                <a:latin typeface="Dosis Bold"/>
              </a:rPr>
              <a:t> najneskôr do </a:t>
            </a:r>
          </a:p>
          <a:p>
            <a:pPr algn="ctr">
              <a:lnSpc>
                <a:spcPts val="4301"/>
              </a:lnSpc>
            </a:pPr>
            <a:r>
              <a:rPr lang="en-US" sz="3072">
                <a:solidFill>
                  <a:srgbClr val="FF8166"/>
                </a:solidFill>
                <a:latin typeface="Dosis Bold"/>
              </a:rPr>
              <a:t>22. mája 2024</a:t>
            </a:r>
            <a:r>
              <a:rPr lang="en-US" sz="3072">
                <a:solidFill>
                  <a:srgbClr val="01070A"/>
                </a:solidFill>
                <a:latin typeface="Dosis Bold"/>
              </a:rPr>
              <a:t> </a:t>
            </a:r>
          </a:p>
          <a:p>
            <a:pPr algn="ctr">
              <a:lnSpc>
                <a:spcPts val="4301"/>
              </a:lnSpc>
            </a:pPr>
            <a:r>
              <a:rPr lang="en-US" sz="3072">
                <a:solidFill>
                  <a:srgbClr val="01070A"/>
                </a:solidFill>
                <a:latin typeface="Dosis Bold"/>
              </a:rPr>
              <a:t>(23:59 hod.) písomne </a:t>
            </a:r>
          </a:p>
          <a:p>
            <a:pPr algn="ctr">
              <a:lnSpc>
                <a:spcPts val="4301"/>
              </a:lnSpc>
            </a:pPr>
            <a:r>
              <a:rPr lang="en-US" sz="3072">
                <a:solidFill>
                  <a:srgbClr val="01070A"/>
                </a:solidFill>
                <a:latin typeface="Dosis Bold"/>
              </a:rPr>
              <a:t>zašle strednej škole </a:t>
            </a:r>
          </a:p>
          <a:p>
            <a:pPr algn="ctr">
              <a:lnSpc>
                <a:spcPts val="4301"/>
              </a:lnSpc>
            </a:pPr>
            <a:r>
              <a:rPr lang="en-US" sz="3072">
                <a:solidFill>
                  <a:srgbClr val="01070A"/>
                </a:solidFill>
                <a:latin typeface="Dosis Bold"/>
              </a:rPr>
              <a:t>potvrdenie o nastúpení/nenastúpení</a:t>
            </a:r>
          </a:p>
          <a:p>
            <a:pPr algn="ctr">
              <a:lnSpc>
                <a:spcPts val="4301"/>
              </a:lnSpc>
            </a:pPr>
            <a:r>
              <a:rPr lang="en-US" sz="3072">
                <a:solidFill>
                  <a:srgbClr val="01070A"/>
                </a:solidFill>
                <a:latin typeface="Dosis Bold"/>
              </a:rPr>
              <a:t>(alebo podľa inštrukcií SŠ)</a:t>
            </a:r>
          </a:p>
          <a:p>
            <a:pPr algn="ctr">
              <a:lnSpc>
                <a:spcPts val="4301"/>
              </a:lnSpc>
            </a:pPr>
          </a:p>
        </p:txBody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711209" y="562365"/>
            <a:ext cx="10406798" cy="10782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945"/>
              </a:lnSpc>
              <a:spcBef>
                <a:spcPct val="0"/>
              </a:spcBef>
            </a:pPr>
            <a:r>
              <a:rPr lang="en-US" sz="6389">
                <a:solidFill>
                  <a:srgbClr val="01070A"/>
                </a:solidFill>
                <a:latin typeface="Carelia"/>
              </a:rPr>
              <a:t>Po prijímacích skúškach</a:t>
            </a:r>
          </a:p>
        </p:txBody>
      </p:sp>
      <p:grpSp>
        <p:nvGrpSpPr>
          <p:cNvPr name="Group 4" id="4"/>
          <p:cNvGrpSpPr/>
          <p:nvPr/>
        </p:nvGrpSpPr>
        <p:grpSpPr>
          <a:xfrm rot="93123">
            <a:off x="1504743" y="3281266"/>
            <a:ext cx="3283874" cy="5122453"/>
            <a:chOff x="0" y="0"/>
            <a:chExt cx="1006794" cy="1570479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006794" cy="1570479"/>
            </a:xfrm>
            <a:custGeom>
              <a:avLst/>
              <a:gdLst/>
              <a:ahLst/>
              <a:cxnLst/>
              <a:rect r="r" b="b" t="t" l="l"/>
              <a:pathLst>
                <a:path h="1570479" w="1006794">
                  <a:moveTo>
                    <a:pt x="16503" y="0"/>
                  </a:moveTo>
                  <a:lnTo>
                    <a:pt x="990291" y="0"/>
                  </a:lnTo>
                  <a:cubicBezTo>
                    <a:pt x="999405" y="0"/>
                    <a:pt x="1006794" y="7389"/>
                    <a:pt x="1006794" y="16503"/>
                  </a:cubicBezTo>
                  <a:lnTo>
                    <a:pt x="1006794" y="1553976"/>
                  </a:lnTo>
                  <a:cubicBezTo>
                    <a:pt x="1006794" y="1563090"/>
                    <a:pt x="999405" y="1570479"/>
                    <a:pt x="990291" y="1570479"/>
                  </a:cubicBezTo>
                  <a:lnTo>
                    <a:pt x="16503" y="1570479"/>
                  </a:lnTo>
                  <a:cubicBezTo>
                    <a:pt x="7389" y="1570479"/>
                    <a:pt x="0" y="1563090"/>
                    <a:pt x="0" y="1553976"/>
                  </a:cubicBezTo>
                  <a:lnTo>
                    <a:pt x="0" y="16503"/>
                  </a:lnTo>
                  <a:cubicBezTo>
                    <a:pt x="0" y="7389"/>
                    <a:pt x="7389" y="0"/>
                    <a:pt x="16503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name="TextBox 6" id="6"/>
            <p:cNvSpPr txBox="true"/>
            <p:nvPr/>
          </p:nvSpPr>
          <p:spPr>
            <a:xfrm>
              <a:off x="0" y="-47625"/>
              <a:ext cx="1006794" cy="16181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21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635886" y="2293358"/>
            <a:ext cx="5281952" cy="7419191"/>
            <a:chOff x="0" y="0"/>
            <a:chExt cx="1619379" cy="227463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619379" cy="2274630"/>
            </a:xfrm>
            <a:custGeom>
              <a:avLst/>
              <a:gdLst/>
              <a:ahLst/>
              <a:cxnLst/>
              <a:rect r="r" b="b" t="t" l="l"/>
              <a:pathLst>
                <a:path h="2274630" w="1619379">
                  <a:moveTo>
                    <a:pt x="16123" y="0"/>
                  </a:moveTo>
                  <a:lnTo>
                    <a:pt x="1603256" y="0"/>
                  </a:lnTo>
                  <a:cubicBezTo>
                    <a:pt x="1612161" y="0"/>
                    <a:pt x="1619379" y="7219"/>
                    <a:pt x="1619379" y="16123"/>
                  </a:cubicBezTo>
                  <a:lnTo>
                    <a:pt x="1619379" y="2258507"/>
                  </a:lnTo>
                  <a:cubicBezTo>
                    <a:pt x="1619379" y="2267411"/>
                    <a:pt x="1612161" y="2274630"/>
                    <a:pt x="1603256" y="2274630"/>
                  </a:cubicBezTo>
                  <a:lnTo>
                    <a:pt x="16123" y="2274630"/>
                  </a:lnTo>
                  <a:cubicBezTo>
                    <a:pt x="7219" y="2274630"/>
                    <a:pt x="0" y="2267411"/>
                    <a:pt x="0" y="2258507"/>
                  </a:cubicBezTo>
                  <a:lnTo>
                    <a:pt x="0" y="16123"/>
                  </a:lnTo>
                  <a:cubicBezTo>
                    <a:pt x="0" y="7219"/>
                    <a:pt x="7219" y="0"/>
                    <a:pt x="1612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9" id="9"/>
            <p:cNvSpPr txBox="true"/>
            <p:nvPr/>
          </p:nvSpPr>
          <p:spPr>
            <a:xfrm>
              <a:off x="0" y="-47625"/>
              <a:ext cx="1619379" cy="23222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10" id="10"/>
          <p:cNvSpPr/>
          <p:nvPr/>
        </p:nvSpPr>
        <p:spPr>
          <a:xfrm flipH="false" flipV="false" rot="-78655">
            <a:off x="2168565" y="2098987"/>
            <a:ext cx="1752527" cy="388742"/>
          </a:xfrm>
          <a:custGeom>
            <a:avLst/>
            <a:gdLst/>
            <a:ahLst/>
            <a:cxnLst/>
            <a:rect r="r" b="b" t="t" l="l"/>
            <a:pathLst>
              <a:path h="388742" w="1752527">
                <a:moveTo>
                  <a:pt x="0" y="0"/>
                </a:moveTo>
                <a:lnTo>
                  <a:pt x="1752527" y="0"/>
                </a:lnTo>
                <a:lnTo>
                  <a:pt x="1752527" y="388743"/>
                </a:lnTo>
                <a:lnTo>
                  <a:pt x="0" y="3887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855425" y="8447251"/>
            <a:ext cx="2378808" cy="1414130"/>
          </a:xfrm>
          <a:custGeom>
            <a:avLst/>
            <a:gdLst/>
            <a:ahLst/>
            <a:cxnLst/>
            <a:rect r="r" b="b" t="t" l="l"/>
            <a:pathLst>
              <a:path h="1414130" w="2378808">
                <a:moveTo>
                  <a:pt x="0" y="0"/>
                </a:moveTo>
                <a:lnTo>
                  <a:pt x="2378808" y="0"/>
                </a:lnTo>
                <a:lnTo>
                  <a:pt x="2378808" y="1414130"/>
                </a:lnTo>
                <a:lnTo>
                  <a:pt x="0" y="14141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05749" y="2802469"/>
            <a:ext cx="4481863" cy="562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82"/>
              </a:lnSpc>
              <a:spcBef>
                <a:spcPct val="0"/>
              </a:spcBef>
            </a:pPr>
            <a:r>
              <a:rPr lang="en-US" sz="3344">
                <a:solidFill>
                  <a:srgbClr val="01070A"/>
                </a:solidFill>
                <a:latin typeface="Carelia"/>
              </a:rPr>
              <a:t>Ak žiak nie je prijatý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49377" y="3997921"/>
            <a:ext cx="4469151" cy="43216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1"/>
              </a:lnSpc>
            </a:pPr>
            <a:r>
              <a:rPr lang="en-US" sz="3072">
                <a:solidFill>
                  <a:srgbClr val="01070A"/>
                </a:solidFill>
                <a:latin typeface="Dosis Bold"/>
              </a:rPr>
              <a:t>  na štúdium, môže sa uchádzač alebo zákonný zástupca neplnoletého uchádzača </a:t>
            </a:r>
            <a:r>
              <a:rPr lang="en-US" sz="3072">
                <a:solidFill>
                  <a:srgbClr val="FF8166"/>
                </a:solidFill>
                <a:latin typeface="Dosis Bold"/>
              </a:rPr>
              <a:t>odvolať</a:t>
            </a:r>
            <a:r>
              <a:rPr lang="en-US" sz="3072">
                <a:solidFill>
                  <a:srgbClr val="01070A"/>
                </a:solidFill>
                <a:latin typeface="Dosis Bold"/>
              </a:rPr>
              <a:t> v lehote </a:t>
            </a:r>
            <a:r>
              <a:rPr lang="en-US" sz="3072">
                <a:solidFill>
                  <a:srgbClr val="FF8166"/>
                </a:solidFill>
                <a:latin typeface="Dosis Bold"/>
              </a:rPr>
              <a:t>do piatich dní</a:t>
            </a:r>
            <a:r>
              <a:rPr lang="en-US" sz="3072">
                <a:solidFill>
                  <a:srgbClr val="01070A"/>
                </a:solidFill>
                <a:latin typeface="Dosis Bold"/>
              </a:rPr>
              <a:t> odo dňa doručenia rozhodnutia</a:t>
            </a:r>
          </a:p>
          <a:p>
            <a:pPr algn="ctr">
              <a:lnSpc>
                <a:spcPts val="4301"/>
              </a:lnSpc>
            </a:pPr>
          </a:p>
          <a:p>
            <a:pPr algn="ctr">
              <a:lnSpc>
                <a:spcPts val="4301"/>
              </a:lnSpc>
            </a:pPr>
          </a:p>
        </p:txBody>
      </p:sp>
      <p:grpSp>
        <p:nvGrpSpPr>
          <p:cNvPr name="Group 14" id="14"/>
          <p:cNvGrpSpPr/>
          <p:nvPr/>
        </p:nvGrpSpPr>
        <p:grpSpPr>
          <a:xfrm rot="93123">
            <a:off x="7909883" y="3153572"/>
            <a:ext cx="3283874" cy="5122453"/>
            <a:chOff x="0" y="0"/>
            <a:chExt cx="1006794" cy="1570479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1006794" cy="1570479"/>
            </a:xfrm>
            <a:custGeom>
              <a:avLst/>
              <a:gdLst/>
              <a:ahLst/>
              <a:cxnLst/>
              <a:rect r="r" b="b" t="t" l="l"/>
              <a:pathLst>
                <a:path h="1570479" w="1006794">
                  <a:moveTo>
                    <a:pt x="16503" y="0"/>
                  </a:moveTo>
                  <a:lnTo>
                    <a:pt x="990291" y="0"/>
                  </a:lnTo>
                  <a:cubicBezTo>
                    <a:pt x="999405" y="0"/>
                    <a:pt x="1006794" y="7389"/>
                    <a:pt x="1006794" y="16503"/>
                  </a:cubicBezTo>
                  <a:lnTo>
                    <a:pt x="1006794" y="1553976"/>
                  </a:lnTo>
                  <a:cubicBezTo>
                    <a:pt x="1006794" y="1563090"/>
                    <a:pt x="999405" y="1570479"/>
                    <a:pt x="990291" y="1570479"/>
                  </a:cubicBezTo>
                  <a:lnTo>
                    <a:pt x="16503" y="1570479"/>
                  </a:lnTo>
                  <a:cubicBezTo>
                    <a:pt x="7389" y="1570479"/>
                    <a:pt x="0" y="1563090"/>
                    <a:pt x="0" y="1553976"/>
                  </a:cubicBezTo>
                  <a:lnTo>
                    <a:pt x="0" y="16503"/>
                  </a:lnTo>
                  <a:cubicBezTo>
                    <a:pt x="0" y="7389"/>
                    <a:pt x="7389" y="0"/>
                    <a:pt x="16503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1006794" cy="16181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21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6528202" y="2293358"/>
            <a:ext cx="5281952" cy="7419191"/>
            <a:chOff x="0" y="0"/>
            <a:chExt cx="1619379" cy="227463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1619379" cy="2274630"/>
            </a:xfrm>
            <a:custGeom>
              <a:avLst/>
              <a:gdLst/>
              <a:ahLst/>
              <a:cxnLst/>
              <a:rect r="r" b="b" t="t" l="l"/>
              <a:pathLst>
                <a:path h="2274630" w="1619379">
                  <a:moveTo>
                    <a:pt x="16123" y="0"/>
                  </a:moveTo>
                  <a:lnTo>
                    <a:pt x="1603256" y="0"/>
                  </a:lnTo>
                  <a:cubicBezTo>
                    <a:pt x="1612161" y="0"/>
                    <a:pt x="1619379" y="7219"/>
                    <a:pt x="1619379" y="16123"/>
                  </a:cubicBezTo>
                  <a:lnTo>
                    <a:pt x="1619379" y="2258507"/>
                  </a:lnTo>
                  <a:cubicBezTo>
                    <a:pt x="1619379" y="2267411"/>
                    <a:pt x="1612161" y="2274630"/>
                    <a:pt x="1603256" y="2274630"/>
                  </a:cubicBezTo>
                  <a:lnTo>
                    <a:pt x="16123" y="2274630"/>
                  </a:lnTo>
                  <a:cubicBezTo>
                    <a:pt x="7219" y="2274630"/>
                    <a:pt x="0" y="2267411"/>
                    <a:pt x="0" y="2258507"/>
                  </a:cubicBezTo>
                  <a:lnTo>
                    <a:pt x="0" y="16123"/>
                  </a:lnTo>
                  <a:cubicBezTo>
                    <a:pt x="0" y="7219"/>
                    <a:pt x="7219" y="0"/>
                    <a:pt x="1612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0" y="-47625"/>
              <a:ext cx="1619379" cy="23222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-999048">
            <a:off x="5205568" y="6915372"/>
            <a:ext cx="2287365" cy="777704"/>
          </a:xfrm>
          <a:custGeom>
            <a:avLst/>
            <a:gdLst/>
            <a:ahLst/>
            <a:cxnLst/>
            <a:rect r="r" b="b" t="t" l="l"/>
            <a:pathLst>
              <a:path h="777704" w="2287365">
                <a:moveTo>
                  <a:pt x="0" y="0"/>
                </a:moveTo>
                <a:lnTo>
                  <a:pt x="2287365" y="0"/>
                </a:lnTo>
                <a:lnTo>
                  <a:pt x="2287365" y="777704"/>
                </a:lnTo>
                <a:lnTo>
                  <a:pt x="0" y="7777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78655">
            <a:off x="8366633" y="2098892"/>
            <a:ext cx="1752527" cy="388742"/>
          </a:xfrm>
          <a:custGeom>
            <a:avLst/>
            <a:gdLst/>
            <a:ahLst/>
            <a:cxnLst/>
            <a:rect r="r" b="b" t="t" l="l"/>
            <a:pathLst>
              <a:path h="388742" w="1752527">
                <a:moveTo>
                  <a:pt x="0" y="0"/>
                </a:moveTo>
                <a:lnTo>
                  <a:pt x="1752527" y="0"/>
                </a:lnTo>
                <a:lnTo>
                  <a:pt x="1752527" y="388743"/>
                </a:lnTo>
                <a:lnTo>
                  <a:pt x="0" y="3887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8362416" y="8447251"/>
            <a:ext cx="2378808" cy="1414130"/>
          </a:xfrm>
          <a:custGeom>
            <a:avLst/>
            <a:gdLst/>
            <a:ahLst/>
            <a:cxnLst/>
            <a:rect r="r" b="b" t="t" l="l"/>
            <a:pathLst>
              <a:path h="1414130" w="2378808">
                <a:moveTo>
                  <a:pt x="0" y="0"/>
                </a:moveTo>
                <a:lnTo>
                  <a:pt x="2378808" y="0"/>
                </a:lnTo>
                <a:lnTo>
                  <a:pt x="2378808" y="1414130"/>
                </a:lnTo>
                <a:lnTo>
                  <a:pt x="0" y="14141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3" id="23"/>
          <p:cNvSpPr txBox="true"/>
          <p:nvPr/>
        </p:nvSpPr>
        <p:spPr>
          <a:xfrm rot="0">
            <a:off x="6952192" y="2888726"/>
            <a:ext cx="4481863" cy="562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82"/>
              </a:lnSpc>
              <a:spcBef>
                <a:spcPct val="0"/>
              </a:spcBef>
            </a:pPr>
            <a:r>
              <a:rPr lang="en-US" sz="3344">
                <a:solidFill>
                  <a:srgbClr val="01070A"/>
                </a:solidFill>
                <a:latin typeface="Carelia"/>
              </a:rPr>
              <a:t>Ak žiak nie je prijatý</a:t>
            </a:r>
          </a:p>
        </p:txBody>
      </p:sp>
      <p:sp>
        <p:nvSpPr>
          <p:cNvPr name="TextBox 24" id="24"/>
          <p:cNvSpPr txBox="true"/>
          <p:nvPr/>
        </p:nvSpPr>
        <p:spPr>
          <a:xfrm rot="0">
            <a:off x="6871060" y="4068222"/>
            <a:ext cx="4545880" cy="32360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1"/>
              </a:lnSpc>
            </a:pPr>
            <a:r>
              <a:rPr lang="en-US" sz="3072">
                <a:solidFill>
                  <a:srgbClr val="01070A"/>
                </a:solidFill>
                <a:latin typeface="Dosis Bold"/>
              </a:rPr>
              <a:t>  na štúdium </a:t>
            </a:r>
            <a:r>
              <a:rPr lang="en-US" sz="3072">
                <a:solidFill>
                  <a:srgbClr val="FF8166"/>
                </a:solidFill>
                <a:latin typeface="Dosis Bold"/>
              </a:rPr>
              <a:t>na žiadnej škole</a:t>
            </a:r>
            <a:r>
              <a:rPr lang="en-US" sz="3072">
                <a:solidFill>
                  <a:srgbClr val="01070A"/>
                </a:solidFill>
                <a:latin typeface="Dosis Bold"/>
              </a:rPr>
              <a:t>, má možnosť zúčastniť sa 2. kola prijímacích skúšok </a:t>
            </a:r>
            <a:r>
              <a:rPr lang="en-US" sz="3072">
                <a:solidFill>
                  <a:srgbClr val="FF8166"/>
                </a:solidFill>
                <a:latin typeface="Dosis Bold"/>
              </a:rPr>
              <a:t>20. júna 2024</a:t>
            </a:r>
          </a:p>
          <a:p>
            <a:pPr algn="ctr">
              <a:lnSpc>
                <a:spcPts val="4301"/>
              </a:lnSpc>
            </a:pPr>
            <a:r>
              <a:rPr lang="en-US" sz="3072">
                <a:solidFill>
                  <a:srgbClr val="01070A"/>
                </a:solidFill>
                <a:latin typeface="Dosis Bold"/>
              </a:rPr>
              <a:t>      </a:t>
            </a:r>
          </a:p>
          <a:p>
            <a:pPr algn="ctr">
              <a:lnSpc>
                <a:spcPts val="4301"/>
              </a:lnSpc>
            </a:pPr>
          </a:p>
        </p:txBody>
      </p:sp>
      <p:grpSp>
        <p:nvGrpSpPr>
          <p:cNvPr name="Group 25" id="25"/>
          <p:cNvGrpSpPr/>
          <p:nvPr/>
        </p:nvGrpSpPr>
        <p:grpSpPr>
          <a:xfrm rot="93123">
            <a:off x="13695778" y="3281266"/>
            <a:ext cx="3283874" cy="5122453"/>
            <a:chOff x="0" y="0"/>
            <a:chExt cx="1006794" cy="1570479"/>
          </a:xfrm>
        </p:grpSpPr>
        <p:sp>
          <p:nvSpPr>
            <p:cNvPr name="Freeform 26" id="26"/>
            <p:cNvSpPr/>
            <p:nvPr/>
          </p:nvSpPr>
          <p:spPr>
            <a:xfrm flipH="false" flipV="false" rot="0">
              <a:off x="0" y="0"/>
              <a:ext cx="1006794" cy="1570479"/>
            </a:xfrm>
            <a:custGeom>
              <a:avLst/>
              <a:gdLst/>
              <a:ahLst/>
              <a:cxnLst/>
              <a:rect r="r" b="b" t="t" l="l"/>
              <a:pathLst>
                <a:path h="1570479" w="1006794">
                  <a:moveTo>
                    <a:pt x="16503" y="0"/>
                  </a:moveTo>
                  <a:lnTo>
                    <a:pt x="990291" y="0"/>
                  </a:lnTo>
                  <a:cubicBezTo>
                    <a:pt x="999405" y="0"/>
                    <a:pt x="1006794" y="7389"/>
                    <a:pt x="1006794" y="16503"/>
                  </a:cubicBezTo>
                  <a:lnTo>
                    <a:pt x="1006794" y="1553976"/>
                  </a:lnTo>
                  <a:cubicBezTo>
                    <a:pt x="1006794" y="1563090"/>
                    <a:pt x="999405" y="1570479"/>
                    <a:pt x="990291" y="1570479"/>
                  </a:cubicBezTo>
                  <a:lnTo>
                    <a:pt x="16503" y="1570479"/>
                  </a:lnTo>
                  <a:cubicBezTo>
                    <a:pt x="7389" y="1570479"/>
                    <a:pt x="0" y="1563090"/>
                    <a:pt x="0" y="1553976"/>
                  </a:cubicBezTo>
                  <a:lnTo>
                    <a:pt x="0" y="16503"/>
                  </a:lnTo>
                  <a:cubicBezTo>
                    <a:pt x="0" y="7389"/>
                    <a:pt x="7389" y="0"/>
                    <a:pt x="16503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name="TextBox 27" id="27"/>
            <p:cNvSpPr txBox="true"/>
            <p:nvPr/>
          </p:nvSpPr>
          <p:spPr>
            <a:xfrm>
              <a:off x="0" y="-47625"/>
              <a:ext cx="1006794" cy="161810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21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28" id="28"/>
          <p:cNvGrpSpPr/>
          <p:nvPr/>
        </p:nvGrpSpPr>
        <p:grpSpPr>
          <a:xfrm rot="0">
            <a:off x="12468409" y="2293358"/>
            <a:ext cx="5281952" cy="7419191"/>
            <a:chOff x="0" y="0"/>
            <a:chExt cx="1619379" cy="227463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1619379" cy="2274630"/>
            </a:xfrm>
            <a:custGeom>
              <a:avLst/>
              <a:gdLst/>
              <a:ahLst/>
              <a:cxnLst/>
              <a:rect r="r" b="b" t="t" l="l"/>
              <a:pathLst>
                <a:path h="2274630" w="1619379">
                  <a:moveTo>
                    <a:pt x="16123" y="0"/>
                  </a:moveTo>
                  <a:lnTo>
                    <a:pt x="1603256" y="0"/>
                  </a:lnTo>
                  <a:cubicBezTo>
                    <a:pt x="1612161" y="0"/>
                    <a:pt x="1619379" y="7219"/>
                    <a:pt x="1619379" y="16123"/>
                  </a:cubicBezTo>
                  <a:lnTo>
                    <a:pt x="1619379" y="2258507"/>
                  </a:lnTo>
                  <a:cubicBezTo>
                    <a:pt x="1619379" y="2267411"/>
                    <a:pt x="1612161" y="2274630"/>
                    <a:pt x="1603256" y="2274630"/>
                  </a:cubicBezTo>
                  <a:lnTo>
                    <a:pt x="16123" y="2274630"/>
                  </a:lnTo>
                  <a:cubicBezTo>
                    <a:pt x="7219" y="2274630"/>
                    <a:pt x="0" y="2267411"/>
                    <a:pt x="0" y="2258507"/>
                  </a:cubicBezTo>
                  <a:lnTo>
                    <a:pt x="0" y="16123"/>
                  </a:lnTo>
                  <a:cubicBezTo>
                    <a:pt x="0" y="7219"/>
                    <a:pt x="7219" y="0"/>
                    <a:pt x="16123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0" y="-47625"/>
              <a:ext cx="1619379" cy="232225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-999048">
            <a:off x="10495766" y="7230449"/>
            <a:ext cx="2287365" cy="777704"/>
          </a:xfrm>
          <a:custGeom>
            <a:avLst/>
            <a:gdLst/>
            <a:ahLst/>
            <a:cxnLst/>
            <a:rect r="r" b="b" t="t" l="l"/>
            <a:pathLst>
              <a:path h="777704" w="2287365">
                <a:moveTo>
                  <a:pt x="0" y="0"/>
                </a:moveTo>
                <a:lnTo>
                  <a:pt x="2287365" y="0"/>
                </a:lnTo>
                <a:lnTo>
                  <a:pt x="2287365" y="777704"/>
                </a:lnTo>
                <a:lnTo>
                  <a:pt x="0" y="7777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2" id="32"/>
          <p:cNvSpPr/>
          <p:nvPr/>
        </p:nvSpPr>
        <p:spPr>
          <a:xfrm flipH="false" flipV="false" rot="-78655">
            <a:off x="14359599" y="2098987"/>
            <a:ext cx="1752527" cy="388742"/>
          </a:xfrm>
          <a:custGeom>
            <a:avLst/>
            <a:gdLst/>
            <a:ahLst/>
            <a:cxnLst/>
            <a:rect r="r" b="b" t="t" l="l"/>
            <a:pathLst>
              <a:path h="388742" w="1752527">
                <a:moveTo>
                  <a:pt x="0" y="0"/>
                </a:moveTo>
                <a:lnTo>
                  <a:pt x="1752527" y="0"/>
                </a:lnTo>
                <a:lnTo>
                  <a:pt x="1752527" y="388743"/>
                </a:lnTo>
                <a:lnTo>
                  <a:pt x="0" y="38874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3" id="33"/>
          <p:cNvSpPr/>
          <p:nvPr/>
        </p:nvSpPr>
        <p:spPr>
          <a:xfrm flipH="false" flipV="false" rot="0">
            <a:off x="14046459" y="8447251"/>
            <a:ext cx="2378808" cy="1414130"/>
          </a:xfrm>
          <a:custGeom>
            <a:avLst/>
            <a:gdLst/>
            <a:ahLst/>
            <a:cxnLst/>
            <a:rect r="r" b="b" t="t" l="l"/>
            <a:pathLst>
              <a:path h="1414130" w="2378808">
                <a:moveTo>
                  <a:pt x="0" y="0"/>
                </a:moveTo>
                <a:lnTo>
                  <a:pt x="2378808" y="0"/>
                </a:lnTo>
                <a:lnTo>
                  <a:pt x="2378808" y="1414130"/>
                </a:lnTo>
                <a:lnTo>
                  <a:pt x="0" y="141413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4" id="34"/>
          <p:cNvSpPr txBox="true"/>
          <p:nvPr/>
        </p:nvSpPr>
        <p:spPr>
          <a:xfrm rot="0">
            <a:off x="12777437" y="2800145"/>
            <a:ext cx="4481863" cy="5626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682"/>
              </a:lnSpc>
              <a:spcBef>
                <a:spcPct val="0"/>
              </a:spcBef>
            </a:pPr>
            <a:r>
              <a:rPr lang="en-US" sz="3344">
                <a:solidFill>
                  <a:srgbClr val="01070A"/>
                </a:solidFill>
                <a:latin typeface="Carelia"/>
              </a:rPr>
              <a:t>Dôležité!!!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12790149" y="3394214"/>
            <a:ext cx="4469151" cy="5950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1"/>
              </a:lnSpc>
            </a:pPr>
            <a:r>
              <a:rPr lang="en-US" sz="3072">
                <a:solidFill>
                  <a:srgbClr val="01070A"/>
                </a:solidFill>
                <a:latin typeface="Dosis Bold"/>
              </a:rPr>
              <a:t> ak žiak nie je prijatý na štúdium </a:t>
            </a:r>
            <a:r>
              <a:rPr lang="en-US" sz="3072">
                <a:solidFill>
                  <a:srgbClr val="FF8166"/>
                </a:solidFill>
                <a:latin typeface="Dosis Bold"/>
              </a:rPr>
              <a:t>na žiadnej SŠ ani po 2. kole prijímacích skúšok</a:t>
            </a:r>
            <a:r>
              <a:rPr lang="en-US" sz="3072">
                <a:solidFill>
                  <a:srgbClr val="01070A"/>
                </a:solidFill>
                <a:latin typeface="Dosis Bold"/>
              </a:rPr>
              <a:t>, o škole, v ktorej bude žiak pokračovať v plnení povinnej školskej dochádzky, </a:t>
            </a:r>
            <a:r>
              <a:rPr lang="en-US" sz="3072">
                <a:solidFill>
                  <a:srgbClr val="FF8166"/>
                </a:solidFill>
                <a:latin typeface="Dosis Bold"/>
              </a:rPr>
              <a:t>rozhoduje Regionálny úrad školskej správy v Žiline</a:t>
            </a:r>
          </a:p>
          <a:p>
            <a:pPr algn="ctr">
              <a:lnSpc>
                <a:spcPts val="4301"/>
              </a:lnSpc>
            </a:pPr>
          </a:p>
          <a:p>
            <a:pPr algn="ctr">
              <a:lnSpc>
                <a:spcPts val="4301"/>
              </a:lnSpc>
            </a:pP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7F4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17286">
            <a:off x="-279852" y="-9230"/>
            <a:ext cx="2866522" cy="3375989"/>
          </a:xfrm>
          <a:custGeom>
            <a:avLst/>
            <a:gdLst/>
            <a:ahLst/>
            <a:cxnLst/>
            <a:rect r="r" b="b" t="t" l="l"/>
            <a:pathLst>
              <a:path h="3375989" w="2866522">
                <a:moveTo>
                  <a:pt x="0" y="0"/>
                </a:moveTo>
                <a:lnTo>
                  <a:pt x="2866521" y="0"/>
                </a:lnTo>
                <a:lnTo>
                  <a:pt x="2866521" y="3375989"/>
                </a:lnTo>
                <a:lnTo>
                  <a:pt x="0" y="337598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628108" y="1678764"/>
            <a:ext cx="3288455" cy="550069"/>
          </a:xfrm>
          <a:custGeom>
            <a:avLst/>
            <a:gdLst/>
            <a:ahLst/>
            <a:cxnLst/>
            <a:rect r="r" b="b" t="t" l="l"/>
            <a:pathLst>
              <a:path h="550069" w="3288455">
                <a:moveTo>
                  <a:pt x="0" y="0"/>
                </a:moveTo>
                <a:lnTo>
                  <a:pt x="3288455" y="0"/>
                </a:lnTo>
                <a:lnTo>
                  <a:pt x="3288455" y="550069"/>
                </a:lnTo>
                <a:lnTo>
                  <a:pt x="0" y="55006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15522417" y="7825339"/>
            <a:ext cx="2250940" cy="2340296"/>
          </a:xfrm>
          <a:custGeom>
            <a:avLst/>
            <a:gdLst/>
            <a:ahLst/>
            <a:cxnLst/>
            <a:rect r="r" b="b" t="t" l="l"/>
            <a:pathLst>
              <a:path h="2340296" w="2250940">
                <a:moveTo>
                  <a:pt x="2250939" y="0"/>
                </a:moveTo>
                <a:lnTo>
                  <a:pt x="0" y="0"/>
                </a:lnTo>
                <a:lnTo>
                  <a:pt x="0" y="2340297"/>
                </a:lnTo>
                <a:lnTo>
                  <a:pt x="2250939" y="2340297"/>
                </a:lnTo>
                <a:lnTo>
                  <a:pt x="225093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5" id="5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852829" y="2745723"/>
            <a:ext cx="2167647" cy="975441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724242" y="4655779"/>
            <a:ext cx="2167647" cy="975441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724242" y="3721164"/>
            <a:ext cx="2167647" cy="975441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724242" y="5655877"/>
            <a:ext cx="2167647" cy="975441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724242" y="6631319"/>
            <a:ext cx="2167647" cy="975441"/>
          </a:xfrm>
          <a:prstGeom prst="rect">
            <a:avLst/>
          </a:prstGeom>
        </p:spPr>
      </p:pic>
      <p:sp>
        <p:nvSpPr>
          <p:cNvPr name="TextBox 10" id="10"/>
          <p:cNvSpPr txBox="true"/>
          <p:nvPr/>
        </p:nvSpPr>
        <p:spPr>
          <a:xfrm rot="0">
            <a:off x="5047017" y="1111715"/>
            <a:ext cx="8193965" cy="11142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102"/>
              </a:lnSpc>
            </a:pPr>
            <a:r>
              <a:rPr lang="en-US" sz="6501">
                <a:solidFill>
                  <a:srgbClr val="01070A"/>
                </a:solidFill>
                <a:latin typeface="Carelia"/>
              </a:rPr>
              <a:t>Dôležité odkazy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4020476" y="2928670"/>
            <a:ext cx="4214271" cy="533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u="sng">
                <a:solidFill>
                  <a:srgbClr val="01070A"/>
                </a:solidFill>
                <a:latin typeface="Arimo"/>
                <a:hlinkClick r:id="rId9" tooltip="https://www.minedu.sk/pre-skolsky-rok-20242025/"/>
              </a:rPr>
              <a:t>Prijímací proces 2024/25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4020476" y="3883699"/>
            <a:ext cx="6712419" cy="533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u="sng">
                <a:solidFill>
                  <a:srgbClr val="01070A"/>
                </a:solidFill>
                <a:latin typeface="Arimo"/>
              </a:rPr>
              <a:t>Profilové predmety na prijímacie skúšky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4020476" y="4838727"/>
            <a:ext cx="10668270" cy="533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1070A"/>
                </a:solidFill>
                <a:latin typeface="Arimo"/>
              </a:rPr>
              <a:t>Zoznam odborov, u ktorých sa vyžaduje zdravotná spôsobilosť 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4020476" y="5838825"/>
            <a:ext cx="5781837" cy="533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1070A"/>
                </a:solidFill>
                <a:latin typeface="Arimo"/>
              </a:rPr>
              <a:t>Potvrdenie zdravotnej spôsobilosti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4020476" y="6791271"/>
            <a:ext cx="7834177" cy="533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>
                <a:solidFill>
                  <a:srgbClr val="01070A"/>
                </a:solidFill>
                <a:latin typeface="Arimo"/>
              </a:rPr>
              <a:t>Stredné školy v Žilinskom samosprávnom kraji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4073581" y="7743717"/>
            <a:ext cx="8322333" cy="5333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u="sng">
                <a:solidFill>
                  <a:srgbClr val="01070A"/>
                </a:solidFill>
                <a:latin typeface="Arimo"/>
                <a:hlinkClick r:id="rId10" tooltip="https://prihlaska.iedu.sk/Stredna-skola-informacie"/>
              </a:rPr>
              <a:t>https://prihlaska.iedu.sk/Stredna-skola-informacie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1724242" y="7560769"/>
            <a:ext cx="2167647" cy="97544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0" y="0"/>
            <a:ext cx="18288000" cy="10287000"/>
            <a:chOff x="0" y="0"/>
            <a:chExt cx="4816593" cy="2709333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816592" cy="2709333"/>
            </a:xfrm>
            <a:custGeom>
              <a:avLst/>
              <a:gdLst/>
              <a:ahLst/>
              <a:cxnLst/>
              <a:rect r="r" b="b" t="t" l="l"/>
              <a:pathLst>
                <a:path h="2709333" w="4816592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657225" cap="sq">
              <a:solidFill>
                <a:srgbClr val="1E3F48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816593" cy="275695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false" flipV="false" rot="0">
            <a:off x="10775654" y="5143500"/>
            <a:ext cx="9448343" cy="5616757"/>
          </a:xfrm>
          <a:custGeom>
            <a:avLst/>
            <a:gdLst/>
            <a:ahLst/>
            <a:cxnLst/>
            <a:rect r="r" b="b" t="t" l="l"/>
            <a:pathLst>
              <a:path h="5616757" w="9448343">
                <a:moveTo>
                  <a:pt x="0" y="0"/>
                </a:moveTo>
                <a:lnTo>
                  <a:pt x="9448342" y="0"/>
                </a:lnTo>
                <a:lnTo>
                  <a:pt x="9448342" y="5616757"/>
                </a:lnTo>
                <a:lnTo>
                  <a:pt x="0" y="561675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-1400634" y="5428244"/>
            <a:ext cx="8436357" cy="5844796"/>
          </a:xfrm>
          <a:custGeom>
            <a:avLst/>
            <a:gdLst/>
            <a:ahLst/>
            <a:cxnLst/>
            <a:rect r="r" b="b" t="t" l="l"/>
            <a:pathLst>
              <a:path h="5844796" w="8436357">
                <a:moveTo>
                  <a:pt x="0" y="0"/>
                </a:moveTo>
                <a:lnTo>
                  <a:pt x="8436357" y="0"/>
                </a:lnTo>
                <a:lnTo>
                  <a:pt x="8436357" y="5844796"/>
                </a:lnTo>
                <a:lnTo>
                  <a:pt x="0" y="584479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2483456" y="2365012"/>
            <a:ext cx="13321088" cy="36578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4797"/>
              </a:lnSpc>
            </a:pPr>
            <a:r>
              <a:rPr lang="en-US" sz="10569">
                <a:solidFill>
                  <a:srgbClr val="01070A"/>
                </a:solidFill>
                <a:latin typeface="Carelia"/>
              </a:rPr>
              <a:t>Ďakujem za pozornosť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2501853" y="-589740"/>
            <a:ext cx="13365087" cy="12247451"/>
            <a:chOff x="0" y="0"/>
            <a:chExt cx="3520023" cy="322566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20023" cy="3225666"/>
            </a:xfrm>
            <a:custGeom>
              <a:avLst/>
              <a:gdLst/>
              <a:ahLst/>
              <a:cxnLst/>
              <a:rect r="r" b="b" t="t" l="l"/>
              <a:pathLst>
                <a:path h="3225666" w="3520023">
                  <a:moveTo>
                    <a:pt x="0" y="0"/>
                  </a:moveTo>
                  <a:lnTo>
                    <a:pt x="3520023" y="0"/>
                  </a:lnTo>
                  <a:lnTo>
                    <a:pt x="3520023" y="3225666"/>
                  </a:lnTo>
                  <a:lnTo>
                    <a:pt x="0" y="322566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520023" cy="3273291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6" id="6"/>
          <p:cNvSpPr/>
          <p:nvPr/>
        </p:nvSpPr>
        <p:spPr>
          <a:xfrm flipH="true" flipV="false" rot="0">
            <a:off x="13581617" y="6239585"/>
            <a:ext cx="5565196" cy="4047415"/>
          </a:xfrm>
          <a:custGeom>
            <a:avLst/>
            <a:gdLst/>
            <a:ahLst/>
            <a:cxnLst/>
            <a:rect r="r" b="b" t="t" l="l"/>
            <a:pathLst>
              <a:path h="4047415" w="5565196">
                <a:moveTo>
                  <a:pt x="5565195" y="0"/>
                </a:moveTo>
                <a:lnTo>
                  <a:pt x="0" y="0"/>
                </a:lnTo>
                <a:lnTo>
                  <a:pt x="0" y="4047415"/>
                </a:lnTo>
                <a:lnTo>
                  <a:pt x="5565195" y="4047415"/>
                </a:lnTo>
                <a:lnTo>
                  <a:pt x="556519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3938395" y="89837"/>
            <a:ext cx="5394683" cy="11932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9764"/>
              </a:lnSpc>
              <a:spcBef>
                <a:spcPct val="0"/>
              </a:spcBef>
            </a:pPr>
            <a:r>
              <a:rPr lang="en-US" sz="6974">
                <a:solidFill>
                  <a:srgbClr val="01070A"/>
                </a:solidFill>
                <a:latin typeface="Carelia"/>
              </a:rPr>
              <a:t>Program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3938395" y="1053778"/>
            <a:ext cx="9643222" cy="88746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993732" indent="-496866" lvl="1">
              <a:lnSpc>
                <a:spcPts val="6443"/>
              </a:lnSpc>
              <a:buFont typeface="Arial"/>
              <a:buChar char="•"/>
            </a:pPr>
            <a:r>
              <a:rPr lang="en-US" sz="4602">
                <a:solidFill>
                  <a:srgbClr val="01070A"/>
                </a:solidFill>
                <a:latin typeface="Dosis"/>
              </a:rPr>
              <a:t>Základné informácie</a:t>
            </a:r>
          </a:p>
          <a:p>
            <a:pPr marL="993732" indent="-496866" lvl="1">
              <a:lnSpc>
                <a:spcPts val="6443"/>
              </a:lnSpc>
              <a:buFont typeface="Arial"/>
              <a:buChar char="•"/>
            </a:pPr>
            <a:r>
              <a:rPr lang="en-US" sz="4602">
                <a:solidFill>
                  <a:srgbClr val="01070A"/>
                </a:solidFill>
                <a:latin typeface="Dosis"/>
              </a:rPr>
              <a:t>Dôležité termíny – podávanie prihlášky </a:t>
            </a:r>
          </a:p>
          <a:p>
            <a:pPr marL="993732" indent="-496866" lvl="1">
              <a:lnSpc>
                <a:spcPts val="6443"/>
              </a:lnSpc>
              <a:buFont typeface="Arial"/>
              <a:buChar char="•"/>
            </a:pPr>
            <a:r>
              <a:rPr lang="en-US" sz="4602">
                <a:solidFill>
                  <a:srgbClr val="01070A"/>
                </a:solidFill>
                <a:latin typeface="Dosis"/>
              </a:rPr>
              <a:t>Termíny prijímacieho konania </a:t>
            </a:r>
          </a:p>
          <a:p>
            <a:pPr marL="993732" indent="-496866" lvl="1">
              <a:lnSpc>
                <a:spcPts val="6443"/>
              </a:lnSpc>
              <a:buFont typeface="Arial"/>
              <a:buChar char="•"/>
            </a:pPr>
            <a:r>
              <a:rPr lang="en-US" sz="4602">
                <a:solidFill>
                  <a:srgbClr val="01070A"/>
                </a:solidFill>
                <a:latin typeface="Dosis"/>
              </a:rPr>
              <a:t>Priebeh a organizácia prijímacieho konania</a:t>
            </a:r>
          </a:p>
          <a:p>
            <a:pPr marL="993732" indent="-496866" lvl="1">
              <a:lnSpc>
                <a:spcPts val="6443"/>
              </a:lnSpc>
              <a:buFont typeface="Arial"/>
              <a:buChar char="•"/>
            </a:pPr>
            <a:r>
              <a:rPr lang="en-US" sz="4602">
                <a:solidFill>
                  <a:srgbClr val="01070A"/>
                </a:solidFill>
                <a:latin typeface="Dosis"/>
              </a:rPr>
              <a:t>Povinné prílohy</a:t>
            </a:r>
          </a:p>
          <a:p>
            <a:pPr marL="993732" indent="-496866" lvl="1">
              <a:lnSpc>
                <a:spcPts val="6443"/>
              </a:lnSpc>
              <a:buFont typeface="Arial"/>
              <a:buChar char="•"/>
            </a:pPr>
            <a:r>
              <a:rPr lang="en-US" sz="4602">
                <a:solidFill>
                  <a:srgbClr val="01070A"/>
                </a:solidFill>
                <a:latin typeface="Dosis"/>
              </a:rPr>
              <a:t>Podmienky a kritériá prijatia</a:t>
            </a:r>
          </a:p>
          <a:p>
            <a:pPr marL="993732" indent="-496866" lvl="1">
              <a:lnSpc>
                <a:spcPts val="6443"/>
              </a:lnSpc>
              <a:buFont typeface="Arial"/>
              <a:buChar char="•"/>
            </a:pPr>
            <a:r>
              <a:rPr lang="en-US" sz="4602">
                <a:solidFill>
                  <a:srgbClr val="01070A"/>
                </a:solidFill>
                <a:latin typeface="Dosis"/>
              </a:rPr>
              <a:t>Potvrdenie o nastúpení, nenastúpení </a:t>
            </a:r>
          </a:p>
          <a:p>
            <a:pPr marL="993732" indent="-496866" lvl="1">
              <a:lnSpc>
                <a:spcPts val="6443"/>
              </a:lnSpc>
              <a:buFont typeface="Arial"/>
              <a:buChar char="•"/>
            </a:pPr>
            <a:r>
              <a:rPr lang="en-US" sz="4602">
                <a:solidFill>
                  <a:srgbClr val="01070A"/>
                </a:solidFill>
                <a:latin typeface="Dosis"/>
              </a:rPr>
              <a:t>Odvolací proces </a:t>
            </a:r>
          </a:p>
          <a:p>
            <a:pPr marL="993732" indent="-496866" lvl="1">
              <a:lnSpc>
                <a:spcPts val="6443"/>
              </a:lnSpc>
              <a:buFont typeface="Arial"/>
              <a:buChar char="•"/>
            </a:pPr>
            <a:r>
              <a:rPr lang="en-US" sz="4602">
                <a:solidFill>
                  <a:srgbClr val="01070A"/>
                </a:solidFill>
                <a:latin typeface="Dosis"/>
              </a:rPr>
              <a:t>Diskusia </a:t>
            </a:r>
          </a:p>
          <a:p>
            <a:pPr marL="993732" indent="-496866" lvl="1">
              <a:lnSpc>
                <a:spcPts val="6443"/>
              </a:lnSpc>
              <a:buFont typeface="Arial"/>
              <a:buChar char="•"/>
            </a:pPr>
            <a:r>
              <a:rPr lang="en-US" sz="4602">
                <a:solidFill>
                  <a:srgbClr val="01070A"/>
                </a:solidFill>
                <a:latin typeface="Dosis"/>
              </a:rPr>
              <a:t>Záver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0">
            <a:off x="196984" y="6239585"/>
            <a:ext cx="3190321" cy="3316969"/>
          </a:xfrm>
          <a:custGeom>
            <a:avLst/>
            <a:gdLst/>
            <a:ahLst/>
            <a:cxnLst/>
            <a:rect r="r" b="b" t="t" l="l"/>
            <a:pathLst>
              <a:path h="3316969" w="3190321">
                <a:moveTo>
                  <a:pt x="3190321" y="0"/>
                </a:moveTo>
                <a:lnTo>
                  <a:pt x="0" y="0"/>
                </a:lnTo>
                <a:lnTo>
                  <a:pt x="0" y="3316969"/>
                </a:lnTo>
                <a:lnTo>
                  <a:pt x="3190321" y="3316969"/>
                </a:lnTo>
                <a:lnTo>
                  <a:pt x="3190321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3037331" y="2030095"/>
            <a:ext cx="13293258" cy="6791564"/>
            <a:chOff x="0" y="0"/>
            <a:chExt cx="3501105" cy="1788725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501105" cy="1788725"/>
            </a:xfrm>
            <a:custGeom>
              <a:avLst/>
              <a:gdLst/>
              <a:ahLst/>
              <a:cxnLst/>
              <a:rect r="r" b="b" t="t" l="l"/>
              <a:pathLst>
                <a:path h="1788725" w="3501105">
                  <a:moveTo>
                    <a:pt x="0" y="0"/>
                  </a:moveTo>
                  <a:lnTo>
                    <a:pt x="3501105" y="0"/>
                  </a:lnTo>
                  <a:lnTo>
                    <a:pt x="3501105" y="1788725"/>
                  </a:lnTo>
                  <a:lnTo>
                    <a:pt x="0" y="1788725"/>
                  </a:ln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w="38100" cap="sq">
              <a:solidFill>
                <a:srgbClr val="000000">
                  <a:alpha val="31765"/>
                </a:srgbClr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501105" cy="183635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-147716">
            <a:off x="1846329" y="1103557"/>
            <a:ext cx="14117730" cy="8006407"/>
            <a:chOff x="0" y="0"/>
            <a:chExt cx="3718250" cy="210868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3718250" cy="2108683"/>
            </a:xfrm>
            <a:custGeom>
              <a:avLst/>
              <a:gdLst/>
              <a:ahLst/>
              <a:cxnLst/>
              <a:rect r="r" b="b" t="t" l="l"/>
              <a:pathLst>
                <a:path h="2108683" w="3718250">
                  <a:moveTo>
                    <a:pt x="6032" y="0"/>
                  </a:moveTo>
                  <a:lnTo>
                    <a:pt x="3712218" y="0"/>
                  </a:lnTo>
                  <a:cubicBezTo>
                    <a:pt x="3715549" y="0"/>
                    <a:pt x="3718250" y="2701"/>
                    <a:pt x="3718250" y="6032"/>
                  </a:cubicBezTo>
                  <a:lnTo>
                    <a:pt x="3718250" y="2102651"/>
                  </a:lnTo>
                  <a:cubicBezTo>
                    <a:pt x="3718250" y="2104251"/>
                    <a:pt x="3717614" y="2105785"/>
                    <a:pt x="3716483" y="2106917"/>
                  </a:cubicBezTo>
                  <a:cubicBezTo>
                    <a:pt x="3715352" y="2108048"/>
                    <a:pt x="3713817" y="2108683"/>
                    <a:pt x="3712218" y="2108683"/>
                  </a:cubicBezTo>
                  <a:lnTo>
                    <a:pt x="6032" y="2108683"/>
                  </a:lnTo>
                  <a:cubicBezTo>
                    <a:pt x="2701" y="2108683"/>
                    <a:pt x="0" y="2105982"/>
                    <a:pt x="0" y="2102651"/>
                  </a:cubicBezTo>
                  <a:lnTo>
                    <a:pt x="0" y="6032"/>
                  </a:lnTo>
                  <a:cubicBezTo>
                    <a:pt x="0" y="2701"/>
                    <a:pt x="2701" y="0"/>
                    <a:pt x="6032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3718250" cy="215630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7027737" y="671685"/>
            <a:ext cx="3667332" cy="946839"/>
          </a:xfrm>
          <a:custGeom>
            <a:avLst/>
            <a:gdLst/>
            <a:ahLst/>
            <a:cxnLst/>
            <a:rect r="r" b="b" t="t" l="l"/>
            <a:pathLst>
              <a:path h="946839" w="3667332">
                <a:moveTo>
                  <a:pt x="0" y="0"/>
                </a:moveTo>
                <a:lnTo>
                  <a:pt x="3667332" y="0"/>
                </a:lnTo>
                <a:lnTo>
                  <a:pt x="3667332" y="946838"/>
                </a:lnTo>
                <a:lnTo>
                  <a:pt x="0" y="9468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209769" y="5670965"/>
            <a:ext cx="1367954" cy="378053"/>
          </a:xfrm>
          <a:custGeom>
            <a:avLst/>
            <a:gdLst/>
            <a:ahLst/>
            <a:cxnLst/>
            <a:rect r="r" b="b" t="t" l="l"/>
            <a:pathLst>
              <a:path h="378053" w="1367954">
                <a:moveTo>
                  <a:pt x="0" y="0"/>
                </a:moveTo>
                <a:lnTo>
                  <a:pt x="1367954" y="0"/>
                </a:lnTo>
                <a:lnTo>
                  <a:pt x="1367954" y="378052"/>
                </a:lnTo>
                <a:lnTo>
                  <a:pt x="0" y="3780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3127696" y="3248470"/>
            <a:ext cx="2622717" cy="324263"/>
          </a:xfrm>
          <a:custGeom>
            <a:avLst/>
            <a:gdLst/>
            <a:ahLst/>
            <a:cxnLst/>
            <a:rect r="r" b="b" t="t" l="l"/>
            <a:pathLst>
              <a:path h="324263" w="2622717">
                <a:moveTo>
                  <a:pt x="0" y="0"/>
                </a:moveTo>
                <a:lnTo>
                  <a:pt x="2622718" y="0"/>
                </a:lnTo>
                <a:lnTo>
                  <a:pt x="2622718" y="324263"/>
                </a:lnTo>
                <a:lnTo>
                  <a:pt x="0" y="3242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2469465" y="5905716"/>
            <a:ext cx="6921795" cy="4114800"/>
          </a:xfrm>
          <a:custGeom>
            <a:avLst/>
            <a:gdLst/>
            <a:ahLst/>
            <a:cxnLst/>
            <a:rect r="r" b="b" t="t" l="l"/>
            <a:pathLst>
              <a:path h="4114800" w="6921795">
                <a:moveTo>
                  <a:pt x="0" y="0"/>
                </a:moveTo>
                <a:lnTo>
                  <a:pt x="6921795" y="0"/>
                </a:lnTo>
                <a:lnTo>
                  <a:pt x="692179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4439055" y="7309726"/>
            <a:ext cx="2622717" cy="324263"/>
          </a:xfrm>
          <a:custGeom>
            <a:avLst/>
            <a:gdLst/>
            <a:ahLst/>
            <a:cxnLst/>
            <a:rect r="r" b="b" t="t" l="l"/>
            <a:pathLst>
              <a:path h="324263" w="2622717">
                <a:moveTo>
                  <a:pt x="0" y="0"/>
                </a:moveTo>
                <a:lnTo>
                  <a:pt x="2622717" y="0"/>
                </a:lnTo>
                <a:lnTo>
                  <a:pt x="2622717" y="324263"/>
                </a:lnTo>
                <a:lnTo>
                  <a:pt x="0" y="32426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026643" y="6907570"/>
            <a:ext cx="3447541" cy="564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94"/>
              </a:lnSpc>
            </a:pPr>
            <a:r>
              <a:rPr lang="en-US" sz="3281">
                <a:solidFill>
                  <a:srgbClr val="01070A"/>
                </a:solidFill>
                <a:latin typeface="Dosis Bold"/>
              </a:rPr>
              <a:t>minedu.sk</a:t>
            </a:r>
          </a:p>
        </p:txBody>
      </p:sp>
      <p:sp>
        <p:nvSpPr>
          <p:cNvPr name="Freeform 15" id="15"/>
          <p:cNvSpPr/>
          <p:nvPr/>
        </p:nvSpPr>
        <p:spPr>
          <a:xfrm flipH="false" flipV="false" rot="0">
            <a:off x="263370" y="2411258"/>
            <a:ext cx="2210460" cy="837212"/>
          </a:xfrm>
          <a:custGeom>
            <a:avLst/>
            <a:gdLst/>
            <a:ahLst/>
            <a:cxnLst/>
            <a:rect r="r" b="b" t="t" l="l"/>
            <a:pathLst>
              <a:path h="837212" w="2210460">
                <a:moveTo>
                  <a:pt x="0" y="0"/>
                </a:moveTo>
                <a:lnTo>
                  <a:pt x="2210460" y="0"/>
                </a:lnTo>
                <a:lnTo>
                  <a:pt x="2210460" y="837212"/>
                </a:lnTo>
                <a:lnTo>
                  <a:pt x="0" y="8372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5750414" y="1673534"/>
            <a:ext cx="8819536" cy="10861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65"/>
              </a:lnSpc>
              <a:spcBef>
                <a:spcPct val="0"/>
              </a:spcBef>
            </a:pPr>
            <a:r>
              <a:rPr lang="en-US" sz="6332">
                <a:solidFill>
                  <a:srgbClr val="01070A"/>
                </a:solidFill>
                <a:latin typeface="Carelia"/>
              </a:rPr>
              <a:t>Základné informácie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4026643" y="6049017"/>
            <a:ext cx="7913275" cy="4887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2192" indent="-311096" lvl="1">
              <a:lnSpc>
                <a:spcPts val="4034"/>
              </a:lnSpc>
              <a:spcBef>
                <a:spcPct val="0"/>
              </a:spcBef>
              <a:buFont typeface="Arial"/>
              <a:buChar char="•"/>
            </a:pPr>
            <a:r>
              <a:rPr lang="en-US" sz="2881">
                <a:solidFill>
                  <a:srgbClr val="01070A"/>
                </a:solidFill>
                <a:latin typeface="Dosis"/>
              </a:rPr>
              <a:t>mnoho informácií o školách a postupoch</a:t>
            </a:r>
          </a:p>
        </p:txBody>
      </p:sp>
      <p:sp>
        <p:nvSpPr>
          <p:cNvPr name="TextBox 18" id="18"/>
          <p:cNvSpPr txBox="true"/>
          <p:nvPr/>
        </p:nvSpPr>
        <p:spPr>
          <a:xfrm rot="0">
            <a:off x="3485999" y="5171879"/>
            <a:ext cx="3447541" cy="564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94"/>
              </a:lnSpc>
            </a:pPr>
            <a:r>
              <a:rPr lang="en-US" sz="3281">
                <a:solidFill>
                  <a:srgbClr val="01070A"/>
                </a:solidFill>
                <a:latin typeface="Dosis Bold"/>
              </a:rPr>
              <a:t>kamnastrednu.sk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2640182" y="2750196"/>
            <a:ext cx="3110232" cy="564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94"/>
              </a:lnSpc>
            </a:pPr>
            <a:r>
              <a:rPr lang="en-US" sz="3281">
                <a:solidFill>
                  <a:srgbClr val="01070A"/>
                </a:solidFill>
                <a:latin typeface="Dosis Bold"/>
              </a:rPr>
              <a:t>mojastredna.sk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3037331" y="3572733"/>
            <a:ext cx="11648143" cy="14983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22192" indent="-311096" lvl="1">
              <a:lnSpc>
                <a:spcPts val="4034"/>
              </a:lnSpc>
              <a:buFont typeface="Arial"/>
              <a:buChar char="•"/>
            </a:pPr>
            <a:r>
              <a:rPr lang="en-US" sz="2881">
                <a:solidFill>
                  <a:srgbClr val="01070A"/>
                </a:solidFill>
                <a:latin typeface="Dosis"/>
              </a:rPr>
              <a:t>základné informácie o všetkých školách v Žilinskom samosprávnom kraji</a:t>
            </a:r>
          </a:p>
          <a:p>
            <a:pPr algn="l" marL="622192" indent="-311096" lvl="1">
              <a:lnSpc>
                <a:spcPts val="4034"/>
              </a:lnSpc>
              <a:spcBef>
                <a:spcPct val="0"/>
              </a:spcBef>
              <a:buFont typeface="Arial"/>
              <a:buChar char="•"/>
            </a:pPr>
            <a:r>
              <a:rPr lang="en-US" sz="2881">
                <a:solidFill>
                  <a:srgbClr val="01070A"/>
                </a:solidFill>
                <a:latin typeface="Dosis"/>
              </a:rPr>
              <a:t>https://www.mojastredna.sk/wp-content/uploads/2024/01/moja_stredna_2023-24.pdf 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4439055" y="7576839"/>
            <a:ext cx="7913275" cy="993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622192" indent="-311096" lvl="1">
              <a:lnSpc>
                <a:spcPts val="4034"/>
              </a:lnSpc>
              <a:spcBef>
                <a:spcPct val="0"/>
              </a:spcBef>
              <a:buFont typeface="Arial"/>
              <a:buChar char="•"/>
            </a:pPr>
            <a:r>
              <a:rPr lang="en-US" sz="2881">
                <a:solidFill>
                  <a:srgbClr val="01070A"/>
                </a:solidFill>
                <a:latin typeface="Dosis"/>
              </a:rPr>
              <a:t>https://www.minedu.sk/prijimacie-konanie-na-stredne-skoly/</a:t>
            </a:r>
          </a:p>
        </p:txBody>
      </p:sp>
      <p:sp>
        <p:nvSpPr>
          <p:cNvPr name="Freeform 22" id="22"/>
          <p:cNvSpPr/>
          <p:nvPr/>
        </p:nvSpPr>
        <p:spPr>
          <a:xfrm flipH="false" flipV="false" rot="0">
            <a:off x="1028700" y="5007271"/>
            <a:ext cx="2210460" cy="837212"/>
          </a:xfrm>
          <a:custGeom>
            <a:avLst/>
            <a:gdLst/>
            <a:ahLst/>
            <a:cxnLst/>
            <a:rect r="r" b="b" t="t" l="l"/>
            <a:pathLst>
              <a:path h="837212" w="2210460">
                <a:moveTo>
                  <a:pt x="0" y="0"/>
                </a:moveTo>
                <a:lnTo>
                  <a:pt x="2210460" y="0"/>
                </a:lnTo>
                <a:lnTo>
                  <a:pt x="2210460" y="837212"/>
                </a:lnTo>
                <a:lnTo>
                  <a:pt x="0" y="8372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2228595" y="7544510"/>
            <a:ext cx="2210460" cy="837212"/>
          </a:xfrm>
          <a:custGeom>
            <a:avLst/>
            <a:gdLst/>
            <a:ahLst/>
            <a:cxnLst/>
            <a:rect r="r" b="b" t="t" l="l"/>
            <a:pathLst>
              <a:path h="837212" w="2210460">
                <a:moveTo>
                  <a:pt x="0" y="0"/>
                </a:moveTo>
                <a:lnTo>
                  <a:pt x="2210460" y="0"/>
                </a:lnTo>
                <a:lnTo>
                  <a:pt x="2210460" y="837212"/>
                </a:lnTo>
                <a:lnTo>
                  <a:pt x="0" y="83721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93123">
            <a:off x="2244226" y="1467293"/>
            <a:ext cx="13118097" cy="8000329"/>
            <a:chOff x="0" y="0"/>
            <a:chExt cx="4021842" cy="245279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21842" cy="2452800"/>
            </a:xfrm>
            <a:custGeom>
              <a:avLst/>
              <a:gdLst/>
              <a:ahLst/>
              <a:cxnLst/>
              <a:rect r="r" b="b" t="t" l="l"/>
              <a:pathLst>
                <a:path h="2452800" w="4021842">
                  <a:moveTo>
                    <a:pt x="15344" y="0"/>
                  </a:moveTo>
                  <a:lnTo>
                    <a:pt x="4006497" y="0"/>
                  </a:lnTo>
                  <a:cubicBezTo>
                    <a:pt x="4010567" y="0"/>
                    <a:pt x="4014470" y="1617"/>
                    <a:pt x="4017347" y="4494"/>
                  </a:cubicBezTo>
                  <a:cubicBezTo>
                    <a:pt x="4020225" y="7372"/>
                    <a:pt x="4021842" y="11275"/>
                    <a:pt x="4021842" y="15344"/>
                  </a:cubicBezTo>
                  <a:lnTo>
                    <a:pt x="4021842" y="2437455"/>
                  </a:lnTo>
                  <a:cubicBezTo>
                    <a:pt x="4021842" y="2441525"/>
                    <a:pt x="4020225" y="2445428"/>
                    <a:pt x="4017347" y="2448305"/>
                  </a:cubicBezTo>
                  <a:cubicBezTo>
                    <a:pt x="4014470" y="2451183"/>
                    <a:pt x="4010567" y="2452800"/>
                    <a:pt x="4006497" y="2452800"/>
                  </a:cubicBezTo>
                  <a:lnTo>
                    <a:pt x="15344" y="2452800"/>
                  </a:lnTo>
                  <a:cubicBezTo>
                    <a:pt x="11275" y="2452800"/>
                    <a:pt x="7372" y="2451183"/>
                    <a:pt x="4494" y="2448305"/>
                  </a:cubicBezTo>
                  <a:cubicBezTo>
                    <a:pt x="1617" y="2445428"/>
                    <a:pt x="0" y="2441525"/>
                    <a:pt x="0" y="2437455"/>
                  </a:cubicBezTo>
                  <a:lnTo>
                    <a:pt x="0" y="15344"/>
                  </a:lnTo>
                  <a:cubicBezTo>
                    <a:pt x="0" y="11275"/>
                    <a:pt x="1617" y="7372"/>
                    <a:pt x="4494" y="4494"/>
                  </a:cubicBezTo>
                  <a:cubicBezTo>
                    <a:pt x="7372" y="1617"/>
                    <a:pt x="11275" y="0"/>
                    <a:pt x="15344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021842" cy="25004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21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35030" y="1291107"/>
            <a:ext cx="16838896" cy="8334250"/>
            <a:chOff x="0" y="0"/>
            <a:chExt cx="5162592" cy="25551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162591" cy="2555175"/>
            </a:xfrm>
            <a:custGeom>
              <a:avLst/>
              <a:gdLst/>
              <a:ahLst/>
              <a:cxnLst/>
              <a:rect r="r" b="b" t="t" l="l"/>
              <a:pathLst>
                <a:path h="2555175" w="5162591">
                  <a:moveTo>
                    <a:pt x="5057" y="0"/>
                  </a:moveTo>
                  <a:lnTo>
                    <a:pt x="5157534" y="0"/>
                  </a:lnTo>
                  <a:cubicBezTo>
                    <a:pt x="5158875" y="0"/>
                    <a:pt x="5160162" y="533"/>
                    <a:pt x="5161110" y="1481"/>
                  </a:cubicBezTo>
                  <a:cubicBezTo>
                    <a:pt x="5162059" y="2430"/>
                    <a:pt x="5162591" y="3716"/>
                    <a:pt x="5162591" y="5057"/>
                  </a:cubicBezTo>
                  <a:lnTo>
                    <a:pt x="5162591" y="2550118"/>
                  </a:lnTo>
                  <a:cubicBezTo>
                    <a:pt x="5162591" y="2552911"/>
                    <a:pt x="5160327" y="2555175"/>
                    <a:pt x="5157534" y="2555175"/>
                  </a:cubicBezTo>
                  <a:lnTo>
                    <a:pt x="5057" y="2555175"/>
                  </a:lnTo>
                  <a:cubicBezTo>
                    <a:pt x="3716" y="2555175"/>
                    <a:pt x="2430" y="2554642"/>
                    <a:pt x="1481" y="2553694"/>
                  </a:cubicBezTo>
                  <a:cubicBezTo>
                    <a:pt x="533" y="2552746"/>
                    <a:pt x="0" y="2551459"/>
                    <a:pt x="0" y="2550118"/>
                  </a:cubicBezTo>
                  <a:lnTo>
                    <a:pt x="0" y="5057"/>
                  </a:lnTo>
                  <a:cubicBezTo>
                    <a:pt x="0" y="3716"/>
                    <a:pt x="533" y="2430"/>
                    <a:pt x="1481" y="1481"/>
                  </a:cubicBezTo>
                  <a:cubicBezTo>
                    <a:pt x="2430" y="533"/>
                    <a:pt x="3716" y="0"/>
                    <a:pt x="5057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5162592" cy="260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true" flipV="false" rot="0">
            <a:off x="3885029" y="4726172"/>
            <a:ext cx="3131856" cy="387211"/>
          </a:xfrm>
          <a:custGeom>
            <a:avLst/>
            <a:gdLst/>
            <a:ahLst/>
            <a:cxnLst/>
            <a:rect r="r" b="b" t="t" l="l"/>
            <a:pathLst>
              <a:path h="387211" w="3131856">
                <a:moveTo>
                  <a:pt x="3131856" y="0"/>
                </a:moveTo>
                <a:lnTo>
                  <a:pt x="0" y="0"/>
                </a:lnTo>
                <a:lnTo>
                  <a:pt x="0" y="387211"/>
                </a:lnTo>
                <a:lnTo>
                  <a:pt x="3131856" y="387211"/>
                </a:lnTo>
                <a:lnTo>
                  <a:pt x="313185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778942" y="4488179"/>
            <a:ext cx="1066105" cy="1066105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1">
                <a:lnSpc>
                  <a:spcPts val="514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968726" y="4729141"/>
            <a:ext cx="686539" cy="584182"/>
          </a:xfrm>
          <a:custGeom>
            <a:avLst/>
            <a:gdLst/>
            <a:ahLst/>
            <a:cxnLst/>
            <a:rect r="r" b="b" t="t" l="l"/>
            <a:pathLst>
              <a:path h="584182" w="686539">
                <a:moveTo>
                  <a:pt x="0" y="0"/>
                </a:moveTo>
                <a:lnTo>
                  <a:pt x="686538" y="0"/>
                </a:lnTo>
                <a:lnTo>
                  <a:pt x="686538" y="584181"/>
                </a:lnTo>
                <a:lnTo>
                  <a:pt x="0" y="5841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778942" y="2897634"/>
            <a:ext cx="1066105" cy="1066105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1">
                <a:lnSpc>
                  <a:spcPts val="514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974747" y="3133382"/>
            <a:ext cx="674495" cy="506485"/>
          </a:xfrm>
          <a:custGeom>
            <a:avLst/>
            <a:gdLst/>
            <a:ahLst/>
            <a:cxnLst/>
            <a:rect r="r" b="b" t="t" l="l"/>
            <a:pathLst>
              <a:path h="506485" w="674495">
                <a:moveTo>
                  <a:pt x="0" y="0"/>
                </a:moveTo>
                <a:lnTo>
                  <a:pt x="674496" y="0"/>
                </a:lnTo>
                <a:lnTo>
                  <a:pt x="674496" y="506485"/>
                </a:lnTo>
                <a:lnTo>
                  <a:pt x="0" y="5064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778942" y="6227844"/>
            <a:ext cx="1066105" cy="1066105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1">
                <a:lnSpc>
                  <a:spcPts val="514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2065530" y="6430766"/>
            <a:ext cx="492930" cy="682901"/>
          </a:xfrm>
          <a:custGeom>
            <a:avLst/>
            <a:gdLst/>
            <a:ahLst/>
            <a:cxnLst/>
            <a:rect r="r" b="b" t="t" l="l"/>
            <a:pathLst>
              <a:path h="682901" w="492930">
                <a:moveTo>
                  <a:pt x="0" y="0"/>
                </a:moveTo>
                <a:lnTo>
                  <a:pt x="492930" y="0"/>
                </a:lnTo>
                <a:lnTo>
                  <a:pt x="492930" y="682901"/>
                </a:lnTo>
                <a:lnTo>
                  <a:pt x="0" y="6829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4371751" y="2957174"/>
            <a:ext cx="1275189" cy="352416"/>
          </a:xfrm>
          <a:custGeom>
            <a:avLst/>
            <a:gdLst/>
            <a:ahLst/>
            <a:cxnLst/>
            <a:rect r="r" b="b" t="t" l="l"/>
            <a:pathLst>
              <a:path h="352416" w="1275189">
                <a:moveTo>
                  <a:pt x="0" y="0"/>
                </a:moveTo>
                <a:lnTo>
                  <a:pt x="1275189" y="0"/>
                </a:lnTo>
                <a:lnTo>
                  <a:pt x="1275189" y="352416"/>
                </a:lnTo>
                <a:lnTo>
                  <a:pt x="0" y="3524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117286">
            <a:off x="15521230" y="6753178"/>
            <a:ext cx="2675764" cy="3151328"/>
          </a:xfrm>
          <a:custGeom>
            <a:avLst/>
            <a:gdLst/>
            <a:ahLst/>
            <a:cxnLst/>
            <a:rect r="r" b="b" t="t" l="l"/>
            <a:pathLst>
              <a:path h="3151328" w="2675764">
                <a:moveTo>
                  <a:pt x="0" y="0"/>
                </a:moveTo>
                <a:lnTo>
                  <a:pt x="2675764" y="0"/>
                </a:lnTo>
                <a:lnTo>
                  <a:pt x="2675764" y="3151327"/>
                </a:lnTo>
                <a:lnTo>
                  <a:pt x="0" y="315132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225464" y="239562"/>
            <a:ext cx="1239167" cy="1189600"/>
          </a:xfrm>
          <a:custGeom>
            <a:avLst/>
            <a:gdLst/>
            <a:ahLst/>
            <a:cxnLst/>
            <a:rect r="r" b="b" t="t" l="l"/>
            <a:pathLst>
              <a:path h="1189600" w="1239167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3464631" y="5915812"/>
            <a:ext cx="13169555" cy="1145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94"/>
              </a:lnSpc>
            </a:pPr>
            <a:r>
              <a:rPr lang="en-US" sz="3281">
                <a:solidFill>
                  <a:srgbClr val="01070A"/>
                </a:solidFill>
                <a:latin typeface="Dosis Bold"/>
              </a:rPr>
              <a:t>Doručenie prihlášky (vypísanie v edupage) zákonným zástupcom žiaka </a:t>
            </a:r>
          </a:p>
          <a:p>
            <a:pPr algn="l">
              <a:lnSpc>
                <a:spcPts val="4594"/>
              </a:lnSpc>
            </a:pPr>
            <a:r>
              <a:rPr lang="en-US" sz="3281">
                <a:solidFill>
                  <a:srgbClr val="01070A"/>
                </a:solidFill>
                <a:latin typeface="Dosis Bold"/>
              </a:rPr>
              <a:t>riaditeľke školy </a:t>
            </a:r>
          </a:p>
        </p:txBody>
      </p:sp>
      <p:sp>
        <p:nvSpPr>
          <p:cNvPr name="Freeform 26" id="26"/>
          <p:cNvSpPr/>
          <p:nvPr/>
        </p:nvSpPr>
        <p:spPr>
          <a:xfrm flipH="true" flipV="false" rot="0">
            <a:off x="4175768" y="7908624"/>
            <a:ext cx="3131856" cy="387211"/>
          </a:xfrm>
          <a:custGeom>
            <a:avLst/>
            <a:gdLst/>
            <a:ahLst/>
            <a:cxnLst/>
            <a:rect r="r" b="b" t="t" l="l"/>
            <a:pathLst>
              <a:path h="387211" w="3131856">
                <a:moveTo>
                  <a:pt x="3131855" y="0"/>
                </a:moveTo>
                <a:lnTo>
                  <a:pt x="0" y="0"/>
                </a:lnTo>
                <a:lnTo>
                  <a:pt x="0" y="387211"/>
                </a:lnTo>
                <a:lnTo>
                  <a:pt x="3131855" y="387211"/>
                </a:lnTo>
                <a:lnTo>
                  <a:pt x="313185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4371751" y="6309957"/>
            <a:ext cx="1275189" cy="352416"/>
          </a:xfrm>
          <a:custGeom>
            <a:avLst/>
            <a:gdLst/>
            <a:ahLst/>
            <a:cxnLst/>
            <a:rect r="r" b="b" t="t" l="l"/>
            <a:pathLst>
              <a:path h="352416" w="1275189">
                <a:moveTo>
                  <a:pt x="0" y="0"/>
                </a:moveTo>
                <a:lnTo>
                  <a:pt x="1275189" y="0"/>
                </a:lnTo>
                <a:lnTo>
                  <a:pt x="1275189" y="352416"/>
                </a:lnTo>
                <a:lnTo>
                  <a:pt x="0" y="3524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0">
            <a:off x="1778942" y="7813374"/>
            <a:ext cx="1066105" cy="1066105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1">
                <a:lnSpc>
                  <a:spcPts val="514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1926266" y="8081556"/>
            <a:ext cx="722977" cy="574438"/>
          </a:xfrm>
          <a:custGeom>
            <a:avLst/>
            <a:gdLst/>
            <a:ahLst/>
            <a:cxnLst/>
            <a:rect r="r" b="b" t="t" l="l"/>
            <a:pathLst>
              <a:path h="574438" w="722977">
                <a:moveTo>
                  <a:pt x="0" y="0"/>
                </a:moveTo>
                <a:lnTo>
                  <a:pt x="722977" y="0"/>
                </a:lnTo>
                <a:lnTo>
                  <a:pt x="722977" y="574438"/>
                </a:lnTo>
                <a:lnTo>
                  <a:pt x="0" y="57443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835030" y="1506143"/>
            <a:ext cx="16728418" cy="9382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605"/>
              </a:lnSpc>
              <a:spcBef>
                <a:spcPct val="0"/>
              </a:spcBef>
            </a:pPr>
            <a:r>
              <a:rPr lang="en-US" sz="5432">
                <a:solidFill>
                  <a:srgbClr val="01070A"/>
                </a:solidFill>
                <a:latin typeface="Carelia"/>
              </a:rPr>
              <a:t>Dôležité termíny - podávanie prihlášky na SŠ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464631" y="2674700"/>
            <a:ext cx="7893002" cy="564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94"/>
              </a:lnSpc>
            </a:pPr>
            <a:r>
              <a:rPr lang="en-US" sz="3281">
                <a:solidFill>
                  <a:srgbClr val="01070A"/>
                </a:solidFill>
                <a:latin typeface="Dosis Bold"/>
              </a:rPr>
              <a:t>Zverejnenie podmienok prijatia strednej školy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3885029" y="3364011"/>
            <a:ext cx="6696355" cy="1145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08668" indent="-354334" lvl="1">
              <a:lnSpc>
                <a:spcPts val="4595"/>
              </a:lnSpc>
              <a:buFont typeface="Arial"/>
              <a:buChar char="•"/>
            </a:pPr>
            <a:r>
              <a:rPr lang="en-US" sz="3282">
                <a:solidFill>
                  <a:srgbClr val="FF8166"/>
                </a:solidFill>
                <a:latin typeface="Dosis Bold"/>
              </a:rPr>
              <a:t>do 1. februára 2024</a:t>
            </a:r>
          </a:p>
          <a:p>
            <a:pPr>
              <a:lnSpc>
                <a:spcPts val="4595"/>
              </a:lnSpc>
            </a:pPr>
            <a:r>
              <a:rPr lang="en-US" sz="3282" strike="noStrike" u="none">
                <a:solidFill>
                  <a:srgbClr val="FF8166"/>
                </a:solidFill>
                <a:latin typeface="Dosis Bold"/>
              </a:rPr>
              <a:t>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885029" y="7046992"/>
            <a:ext cx="6696355" cy="1145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08668" indent="-354334" lvl="1">
              <a:lnSpc>
                <a:spcPts val="4595"/>
              </a:lnSpc>
              <a:buFont typeface="Arial"/>
              <a:buChar char="•"/>
            </a:pPr>
            <a:r>
              <a:rPr lang="en-US" sz="3282">
                <a:solidFill>
                  <a:srgbClr val="FF8166"/>
                </a:solidFill>
                <a:latin typeface="Dosis Bold"/>
              </a:rPr>
              <a:t>do 10. marca 2024</a:t>
            </a:r>
          </a:p>
          <a:p>
            <a:pPr>
              <a:lnSpc>
                <a:spcPts val="4595"/>
              </a:lnSpc>
            </a:pPr>
            <a:r>
              <a:rPr lang="en-US" sz="3282" strike="noStrike" u="none">
                <a:solidFill>
                  <a:srgbClr val="FF8166"/>
                </a:solidFill>
                <a:latin typeface="Dosis Bold"/>
              </a:rPr>
              <a:t>.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464631" y="4421504"/>
            <a:ext cx="13169555" cy="564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94"/>
              </a:lnSpc>
            </a:pPr>
            <a:r>
              <a:rPr lang="en-US" sz="3281">
                <a:solidFill>
                  <a:srgbClr val="01070A"/>
                </a:solidFill>
                <a:latin typeface="Dosis Bold"/>
              </a:rPr>
              <a:t>Doručenie návratky zákonným zástupcom žiaka kariérovej poradkyni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885029" y="5170533"/>
            <a:ext cx="6696355" cy="1145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08668" indent="-354334" lvl="1">
              <a:lnSpc>
                <a:spcPts val="4595"/>
              </a:lnSpc>
              <a:buFont typeface="Arial"/>
              <a:buChar char="•"/>
            </a:pPr>
            <a:r>
              <a:rPr lang="en-US" sz="3282">
                <a:solidFill>
                  <a:srgbClr val="FF8166"/>
                </a:solidFill>
                <a:latin typeface="Dosis Bold"/>
              </a:rPr>
              <a:t>do 26. februára 2024</a:t>
            </a:r>
          </a:p>
          <a:p>
            <a:pPr>
              <a:lnSpc>
                <a:spcPts val="4595"/>
              </a:lnSpc>
            </a:pPr>
            <a:r>
              <a:rPr lang="en-US" sz="3282" strike="noStrike" u="none">
                <a:solidFill>
                  <a:srgbClr val="FF8166"/>
                </a:solidFill>
                <a:latin typeface="Dosis Bold"/>
              </a:rPr>
              <a:t>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464631" y="7650389"/>
            <a:ext cx="13169555" cy="564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94"/>
              </a:lnSpc>
            </a:pPr>
            <a:r>
              <a:rPr lang="en-US" sz="3281">
                <a:solidFill>
                  <a:srgbClr val="01070A"/>
                </a:solidFill>
                <a:latin typeface="Dosis Bold"/>
              </a:rPr>
              <a:t>Odoslanie prihlášok riaditeľkou školy (potvrdenie správností údajov za školu)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3885029" y="8362510"/>
            <a:ext cx="6696355" cy="1064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65489" indent="-332745" lvl="1">
              <a:lnSpc>
                <a:spcPts val="4315"/>
              </a:lnSpc>
              <a:buFont typeface="Arial"/>
              <a:buChar char="•"/>
            </a:pPr>
            <a:r>
              <a:rPr lang="en-US" sz="3082">
                <a:solidFill>
                  <a:srgbClr val="FF8166"/>
                </a:solidFill>
                <a:latin typeface="Dosis Bold"/>
              </a:rPr>
              <a:t>do 20. marca 2024</a:t>
            </a:r>
          </a:p>
          <a:p>
            <a:pPr>
              <a:lnSpc>
                <a:spcPts val="4315"/>
              </a:lnSpc>
            </a:pPr>
            <a:r>
              <a:rPr lang="en-US" sz="3082" strike="noStrike" u="none">
                <a:solidFill>
                  <a:srgbClr val="FF8166"/>
                </a:solidFill>
                <a:latin typeface="Dosis Bold"/>
              </a:rPr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12790" y="3504441"/>
            <a:ext cx="5410372" cy="5834715"/>
          </a:xfrm>
          <a:custGeom>
            <a:avLst/>
            <a:gdLst/>
            <a:ahLst/>
            <a:cxnLst/>
            <a:rect r="r" b="b" t="t" l="l"/>
            <a:pathLst>
              <a:path h="5834715" w="5410372">
                <a:moveTo>
                  <a:pt x="0" y="0"/>
                </a:moveTo>
                <a:lnTo>
                  <a:pt x="5410372" y="0"/>
                </a:lnTo>
                <a:lnTo>
                  <a:pt x="5410372" y="5834715"/>
                </a:lnTo>
                <a:lnTo>
                  <a:pt x="0" y="58347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2137763" y="4582400"/>
            <a:ext cx="2560425" cy="707608"/>
          </a:xfrm>
          <a:custGeom>
            <a:avLst/>
            <a:gdLst/>
            <a:ahLst/>
            <a:cxnLst/>
            <a:rect r="r" b="b" t="t" l="l"/>
            <a:pathLst>
              <a:path h="707608" w="2560425">
                <a:moveTo>
                  <a:pt x="0" y="0"/>
                </a:moveTo>
                <a:lnTo>
                  <a:pt x="2560425" y="0"/>
                </a:lnTo>
                <a:lnTo>
                  <a:pt x="2560425" y="707608"/>
                </a:lnTo>
                <a:lnTo>
                  <a:pt x="0" y="70760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402792" y="3504441"/>
            <a:ext cx="5509932" cy="5942083"/>
          </a:xfrm>
          <a:custGeom>
            <a:avLst/>
            <a:gdLst/>
            <a:ahLst/>
            <a:cxnLst/>
            <a:rect r="r" b="b" t="t" l="l"/>
            <a:pathLst>
              <a:path h="5942083" w="5509932">
                <a:moveTo>
                  <a:pt x="0" y="0"/>
                </a:moveTo>
                <a:lnTo>
                  <a:pt x="5509932" y="0"/>
                </a:lnTo>
                <a:lnTo>
                  <a:pt x="5509932" y="5942083"/>
                </a:lnTo>
                <a:lnTo>
                  <a:pt x="0" y="594208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7829579" y="4372195"/>
            <a:ext cx="2560425" cy="707608"/>
          </a:xfrm>
          <a:custGeom>
            <a:avLst/>
            <a:gdLst/>
            <a:ahLst/>
            <a:cxnLst/>
            <a:rect r="r" b="b" t="t" l="l"/>
            <a:pathLst>
              <a:path h="707608" w="2560425">
                <a:moveTo>
                  <a:pt x="0" y="0"/>
                </a:moveTo>
                <a:lnTo>
                  <a:pt x="2560424" y="0"/>
                </a:lnTo>
                <a:lnTo>
                  <a:pt x="2560424" y="707608"/>
                </a:lnTo>
                <a:lnTo>
                  <a:pt x="0" y="70760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2408024" y="3504441"/>
            <a:ext cx="5410372" cy="5834715"/>
          </a:xfrm>
          <a:custGeom>
            <a:avLst/>
            <a:gdLst/>
            <a:ahLst/>
            <a:cxnLst/>
            <a:rect r="r" b="b" t="t" l="l"/>
            <a:pathLst>
              <a:path h="5834715" w="5410372">
                <a:moveTo>
                  <a:pt x="0" y="0"/>
                </a:moveTo>
                <a:lnTo>
                  <a:pt x="5410372" y="0"/>
                </a:lnTo>
                <a:lnTo>
                  <a:pt x="5410372" y="5834715"/>
                </a:lnTo>
                <a:lnTo>
                  <a:pt x="0" y="58347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3832997" y="4372195"/>
            <a:ext cx="2560425" cy="707608"/>
          </a:xfrm>
          <a:custGeom>
            <a:avLst/>
            <a:gdLst/>
            <a:ahLst/>
            <a:cxnLst/>
            <a:rect r="r" b="b" t="t" l="l"/>
            <a:pathLst>
              <a:path h="707608" w="2560425">
                <a:moveTo>
                  <a:pt x="0" y="0"/>
                </a:moveTo>
                <a:lnTo>
                  <a:pt x="2560425" y="0"/>
                </a:lnTo>
                <a:lnTo>
                  <a:pt x="2560425" y="707608"/>
                </a:lnTo>
                <a:lnTo>
                  <a:pt x="0" y="70760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-863001" y="7842926"/>
            <a:ext cx="4740215" cy="3284070"/>
          </a:xfrm>
          <a:custGeom>
            <a:avLst/>
            <a:gdLst/>
            <a:ahLst/>
            <a:cxnLst/>
            <a:rect r="r" b="b" t="t" l="l"/>
            <a:pathLst>
              <a:path h="3284070" w="4740215">
                <a:moveTo>
                  <a:pt x="0" y="0"/>
                </a:moveTo>
                <a:lnTo>
                  <a:pt x="4740215" y="0"/>
                </a:lnTo>
                <a:lnTo>
                  <a:pt x="4740215" y="3284071"/>
                </a:lnTo>
                <a:lnTo>
                  <a:pt x="0" y="328407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958737" y="3121667"/>
            <a:ext cx="918477" cy="918477"/>
          </a:xfrm>
          <a:custGeom>
            <a:avLst/>
            <a:gdLst/>
            <a:ahLst/>
            <a:cxnLst/>
            <a:rect r="r" b="b" t="t" l="l"/>
            <a:pathLst>
              <a:path h="918477" w="918477">
                <a:moveTo>
                  <a:pt x="0" y="0"/>
                </a:moveTo>
                <a:lnTo>
                  <a:pt x="918477" y="0"/>
                </a:lnTo>
                <a:lnTo>
                  <a:pt x="918477" y="918477"/>
                </a:lnTo>
                <a:lnTo>
                  <a:pt x="0" y="91847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8698520" y="3121667"/>
            <a:ext cx="918477" cy="918477"/>
          </a:xfrm>
          <a:custGeom>
            <a:avLst/>
            <a:gdLst/>
            <a:ahLst/>
            <a:cxnLst/>
            <a:rect r="r" b="b" t="t" l="l"/>
            <a:pathLst>
              <a:path h="918477" w="918477">
                <a:moveTo>
                  <a:pt x="0" y="0"/>
                </a:moveTo>
                <a:lnTo>
                  <a:pt x="918477" y="0"/>
                </a:lnTo>
                <a:lnTo>
                  <a:pt x="918477" y="918477"/>
                </a:lnTo>
                <a:lnTo>
                  <a:pt x="0" y="91847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4623977" y="3121667"/>
            <a:ext cx="978465" cy="978465"/>
          </a:xfrm>
          <a:custGeom>
            <a:avLst/>
            <a:gdLst/>
            <a:ahLst/>
            <a:cxnLst/>
            <a:rect r="r" b="b" t="t" l="l"/>
            <a:pathLst>
              <a:path h="978465" w="978465">
                <a:moveTo>
                  <a:pt x="0" y="0"/>
                </a:moveTo>
                <a:lnTo>
                  <a:pt x="978465" y="0"/>
                </a:lnTo>
                <a:lnTo>
                  <a:pt x="978465" y="978465"/>
                </a:lnTo>
                <a:lnTo>
                  <a:pt x="0" y="978465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858796" y="624404"/>
            <a:ext cx="16640707" cy="216521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751"/>
              </a:lnSpc>
              <a:spcBef>
                <a:spcPct val="0"/>
              </a:spcBef>
            </a:pPr>
            <a:r>
              <a:rPr lang="en-US" sz="6251">
                <a:solidFill>
                  <a:srgbClr val="01070A"/>
                </a:solidFill>
                <a:latin typeface="Carelia"/>
              </a:rPr>
              <a:t>Termíny konania prijímacích skúšok na SŠ pre šk. rok 2024/2025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853881" y="4315045"/>
            <a:ext cx="5128189" cy="1136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75"/>
              </a:lnSpc>
              <a:spcBef>
                <a:spcPct val="0"/>
              </a:spcBef>
            </a:pPr>
            <a:r>
              <a:rPr lang="en-US" sz="3267">
                <a:solidFill>
                  <a:srgbClr val="01070A"/>
                </a:solidFill>
                <a:latin typeface="Carelia"/>
              </a:rPr>
              <a:t>Pre odbory bez talentových skúšok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13151079" y="4422026"/>
            <a:ext cx="3710145" cy="55511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75"/>
              </a:lnSpc>
              <a:spcBef>
                <a:spcPct val="0"/>
              </a:spcBef>
            </a:pPr>
            <a:r>
              <a:rPr lang="en-US" sz="3267">
                <a:solidFill>
                  <a:srgbClr val="01070A"/>
                </a:solidFill>
                <a:latin typeface="Carelia"/>
              </a:rPr>
              <a:t>Druhé kolo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6613714" y="4315045"/>
            <a:ext cx="5128189" cy="113608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575"/>
              </a:lnSpc>
              <a:spcBef>
                <a:spcPct val="0"/>
              </a:spcBef>
            </a:pPr>
            <a:r>
              <a:rPr lang="en-US" sz="3267">
                <a:solidFill>
                  <a:srgbClr val="01070A"/>
                </a:solidFill>
                <a:latin typeface="Carelia"/>
              </a:rPr>
              <a:t>Pre odbory s talentovými skúškami</a:t>
            </a:r>
          </a:p>
        </p:txBody>
      </p:sp>
      <p:sp>
        <p:nvSpPr>
          <p:cNvPr name="TextBox 17" id="17"/>
          <p:cNvSpPr txBox="true"/>
          <p:nvPr/>
        </p:nvSpPr>
        <p:spPr>
          <a:xfrm rot="0">
            <a:off x="2039394" y="5583007"/>
            <a:ext cx="2757164" cy="3901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41"/>
              </a:lnSpc>
            </a:pPr>
            <a:r>
              <a:rPr lang="en-US" sz="3172">
                <a:solidFill>
                  <a:srgbClr val="FF8166"/>
                </a:solidFill>
                <a:latin typeface="Dosis Bold"/>
              </a:rPr>
              <a:t>1.termín</a:t>
            </a:r>
          </a:p>
          <a:p>
            <a:pPr algn="ctr">
              <a:lnSpc>
                <a:spcPts val="4721"/>
              </a:lnSpc>
            </a:pPr>
            <a:r>
              <a:rPr lang="en-US" sz="3372">
                <a:solidFill>
                  <a:srgbClr val="01070A"/>
                </a:solidFill>
                <a:latin typeface="Dosis Bold"/>
              </a:rPr>
              <a:t>2. a 3. máj 2024</a:t>
            </a:r>
          </a:p>
          <a:p>
            <a:pPr algn="ctr">
              <a:lnSpc>
                <a:spcPts val="3181"/>
              </a:lnSpc>
            </a:pPr>
          </a:p>
          <a:p>
            <a:pPr algn="ctr">
              <a:lnSpc>
                <a:spcPts val="4441"/>
              </a:lnSpc>
            </a:pPr>
            <a:r>
              <a:rPr lang="en-US" sz="3172">
                <a:solidFill>
                  <a:srgbClr val="FF8166"/>
                </a:solidFill>
                <a:latin typeface="Dosis Bold"/>
              </a:rPr>
              <a:t>2.termín</a:t>
            </a:r>
          </a:p>
          <a:p>
            <a:pPr algn="ctr">
              <a:lnSpc>
                <a:spcPts val="4721"/>
              </a:lnSpc>
            </a:pPr>
            <a:r>
              <a:rPr lang="en-US" sz="3372">
                <a:solidFill>
                  <a:srgbClr val="01070A"/>
                </a:solidFill>
                <a:latin typeface="Dosis Bold"/>
              </a:rPr>
              <a:t>6. a 7. máj 2024</a:t>
            </a:r>
          </a:p>
          <a:p>
            <a:pPr algn="ctr">
              <a:lnSpc>
                <a:spcPts val="3181"/>
              </a:lnSpc>
            </a:pPr>
          </a:p>
          <a:p>
            <a:pPr algn="ctr">
              <a:lnSpc>
                <a:spcPts val="3181"/>
              </a:lnSpc>
            </a:pPr>
          </a:p>
          <a:p>
            <a:pPr algn="ctr">
              <a:lnSpc>
                <a:spcPts val="3181"/>
              </a:lnSpc>
            </a:pPr>
          </a:p>
        </p:txBody>
      </p:sp>
      <p:sp>
        <p:nvSpPr>
          <p:cNvPr name="TextBox 18" id="18"/>
          <p:cNvSpPr txBox="true"/>
          <p:nvPr/>
        </p:nvSpPr>
        <p:spPr>
          <a:xfrm rot="0">
            <a:off x="7574726" y="5497174"/>
            <a:ext cx="3381732" cy="390195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441"/>
              </a:lnSpc>
            </a:pPr>
            <a:r>
              <a:rPr lang="en-US" sz="3172">
                <a:solidFill>
                  <a:srgbClr val="FF8166"/>
                </a:solidFill>
                <a:latin typeface="Dosis Bold"/>
              </a:rPr>
              <a:t>1.termín</a:t>
            </a:r>
          </a:p>
          <a:p>
            <a:pPr algn="ctr">
              <a:lnSpc>
                <a:spcPts val="4721"/>
              </a:lnSpc>
            </a:pPr>
            <a:r>
              <a:rPr lang="en-US" sz="3372">
                <a:solidFill>
                  <a:srgbClr val="01070A"/>
                </a:solidFill>
                <a:latin typeface="Dosis Bold"/>
              </a:rPr>
              <a:t>29. a 30. apríl 2024</a:t>
            </a:r>
          </a:p>
          <a:p>
            <a:pPr algn="ctr">
              <a:lnSpc>
                <a:spcPts val="3181"/>
              </a:lnSpc>
            </a:pPr>
          </a:p>
          <a:p>
            <a:pPr algn="ctr">
              <a:lnSpc>
                <a:spcPts val="4441"/>
              </a:lnSpc>
            </a:pPr>
            <a:r>
              <a:rPr lang="en-US" sz="3172">
                <a:solidFill>
                  <a:srgbClr val="FF8166"/>
                </a:solidFill>
                <a:latin typeface="Dosis Bold"/>
              </a:rPr>
              <a:t>2.termín</a:t>
            </a:r>
          </a:p>
          <a:p>
            <a:pPr algn="ctr">
              <a:lnSpc>
                <a:spcPts val="4721"/>
              </a:lnSpc>
            </a:pPr>
            <a:r>
              <a:rPr lang="en-US" sz="3372">
                <a:solidFill>
                  <a:srgbClr val="01070A"/>
                </a:solidFill>
                <a:latin typeface="Dosis Bold"/>
              </a:rPr>
              <a:t>9</a:t>
            </a:r>
            <a:r>
              <a:rPr lang="en-US" sz="3372">
                <a:solidFill>
                  <a:srgbClr val="01070A"/>
                </a:solidFill>
                <a:latin typeface="Dosis Bold"/>
              </a:rPr>
              <a:t>.,10. a 13. máj 2024</a:t>
            </a:r>
          </a:p>
          <a:p>
            <a:pPr algn="ctr">
              <a:lnSpc>
                <a:spcPts val="3181"/>
              </a:lnSpc>
            </a:pPr>
          </a:p>
          <a:p>
            <a:pPr algn="ctr">
              <a:lnSpc>
                <a:spcPts val="3181"/>
              </a:lnSpc>
            </a:pPr>
          </a:p>
          <a:p>
            <a:pPr algn="ctr">
              <a:lnSpc>
                <a:spcPts val="3181"/>
              </a:lnSpc>
            </a:pPr>
          </a:p>
        </p:txBody>
      </p:sp>
      <p:sp>
        <p:nvSpPr>
          <p:cNvPr name="TextBox 19" id="19"/>
          <p:cNvSpPr txBox="true"/>
          <p:nvPr/>
        </p:nvSpPr>
        <p:spPr>
          <a:xfrm rot="0">
            <a:off x="13151079" y="5180039"/>
            <a:ext cx="4108221" cy="4304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01"/>
              </a:lnSpc>
            </a:pPr>
            <a:r>
              <a:rPr lang="en-US" sz="3072">
                <a:solidFill>
                  <a:srgbClr val="FF8166"/>
                </a:solidFill>
                <a:latin typeface="Dosis Bold"/>
              </a:rPr>
              <a:t>Stredná škola s voľnými miestami zverejní do </a:t>
            </a:r>
          </a:p>
          <a:p>
            <a:pPr algn="ctr">
              <a:lnSpc>
                <a:spcPts val="4581"/>
              </a:lnSpc>
            </a:pPr>
            <a:r>
              <a:rPr lang="en-US" sz="3272">
                <a:solidFill>
                  <a:srgbClr val="01070A"/>
                </a:solidFill>
                <a:latin typeface="Dosis Bold"/>
              </a:rPr>
              <a:t>18. júna</a:t>
            </a:r>
            <a:r>
              <a:rPr lang="en-US" sz="3272">
                <a:solidFill>
                  <a:srgbClr val="01070A"/>
                </a:solidFill>
                <a:latin typeface="Dosis Bold"/>
              </a:rPr>
              <a:t> 2024</a:t>
            </a:r>
          </a:p>
          <a:p>
            <a:pPr algn="ctr">
              <a:lnSpc>
                <a:spcPts val="3041"/>
              </a:lnSpc>
            </a:pPr>
          </a:p>
          <a:p>
            <a:pPr algn="ctr">
              <a:lnSpc>
                <a:spcPts val="4301"/>
              </a:lnSpc>
            </a:pPr>
            <a:r>
              <a:rPr lang="en-US" sz="3072">
                <a:solidFill>
                  <a:srgbClr val="FF8166"/>
                </a:solidFill>
                <a:latin typeface="Dosis Bold"/>
              </a:rPr>
              <a:t>Iba 1 </a:t>
            </a:r>
            <a:r>
              <a:rPr lang="en-US" sz="3072">
                <a:solidFill>
                  <a:srgbClr val="FF8166"/>
                </a:solidFill>
                <a:latin typeface="Dosis Bold"/>
              </a:rPr>
              <a:t>termín</a:t>
            </a:r>
          </a:p>
          <a:p>
            <a:pPr algn="ctr">
              <a:lnSpc>
                <a:spcPts val="4581"/>
              </a:lnSpc>
            </a:pPr>
            <a:r>
              <a:rPr lang="en-US" sz="3272">
                <a:solidFill>
                  <a:srgbClr val="01070A"/>
                </a:solidFill>
                <a:latin typeface="Dosis Bold"/>
              </a:rPr>
              <a:t>20.jún</a:t>
            </a:r>
            <a:r>
              <a:rPr lang="en-US" sz="3272">
                <a:solidFill>
                  <a:srgbClr val="01070A"/>
                </a:solidFill>
                <a:latin typeface="Dosis Bold"/>
              </a:rPr>
              <a:t> 2024</a:t>
            </a:r>
          </a:p>
          <a:p>
            <a:pPr algn="ctr">
              <a:lnSpc>
                <a:spcPts val="3041"/>
              </a:lnSpc>
            </a:pPr>
          </a:p>
          <a:p>
            <a:pPr algn="ctr">
              <a:lnSpc>
                <a:spcPts val="3041"/>
              </a:lnSpc>
            </a:pPr>
          </a:p>
          <a:p>
            <a:pPr algn="ctr">
              <a:lnSpc>
                <a:spcPts val="3041"/>
              </a:lnSpc>
            </a:pP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68622" y="587828"/>
            <a:ext cx="16267015" cy="8670472"/>
            <a:chOff x="0" y="0"/>
            <a:chExt cx="4284317" cy="2283581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84317" cy="2283581"/>
            </a:xfrm>
            <a:custGeom>
              <a:avLst/>
              <a:gdLst/>
              <a:ahLst/>
              <a:cxnLst/>
              <a:rect r="r" b="b" t="t" l="l"/>
              <a:pathLst>
                <a:path h="2283581" w="4284317">
                  <a:moveTo>
                    <a:pt x="5235" y="0"/>
                  </a:moveTo>
                  <a:lnTo>
                    <a:pt x="4279081" y="0"/>
                  </a:lnTo>
                  <a:cubicBezTo>
                    <a:pt x="4280470" y="0"/>
                    <a:pt x="4281802" y="552"/>
                    <a:pt x="4282784" y="1533"/>
                  </a:cubicBezTo>
                  <a:cubicBezTo>
                    <a:pt x="4283765" y="2515"/>
                    <a:pt x="4284317" y="3847"/>
                    <a:pt x="4284317" y="5235"/>
                  </a:cubicBezTo>
                  <a:lnTo>
                    <a:pt x="4284317" y="2278346"/>
                  </a:lnTo>
                  <a:cubicBezTo>
                    <a:pt x="4284317" y="2279734"/>
                    <a:pt x="4283765" y="2281066"/>
                    <a:pt x="4282784" y="2282048"/>
                  </a:cubicBezTo>
                  <a:cubicBezTo>
                    <a:pt x="4281802" y="2283030"/>
                    <a:pt x="4280470" y="2283581"/>
                    <a:pt x="4279081" y="2283581"/>
                  </a:cubicBezTo>
                  <a:lnTo>
                    <a:pt x="5235" y="2283581"/>
                  </a:lnTo>
                  <a:cubicBezTo>
                    <a:pt x="3847" y="2283581"/>
                    <a:pt x="2515" y="2283030"/>
                    <a:pt x="1533" y="2282048"/>
                  </a:cubicBezTo>
                  <a:cubicBezTo>
                    <a:pt x="552" y="2281066"/>
                    <a:pt x="0" y="2279734"/>
                    <a:pt x="0" y="2278346"/>
                  </a:cubicBezTo>
                  <a:lnTo>
                    <a:pt x="0" y="5235"/>
                  </a:lnTo>
                  <a:cubicBezTo>
                    <a:pt x="0" y="3847"/>
                    <a:pt x="552" y="2515"/>
                    <a:pt x="1533" y="1533"/>
                  </a:cubicBezTo>
                  <a:cubicBezTo>
                    <a:pt x="2515" y="552"/>
                    <a:pt x="3847" y="0"/>
                    <a:pt x="5235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284317" cy="2331206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2956202" y="3036107"/>
            <a:ext cx="1855658" cy="1855658"/>
            <a:chOff x="0" y="0"/>
            <a:chExt cx="812800" cy="8128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3312835" y="3432387"/>
            <a:ext cx="1142391" cy="1113312"/>
          </a:xfrm>
          <a:custGeom>
            <a:avLst/>
            <a:gdLst/>
            <a:ahLst/>
            <a:cxnLst/>
            <a:rect r="r" b="b" t="t" l="l"/>
            <a:pathLst>
              <a:path h="1113312" w="1142391">
                <a:moveTo>
                  <a:pt x="0" y="0"/>
                </a:moveTo>
                <a:lnTo>
                  <a:pt x="1142392" y="0"/>
                </a:lnTo>
                <a:lnTo>
                  <a:pt x="1142392" y="1113313"/>
                </a:lnTo>
                <a:lnTo>
                  <a:pt x="0" y="1113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76159" y="6894969"/>
            <a:ext cx="3835024" cy="3091905"/>
          </a:xfrm>
          <a:custGeom>
            <a:avLst/>
            <a:gdLst/>
            <a:ahLst/>
            <a:cxnLst/>
            <a:rect r="r" b="b" t="t" l="l"/>
            <a:pathLst>
              <a:path h="3091905" w="3835024">
                <a:moveTo>
                  <a:pt x="0" y="0"/>
                </a:moveTo>
                <a:lnTo>
                  <a:pt x="3835024" y="0"/>
                </a:lnTo>
                <a:lnTo>
                  <a:pt x="3835024" y="3091905"/>
                </a:lnTo>
                <a:lnTo>
                  <a:pt x="0" y="309190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1" id="11"/>
          <p:cNvGrpSpPr/>
          <p:nvPr/>
        </p:nvGrpSpPr>
        <p:grpSpPr>
          <a:xfrm rot="0">
            <a:off x="6758840" y="3070368"/>
            <a:ext cx="1855658" cy="1855658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3" id="13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9809169" y="3070368"/>
            <a:ext cx="1855658" cy="1855658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grpSp>
        <p:nvGrpSpPr>
          <p:cNvPr name="Group 17" id="17"/>
          <p:cNvGrpSpPr/>
          <p:nvPr/>
        </p:nvGrpSpPr>
        <p:grpSpPr>
          <a:xfrm rot="0">
            <a:off x="13233270" y="3036107"/>
            <a:ext cx="1855658" cy="1855658"/>
            <a:chOff x="0" y="0"/>
            <a:chExt cx="812800" cy="812800"/>
          </a:xfrm>
        </p:grpSpPr>
        <p:sp>
          <p:nvSpPr>
            <p:cNvPr name="Freeform 18" id="18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19" id="19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20" id="20"/>
          <p:cNvSpPr/>
          <p:nvPr/>
        </p:nvSpPr>
        <p:spPr>
          <a:xfrm flipH="false" flipV="false" rot="0">
            <a:off x="7097776" y="3308178"/>
            <a:ext cx="1177785" cy="1346740"/>
          </a:xfrm>
          <a:custGeom>
            <a:avLst/>
            <a:gdLst/>
            <a:ahLst/>
            <a:cxnLst/>
            <a:rect r="r" b="b" t="t" l="l"/>
            <a:pathLst>
              <a:path h="1346740" w="1177785">
                <a:moveTo>
                  <a:pt x="0" y="0"/>
                </a:moveTo>
                <a:lnTo>
                  <a:pt x="1177785" y="0"/>
                </a:lnTo>
                <a:lnTo>
                  <a:pt x="1177785" y="1346740"/>
                </a:lnTo>
                <a:lnTo>
                  <a:pt x="0" y="13467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0">
            <a:off x="10301062" y="3434046"/>
            <a:ext cx="871871" cy="1128304"/>
          </a:xfrm>
          <a:custGeom>
            <a:avLst/>
            <a:gdLst/>
            <a:ahLst/>
            <a:cxnLst/>
            <a:rect r="r" b="b" t="t" l="l"/>
            <a:pathLst>
              <a:path h="1128304" w="871871">
                <a:moveTo>
                  <a:pt x="0" y="0"/>
                </a:moveTo>
                <a:lnTo>
                  <a:pt x="871871" y="0"/>
                </a:lnTo>
                <a:lnTo>
                  <a:pt x="871871" y="1128303"/>
                </a:lnTo>
                <a:lnTo>
                  <a:pt x="0" y="112830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13662805" y="3198960"/>
            <a:ext cx="996588" cy="1346740"/>
          </a:xfrm>
          <a:custGeom>
            <a:avLst/>
            <a:gdLst/>
            <a:ahLst/>
            <a:cxnLst/>
            <a:rect r="r" b="b" t="t" l="l"/>
            <a:pathLst>
              <a:path h="1346740" w="996588">
                <a:moveTo>
                  <a:pt x="0" y="0"/>
                </a:moveTo>
                <a:lnTo>
                  <a:pt x="996588" y="0"/>
                </a:lnTo>
                <a:lnTo>
                  <a:pt x="996588" y="1346740"/>
                </a:lnTo>
                <a:lnTo>
                  <a:pt x="0" y="1346740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0">
            <a:off x="11664827" y="7806013"/>
            <a:ext cx="5792103" cy="2522235"/>
          </a:xfrm>
          <a:custGeom>
            <a:avLst/>
            <a:gdLst/>
            <a:ahLst/>
            <a:cxnLst/>
            <a:rect r="r" b="b" t="t" l="l"/>
            <a:pathLst>
              <a:path h="2522235" w="5792103">
                <a:moveTo>
                  <a:pt x="0" y="0"/>
                </a:moveTo>
                <a:lnTo>
                  <a:pt x="5792103" y="0"/>
                </a:lnTo>
                <a:lnTo>
                  <a:pt x="5792103" y="2522235"/>
                </a:lnTo>
                <a:lnTo>
                  <a:pt x="0" y="252223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4" id="24"/>
          <p:cNvSpPr txBox="true"/>
          <p:nvPr/>
        </p:nvSpPr>
        <p:spPr>
          <a:xfrm rot="0">
            <a:off x="2999408" y="730027"/>
            <a:ext cx="12289184" cy="2210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8865"/>
              </a:lnSpc>
              <a:spcBef>
                <a:spcPct val="0"/>
              </a:spcBef>
            </a:pPr>
            <a:r>
              <a:rPr lang="en-US" sz="6332">
                <a:solidFill>
                  <a:srgbClr val="01070A"/>
                </a:solidFill>
                <a:latin typeface="Carelia"/>
              </a:rPr>
              <a:t>Priebeh a organizácia prijímacieho konania</a:t>
            </a:r>
          </a:p>
        </p:txBody>
      </p:sp>
      <p:sp>
        <p:nvSpPr>
          <p:cNvPr name="TextBox 25" id="25"/>
          <p:cNvSpPr txBox="true"/>
          <p:nvPr/>
        </p:nvSpPr>
        <p:spPr>
          <a:xfrm rot="0">
            <a:off x="2426700" y="4946677"/>
            <a:ext cx="2914662" cy="3128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19"/>
              </a:lnSpc>
            </a:pPr>
            <a:r>
              <a:rPr lang="en-US" sz="3585">
                <a:solidFill>
                  <a:srgbClr val="FF8166"/>
                </a:solidFill>
                <a:latin typeface="Dosis Bold"/>
              </a:rPr>
              <a:t>prihláška  max. na 4 odbory:</a:t>
            </a:r>
          </a:p>
          <a:p>
            <a:pPr algn="ctr">
              <a:lnSpc>
                <a:spcPts val="5019"/>
              </a:lnSpc>
            </a:pPr>
            <a:r>
              <a:rPr lang="en-US" sz="3585">
                <a:solidFill>
                  <a:srgbClr val="01070A"/>
                </a:solidFill>
                <a:latin typeface="Dosis Bold"/>
              </a:rPr>
              <a:t> 2 talentové </a:t>
            </a:r>
          </a:p>
          <a:p>
            <a:pPr algn="ctr">
              <a:lnSpc>
                <a:spcPts val="5019"/>
              </a:lnSpc>
            </a:pPr>
            <a:r>
              <a:rPr lang="en-US" sz="3585">
                <a:solidFill>
                  <a:srgbClr val="01070A"/>
                </a:solidFill>
                <a:latin typeface="Dosis Bold"/>
              </a:rPr>
              <a:t>2 netalentové</a:t>
            </a:r>
          </a:p>
          <a:p>
            <a:pPr algn="ctr">
              <a:lnSpc>
                <a:spcPts val="5019"/>
              </a:lnSpc>
            </a:pPr>
          </a:p>
        </p:txBody>
      </p:sp>
      <p:sp>
        <p:nvSpPr>
          <p:cNvPr name="TextBox 26" id="26"/>
          <p:cNvSpPr txBox="true"/>
          <p:nvPr/>
        </p:nvSpPr>
        <p:spPr>
          <a:xfrm rot="0">
            <a:off x="6229338" y="5104617"/>
            <a:ext cx="2914662" cy="1870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19"/>
              </a:lnSpc>
            </a:pPr>
            <a:r>
              <a:rPr lang="en-US" sz="3585">
                <a:solidFill>
                  <a:srgbClr val="FF8166"/>
                </a:solidFill>
                <a:latin typeface="Dosis Bold"/>
              </a:rPr>
              <a:t>poradie prihlášok nie je záväzné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12703768" y="4946677"/>
            <a:ext cx="2914662" cy="312810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19"/>
              </a:lnSpc>
            </a:pPr>
            <a:r>
              <a:rPr lang="en-US" sz="3585">
                <a:solidFill>
                  <a:srgbClr val="FF8166"/>
                </a:solidFill>
                <a:latin typeface="Dosis Bold"/>
              </a:rPr>
              <a:t>podávanie prihlášok:</a:t>
            </a:r>
          </a:p>
          <a:p>
            <a:pPr algn="ctr">
              <a:lnSpc>
                <a:spcPts val="5019"/>
              </a:lnSpc>
            </a:pPr>
            <a:r>
              <a:rPr lang="en-US" sz="3585">
                <a:solidFill>
                  <a:srgbClr val="01070A"/>
                </a:solidFill>
                <a:latin typeface="Dosis Bold"/>
              </a:rPr>
              <a:t> - elektronicky</a:t>
            </a:r>
          </a:p>
          <a:p>
            <a:pPr algn="ctr">
              <a:lnSpc>
                <a:spcPts val="5019"/>
              </a:lnSpc>
            </a:pPr>
            <a:r>
              <a:rPr lang="en-US" sz="3585">
                <a:solidFill>
                  <a:srgbClr val="01070A"/>
                </a:solidFill>
                <a:latin typeface="Dosis Bold"/>
              </a:rPr>
              <a:t>- poštou</a:t>
            </a:r>
          </a:p>
          <a:p>
            <a:pPr algn="ctr">
              <a:lnSpc>
                <a:spcPts val="5019"/>
              </a:lnSpc>
            </a:pPr>
          </a:p>
        </p:txBody>
      </p:sp>
      <p:sp>
        <p:nvSpPr>
          <p:cNvPr name="TextBox 28" id="28"/>
          <p:cNvSpPr txBox="true"/>
          <p:nvPr/>
        </p:nvSpPr>
        <p:spPr>
          <a:xfrm rot="0">
            <a:off x="9466553" y="5067300"/>
            <a:ext cx="2914662" cy="187091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19"/>
              </a:lnSpc>
            </a:pPr>
            <a:r>
              <a:rPr lang="en-US" sz="3585">
                <a:solidFill>
                  <a:srgbClr val="FF8166"/>
                </a:solidFill>
                <a:latin typeface="Dosis Bold"/>
              </a:rPr>
              <a:t>odbory môžu byť aj na jednej škole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93123">
            <a:off x="2244226" y="1467293"/>
            <a:ext cx="13118097" cy="8000329"/>
            <a:chOff x="0" y="0"/>
            <a:chExt cx="4021842" cy="245279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21842" cy="2452800"/>
            </a:xfrm>
            <a:custGeom>
              <a:avLst/>
              <a:gdLst/>
              <a:ahLst/>
              <a:cxnLst/>
              <a:rect r="r" b="b" t="t" l="l"/>
              <a:pathLst>
                <a:path h="2452800" w="4021842">
                  <a:moveTo>
                    <a:pt x="15344" y="0"/>
                  </a:moveTo>
                  <a:lnTo>
                    <a:pt x="4006497" y="0"/>
                  </a:lnTo>
                  <a:cubicBezTo>
                    <a:pt x="4010567" y="0"/>
                    <a:pt x="4014470" y="1617"/>
                    <a:pt x="4017347" y="4494"/>
                  </a:cubicBezTo>
                  <a:cubicBezTo>
                    <a:pt x="4020225" y="7372"/>
                    <a:pt x="4021842" y="11275"/>
                    <a:pt x="4021842" y="15344"/>
                  </a:cubicBezTo>
                  <a:lnTo>
                    <a:pt x="4021842" y="2437455"/>
                  </a:lnTo>
                  <a:cubicBezTo>
                    <a:pt x="4021842" y="2441525"/>
                    <a:pt x="4020225" y="2445428"/>
                    <a:pt x="4017347" y="2448305"/>
                  </a:cubicBezTo>
                  <a:cubicBezTo>
                    <a:pt x="4014470" y="2451183"/>
                    <a:pt x="4010567" y="2452800"/>
                    <a:pt x="4006497" y="2452800"/>
                  </a:cubicBezTo>
                  <a:lnTo>
                    <a:pt x="15344" y="2452800"/>
                  </a:lnTo>
                  <a:cubicBezTo>
                    <a:pt x="11275" y="2452800"/>
                    <a:pt x="7372" y="2451183"/>
                    <a:pt x="4494" y="2448305"/>
                  </a:cubicBezTo>
                  <a:cubicBezTo>
                    <a:pt x="1617" y="2445428"/>
                    <a:pt x="0" y="2441525"/>
                    <a:pt x="0" y="2437455"/>
                  </a:cubicBezTo>
                  <a:lnTo>
                    <a:pt x="0" y="15344"/>
                  </a:lnTo>
                  <a:cubicBezTo>
                    <a:pt x="0" y="11275"/>
                    <a:pt x="1617" y="7372"/>
                    <a:pt x="4494" y="4494"/>
                  </a:cubicBezTo>
                  <a:cubicBezTo>
                    <a:pt x="7372" y="1617"/>
                    <a:pt x="11275" y="0"/>
                    <a:pt x="15344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021842" cy="25004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21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35030" y="1291107"/>
            <a:ext cx="16838896" cy="8334250"/>
            <a:chOff x="0" y="0"/>
            <a:chExt cx="5162592" cy="25551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162591" cy="2555175"/>
            </a:xfrm>
            <a:custGeom>
              <a:avLst/>
              <a:gdLst/>
              <a:ahLst/>
              <a:cxnLst/>
              <a:rect r="r" b="b" t="t" l="l"/>
              <a:pathLst>
                <a:path h="2555175" w="5162591">
                  <a:moveTo>
                    <a:pt x="5057" y="0"/>
                  </a:moveTo>
                  <a:lnTo>
                    <a:pt x="5157534" y="0"/>
                  </a:lnTo>
                  <a:cubicBezTo>
                    <a:pt x="5158875" y="0"/>
                    <a:pt x="5160162" y="533"/>
                    <a:pt x="5161110" y="1481"/>
                  </a:cubicBezTo>
                  <a:cubicBezTo>
                    <a:pt x="5162059" y="2430"/>
                    <a:pt x="5162591" y="3716"/>
                    <a:pt x="5162591" y="5057"/>
                  </a:cubicBezTo>
                  <a:lnTo>
                    <a:pt x="5162591" y="2550118"/>
                  </a:lnTo>
                  <a:cubicBezTo>
                    <a:pt x="5162591" y="2552911"/>
                    <a:pt x="5160327" y="2555175"/>
                    <a:pt x="5157534" y="2555175"/>
                  </a:cubicBezTo>
                  <a:lnTo>
                    <a:pt x="5057" y="2555175"/>
                  </a:lnTo>
                  <a:cubicBezTo>
                    <a:pt x="3716" y="2555175"/>
                    <a:pt x="2430" y="2554642"/>
                    <a:pt x="1481" y="2553694"/>
                  </a:cubicBezTo>
                  <a:cubicBezTo>
                    <a:pt x="533" y="2552746"/>
                    <a:pt x="0" y="2551459"/>
                    <a:pt x="0" y="2550118"/>
                  </a:cubicBezTo>
                  <a:lnTo>
                    <a:pt x="0" y="5057"/>
                  </a:lnTo>
                  <a:cubicBezTo>
                    <a:pt x="0" y="3716"/>
                    <a:pt x="533" y="2430"/>
                    <a:pt x="1481" y="1481"/>
                  </a:cubicBezTo>
                  <a:cubicBezTo>
                    <a:pt x="2430" y="533"/>
                    <a:pt x="3716" y="0"/>
                    <a:pt x="5057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5162592" cy="260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true" flipV="false" rot="0">
            <a:off x="3885029" y="4726172"/>
            <a:ext cx="3131856" cy="387211"/>
          </a:xfrm>
          <a:custGeom>
            <a:avLst/>
            <a:gdLst/>
            <a:ahLst/>
            <a:cxnLst/>
            <a:rect r="r" b="b" t="t" l="l"/>
            <a:pathLst>
              <a:path h="387211" w="3131856">
                <a:moveTo>
                  <a:pt x="3131856" y="0"/>
                </a:moveTo>
                <a:lnTo>
                  <a:pt x="0" y="0"/>
                </a:lnTo>
                <a:lnTo>
                  <a:pt x="0" y="387211"/>
                </a:lnTo>
                <a:lnTo>
                  <a:pt x="3131856" y="387211"/>
                </a:lnTo>
                <a:lnTo>
                  <a:pt x="313185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778942" y="4488179"/>
            <a:ext cx="1066105" cy="1066105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1">
                <a:lnSpc>
                  <a:spcPts val="514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968726" y="4729141"/>
            <a:ext cx="686539" cy="584182"/>
          </a:xfrm>
          <a:custGeom>
            <a:avLst/>
            <a:gdLst/>
            <a:ahLst/>
            <a:cxnLst/>
            <a:rect r="r" b="b" t="t" l="l"/>
            <a:pathLst>
              <a:path h="584182" w="686539">
                <a:moveTo>
                  <a:pt x="0" y="0"/>
                </a:moveTo>
                <a:lnTo>
                  <a:pt x="686538" y="0"/>
                </a:lnTo>
                <a:lnTo>
                  <a:pt x="686538" y="584181"/>
                </a:lnTo>
                <a:lnTo>
                  <a:pt x="0" y="5841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778942" y="2897634"/>
            <a:ext cx="1066105" cy="1066105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1">
                <a:lnSpc>
                  <a:spcPts val="514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974747" y="3133382"/>
            <a:ext cx="674495" cy="506485"/>
          </a:xfrm>
          <a:custGeom>
            <a:avLst/>
            <a:gdLst/>
            <a:ahLst/>
            <a:cxnLst/>
            <a:rect r="r" b="b" t="t" l="l"/>
            <a:pathLst>
              <a:path h="506485" w="674495">
                <a:moveTo>
                  <a:pt x="0" y="0"/>
                </a:moveTo>
                <a:lnTo>
                  <a:pt x="674496" y="0"/>
                </a:lnTo>
                <a:lnTo>
                  <a:pt x="674496" y="506485"/>
                </a:lnTo>
                <a:lnTo>
                  <a:pt x="0" y="5064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778942" y="6227844"/>
            <a:ext cx="1066105" cy="1066105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1">
                <a:lnSpc>
                  <a:spcPts val="514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2065530" y="6430766"/>
            <a:ext cx="492930" cy="682901"/>
          </a:xfrm>
          <a:custGeom>
            <a:avLst/>
            <a:gdLst/>
            <a:ahLst/>
            <a:cxnLst/>
            <a:rect r="r" b="b" t="t" l="l"/>
            <a:pathLst>
              <a:path h="682901" w="492930">
                <a:moveTo>
                  <a:pt x="0" y="0"/>
                </a:moveTo>
                <a:lnTo>
                  <a:pt x="492930" y="0"/>
                </a:lnTo>
                <a:lnTo>
                  <a:pt x="492930" y="682901"/>
                </a:lnTo>
                <a:lnTo>
                  <a:pt x="0" y="6829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4371751" y="2957174"/>
            <a:ext cx="1275189" cy="352416"/>
          </a:xfrm>
          <a:custGeom>
            <a:avLst/>
            <a:gdLst/>
            <a:ahLst/>
            <a:cxnLst/>
            <a:rect r="r" b="b" t="t" l="l"/>
            <a:pathLst>
              <a:path h="352416" w="1275189">
                <a:moveTo>
                  <a:pt x="0" y="0"/>
                </a:moveTo>
                <a:lnTo>
                  <a:pt x="1275189" y="0"/>
                </a:lnTo>
                <a:lnTo>
                  <a:pt x="1275189" y="352416"/>
                </a:lnTo>
                <a:lnTo>
                  <a:pt x="0" y="3524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117286">
            <a:off x="15521230" y="6753178"/>
            <a:ext cx="2675764" cy="3151328"/>
          </a:xfrm>
          <a:custGeom>
            <a:avLst/>
            <a:gdLst/>
            <a:ahLst/>
            <a:cxnLst/>
            <a:rect r="r" b="b" t="t" l="l"/>
            <a:pathLst>
              <a:path h="3151328" w="2675764">
                <a:moveTo>
                  <a:pt x="0" y="0"/>
                </a:moveTo>
                <a:lnTo>
                  <a:pt x="2675764" y="0"/>
                </a:lnTo>
                <a:lnTo>
                  <a:pt x="2675764" y="3151327"/>
                </a:lnTo>
                <a:lnTo>
                  <a:pt x="0" y="315132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225464" y="239562"/>
            <a:ext cx="1239167" cy="1189600"/>
          </a:xfrm>
          <a:custGeom>
            <a:avLst/>
            <a:gdLst/>
            <a:ahLst/>
            <a:cxnLst/>
            <a:rect r="r" b="b" t="t" l="l"/>
            <a:pathLst>
              <a:path h="1189600" w="1239167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5" id="25"/>
          <p:cNvSpPr txBox="true"/>
          <p:nvPr/>
        </p:nvSpPr>
        <p:spPr>
          <a:xfrm rot="0">
            <a:off x="3464631" y="5915812"/>
            <a:ext cx="13169555" cy="1145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94"/>
              </a:lnSpc>
            </a:pPr>
            <a:r>
              <a:rPr lang="en-US" sz="3281">
                <a:solidFill>
                  <a:srgbClr val="01070A"/>
                </a:solidFill>
                <a:latin typeface="Dosis Bold"/>
              </a:rPr>
              <a:t>správa z diagnostického vyšetrenia vykonaná zariadením poradenstva a prevencie nie staršia ako dva roky </a:t>
            </a:r>
          </a:p>
        </p:txBody>
      </p:sp>
      <p:sp>
        <p:nvSpPr>
          <p:cNvPr name="Freeform 26" id="26"/>
          <p:cNvSpPr/>
          <p:nvPr/>
        </p:nvSpPr>
        <p:spPr>
          <a:xfrm flipH="true" flipV="false" rot="0">
            <a:off x="4175768" y="7908624"/>
            <a:ext cx="3131856" cy="387211"/>
          </a:xfrm>
          <a:custGeom>
            <a:avLst/>
            <a:gdLst/>
            <a:ahLst/>
            <a:cxnLst/>
            <a:rect r="r" b="b" t="t" l="l"/>
            <a:pathLst>
              <a:path h="387211" w="3131856">
                <a:moveTo>
                  <a:pt x="3131855" y="0"/>
                </a:moveTo>
                <a:lnTo>
                  <a:pt x="0" y="0"/>
                </a:lnTo>
                <a:lnTo>
                  <a:pt x="0" y="387211"/>
                </a:lnTo>
                <a:lnTo>
                  <a:pt x="3131855" y="387211"/>
                </a:lnTo>
                <a:lnTo>
                  <a:pt x="313185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7" id="27"/>
          <p:cNvSpPr/>
          <p:nvPr/>
        </p:nvSpPr>
        <p:spPr>
          <a:xfrm flipH="false" flipV="false" rot="0">
            <a:off x="4371751" y="6309957"/>
            <a:ext cx="1275189" cy="352416"/>
          </a:xfrm>
          <a:custGeom>
            <a:avLst/>
            <a:gdLst/>
            <a:ahLst/>
            <a:cxnLst/>
            <a:rect r="r" b="b" t="t" l="l"/>
            <a:pathLst>
              <a:path h="352416" w="1275189">
                <a:moveTo>
                  <a:pt x="0" y="0"/>
                </a:moveTo>
                <a:lnTo>
                  <a:pt x="1275189" y="0"/>
                </a:lnTo>
                <a:lnTo>
                  <a:pt x="1275189" y="352416"/>
                </a:lnTo>
                <a:lnTo>
                  <a:pt x="0" y="3524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0">
            <a:off x="1778942" y="7813374"/>
            <a:ext cx="1066105" cy="1066105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1">
                <a:lnSpc>
                  <a:spcPts val="514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1926266" y="8081556"/>
            <a:ext cx="722977" cy="574438"/>
          </a:xfrm>
          <a:custGeom>
            <a:avLst/>
            <a:gdLst/>
            <a:ahLst/>
            <a:cxnLst/>
            <a:rect r="r" b="b" t="t" l="l"/>
            <a:pathLst>
              <a:path h="574438" w="722977">
                <a:moveTo>
                  <a:pt x="0" y="0"/>
                </a:moveTo>
                <a:lnTo>
                  <a:pt x="722977" y="0"/>
                </a:lnTo>
                <a:lnTo>
                  <a:pt x="722977" y="574438"/>
                </a:lnTo>
                <a:lnTo>
                  <a:pt x="0" y="57443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835030" y="1515668"/>
            <a:ext cx="16728418" cy="96183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7885"/>
              </a:lnSpc>
              <a:spcBef>
                <a:spcPct val="0"/>
              </a:spcBef>
            </a:pPr>
            <a:r>
              <a:rPr lang="en-US" sz="5632">
                <a:solidFill>
                  <a:srgbClr val="01070A"/>
                </a:solidFill>
                <a:latin typeface="Carelia"/>
              </a:rPr>
              <a:t>Povinné prílohy k prihláške na SŠ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464631" y="2674700"/>
            <a:ext cx="11328131" cy="564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94"/>
              </a:lnSpc>
            </a:pPr>
            <a:r>
              <a:rPr lang="en-US" sz="3281">
                <a:solidFill>
                  <a:srgbClr val="01070A"/>
                </a:solidFill>
                <a:latin typeface="Dosis Bold"/>
              </a:rPr>
              <a:t>potvrdenie o zdravotnej spôsobilosti študovať zvolený odbor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3885029" y="3233335"/>
            <a:ext cx="11583232" cy="1726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08668" indent="-354334" lvl="1">
              <a:lnSpc>
                <a:spcPts val="4595"/>
              </a:lnSpc>
              <a:buFont typeface="Arial"/>
              <a:buChar char="•"/>
            </a:pPr>
            <a:r>
              <a:rPr lang="en-US" sz="3282">
                <a:solidFill>
                  <a:srgbClr val="01070A"/>
                </a:solidFill>
                <a:latin typeface="Dosis"/>
              </a:rPr>
              <a:t>u, ktorých sa nachádza v zozname odborov, v ktorých sa vyžaduje zdravotná spôsobilosť </a:t>
            </a:r>
          </a:p>
          <a:p>
            <a:pPr>
              <a:lnSpc>
                <a:spcPts val="4595"/>
              </a:lnSpc>
            </a:pPr>
            <a:r>
              <a:rPr lang="en-US" sz="3282" strike="noStrike" u="none">
                <a:solidFill>
                  <a:srgbClr val="01070A"/>
                </a:solidFill>
                <a:latin typeface="Dosis"/>
              </a:rPr>
              <a:t>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885029" y="7046992"/>
            <a:ext cx="10907733" cy="1145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08668" indent="-354334" lvl="1">
              <a:lnSpc>
                <a:spcPts val="4595"/>
              </a:lnSpc>
              <a:buFont typeface="Arial"/>
              <a:buChar char="•"/>
            </a:pPr>
            <a:r>
              <a:rPr lang="en-US" sz="3282">
                <a:solidFill>
                  <a:srgbClr val="01070A"/>
                </a:solidFill>
                <a:latin typeface="Dosis"/>
              </a:rPr>
              <a:t>uchádzač so špeciálnymi výchovno-vzdelávacími potrebami</a:t>
            </a:r>
          </a:p>
          <a:p>
            <a:pPr>
              <a:lnSpc>
                <a:spcPts val="4595"/>
              </a:lnSpc>
            </a:pPr>
            <a:r>
              <a:rPr lang="en-US" sz="3282" strike="noStrike" u="none">
                <a:solidFill>
                  <a:srgbClr val="01070A"/>
                </a:solidFill>
                <a:latin typeface="Dosis"/>
              </a:rPr>
              <a:t>.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464631" y="4239421"/>
            <a:ext cx="13169555" cy="1145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94"/>
              </a:lnSpc>
            </a:pPr>
            <a:r>
              <a:rPr lang="en-US" sz="3281">
                <a:solidFill>
                  <a:srgbClr val="01070A"/>
                </a:solidFill>
                <a:latin typeface="Dosis Bold"/>
              </a:rPr>
              <a:t>vyjadrenie lekára so špecializáciou všeobecné lekárstvo o zdravotnej spôsobilosti študovať zvolený odbor vzdelávania 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885029" y="5342026"/>
            <a:ext cx="9121152" cy="1145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08668" indent="-354334" lvl="1">
              <a:lnSpc>
                <a:spcPts val="4595"/>
              </a:lnSpc>
              <a:buFont typeface="Arial"/>
              <a:buChar char="•"/>
            </a:pPr>
            <a:r>
              <a:rPr lang="en-US" sz="3282">
                <a:solidFill>
                  <a:srgbClr val="01070A"/>
                </a:solidFill>
                <a:latin typeface="Dosis"/>
              </a:rPr>
              <a:t>uchádzač so zdravotným znevýhodnením</a:t>
            </a:r>
          </a:p>
          <a:p>
            <a:pPr>
              <a:lnSpc>
                <a:spcPts val="4595"/>
              </a:lnSpc>
            </a:pPr>
            <a:r>
              <a:rPr lang="en-US" sz="3282" strike="noStrike" u="none">
                <a:solidFill>
                  <a:srgbClr val="01070A"/>
                </a:solidFill>
                <a:latin typeface="Dosis"/>
              </a:rPr>
              <a:t>.</a:t>
            </a:r>
          </a:p>
        </p:txBody>
      </p:sp>
      <p:sp>
        <p:nvSpPr>
          <p:cNvPr name="TextBox 38" id="38"/>
          <p:cNvSpPr txBox="true"/>
          <p:nvPr/>
        </p:nvSpPr>
        <p:spPr>
          <a:xfrm rot="0">
            <a:off x="3464631" y="7650389"/>
            <a:ext cx="13169555" cy="564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94"/>
              </a:lnSpc>
            </a:pPr>
            <a:r>
              <a:rPr lang="en-US" sz="3281">
                <a:solidFill>
                  <a:srgbClr val="01070A"/>
                </a:solidFill>
                <a:latin typeface="Dosis Bold"/>
              </a:rPr>
              <a:t>potvrdenie o zmenenej pracovnej schopnosti</a:t>
            </a:r>
          </a:p>
        </p:txBody>
      </p:sp>
      <p:sp>
        <p:nvSpPr>
          <p:cNvPr name="TextBox 39" id="39"/>
          <p:cNvSpPr txBox="true"/>
          <p:nvPr/>
        </p:nvSpPr>
        <p:spPr>
          <a:xfrm rot="0">
            <a:off x="3885029" y="8362510"/>
            <a:ext cx="10425399" cy="1064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665489" indent="-332745" lvl="1">
              <a:lnSpc>
                <a:spcPts val="4315"/>
              </a:lnSpc>
              <a:buFont typeface="Arial"/>
              <a:buChar char="•"/>
            </a:pPr>
            <a:r>
              <a:rPr lang="en-US" sz="3082">
                <a:solidFill>
                  <a:srgbClr val="01070A"/>
                </a:solidFill>
                <a:latin typeface="Dosis"/>
              </a:rPr>
              <a:t>uchádzač  so zmenenou pracovnou schopnosťou</a:t>
            </a:r>
          </a:p>
          <a:p>
            <a:pPr>
              <a:lnSpc>
                <a:spcPts val="4315"/>
              </a:lnSpc>
            </a:pPr>
            <a:r>
              <a:rPr lang="en-US" sz="3082" strike="noStrike" u="none">
                <a:solidFill>
                  <a:srgbClr val="01070A"/>
                </a:solidFill>
                <a:latin typeface="Dosis"/>
              </a:rPr>
              <a:t>.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93123">
            <a:off x="2244226" y="1467293"/>
            <a:ext cx="13118097" cy="8000329"/>
            <a:chOff x="0" y="0"/>
            <a:chExt cx="4021842" cy="245279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21842" cy="2452800"/>
            </a:xfrm>
            <a:custGeom>
              <a:avLst/>
              <a:gdLst/>
              <a:ahLst/>
              <a:cxnLst/>
              <a:rect r="r" b="b" t="t" l="l"/>
              <a:pathLst>
                <a:path h="2452800" w="4021842">
                  <a:moveTo>
                    <a:pt x="15344" y="0"/>
                  </a:moveTo>
                  <a:lnTo>
                    <a:pt x="4006497" y="0"/>
                  </a:lnTo>
                  <a:cubicBezTo>
                    <a:pt x="4010567" y="0"/>
                    <a:pt x="4014470" y="1617"/>
                    <a:pt x="4017347" y="4494"/>
                  </a:cubicBezTo>
                  <a:cubicBezTo>
                    <a:pt x="4020225" y="7372"/>
                    <a:pt x="4021842" y="11275"/>
                    <a:pt x="4021842" y="15344"/>
                  </a:cubicBezTo>
                  <a:lnTo>
                    <a:pt x="4021842" y="2437455"/>
                  </a:lnTo>
                  <a:cubicBezTo>
                    <a:pt x="4021842" y="2441525"/>
                    <a:pt x="4020225" y="2445428"/>
                    <a:pt x="4017347" y="2448305"/>
                  </a:cubicBezTo>
                  <a:cubicBezTo>
                    <a:pt x="4014470" y="2451183"/>
                    <a:pt x="4010567" y="2452800"/>
                    <a:pt x="4006497" y="2452800"/>
                  </a:cubicBezTo>
                  <a:lnTo>
                    <a:pt x="15344" y="2452800"/>
                  </a:lnTo>
                  <a:cubicBezTo>
                    <a:pt x="11275" y="2452800"/>
                    <a:pt x="7372" y="2451183"/>
                    <a:pt x="4494" y="2448305"/>
                  </a:cubicBezTo>
                  <a:cubicBezTo>
                    <a:pt x="1617" y="2445428"/>
                    <a:pt x="0" y="2441525"/>
                    <a:pt x="0" y="2437455"/>
                  </a:cubicBezTo>
                  <a:lnTo>
                    <a:pt x="0" y="15344"/>
                  </a:lnTo>
                  <a:cubicBezTo>
                    <a:pt x="0" y="11275"/>
                    <a:pt x="1617" y="7372"/>
                    <a:pt x="4494" y="4494"/>
                  </a:cubicBezTo>
                  <a:cubicBezTo>
                    <a:pt x="7372" y="1617"/>
                    <a:pt x="11275" y="0"/>
                    <a:pt x="15344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021842" cy="25004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21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35030" y="1291107"/>
            <a:ext cx="16838896" cy="8334250"/>
            <a:chOff x="0" y="0"/>
            <a:chExt cx="5162592" cy="25551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162591" cy="2555175"/>
            </a:xfrm>
            <a:custGeom>
              <a:avLst/>
              <a:gdLst/>
              <a:ahLst/>
              <a:cxnLst/>
              <a:rect r="r" b="b" t="t" l="l"/>
              <a:pathLst>
                <a:path h="2555175" w="5162591">
                  <a:moveTo>
                    <a:pt x="5057" y="0"/>
                  </a:moveTo>
                  <a:lnTo>
                    <a:pt x="5157534" y="0"/>
                  </a:lnTo>
                  <a:cubicBezTo>
                    <a:pt x="5158875" y="0"/>
                    <a:pt x="5160162" y="533"/>
                    <a:pt x="5161110" y="1481"/>
                  </a:cubicBezTo>
                  <a:cubicBezTo>
                    <a:pt x="5162059" y="2430"/>
                    <a:pt x="5162591" y="3716"/>
                    <a:pt x="5162591" y="5057"/>
                  </a:cubicBezTo>
                  <a:lnTo>
                    <a:pt x="5162591" y="2550118"/>
                  </a:lnTo>
                  <a:cubicBezTo>
                    <a:pt x="5162591" y="2552911"/>
                    <a:pt x="5160327" y="2555175"/>
                    <a:pt x="5157534" y="2555175"/>
                  </a:cubicBezTo>
                  <a:lnTo>
                    <a:pt x="5057" y="2555175"/>
                  </a:lnTo>
                  <a:cubicBezTo>
                    <a:pt x="3716" y="2555175"/>
                    <a:pt x="2430" y="2554642"/>
                    <a:pt x="1481" y="2553694"/>
                  </a:cubicBezTo>
                  <a:cubicBezTo>
                    <a:pt x="533" y="2552746"/>
                    <a:pt x="0" y="2551459"/>
                    <a:pt x="0" y="2550118"/>
                  </a:cubicBezTo>
                  <a:lnTo>
                    <a:pt x="0" y="5057"/>
                  </a:lnTo>
                  <a:cubicBezTo>
                    <a:pt x="0" y="3716"/>
                    <a:pt x="533" y="2430"/>
                    <a:pt x="1481" y="1481"/>
                  </a:cubicBezTo>
                  <a:cubicBezTo>
                    <a:pt x="2430" y="533"/>
                    <a:pt x="3716" y="0"/>
                    <a:pt x="5057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5162592" cy="260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true" flipV="false" rot="0">
            <a:off x="3885029" y="4374630"/>
            <a:ext cx="3131856" cy="387211"/>
          </a:xfrm>
          <a:custGeom>
            <a:avLst/>
            <a:gdLst/>
            <a:ahLst/>
            <a:cxnLst/>
            <a:rect r="r" b="b" t="t" l="l"/>
            <a:pathLst>
              <a:path h="387211" w="3131856">
                <a:moveTo>
                  <a:pt x="3131856" y="0"/>
                </a:moveTo>
                <a:lnTo>
                  <a:pt x="0" y="0"/>
                </a:lnTo>
                <a:lnTo>
                  <a:pt x="0" y="387212"/>
                </a:lnTo>
                <a:lnTo>
                  <a:pt x="3131856" y="387212"/>
                </a:lnTo>
                <a:lnTo>
                  <a:pt x="313185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778942" y="4247217"/>
            <a:ext cx="1066105" cy="1066105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1">
                <a:lnSpc>
                  <a:spcPts val="514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968726" y="4508708"/>
            <a:ext cx="686539" cy="584182"/>
          </a:xfrm>
          <a:custGeom>
            <a:avLst/>
            <a:gdLst/>
            <a:ahLst/>
            <a:cxnLst/>
            <a:rect r="r" b="b" t="t" l="l"/>
            <a:pathLst>
              <a:path h="584182" w="686539">
                <a:moveTo>
                  <a:pt x="0" y="0"/>
                </a:moveTo>
                <a:lnTo>
                  <a:pt x="686538" y="0"/>
                </a:lnTo>
                <a:lnTo>
                  <a:pt x="686538" y="584182"/>
                </a:lnTo>
                <a:lnTo>
                  <a:pt x="0" y="5841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778942" y="2307649"/>
            <a:ext cx="1066105" cy="1066105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1">
                <a:lnSpc>
                  <a:spcPts val="514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950507" y="2587459"/>
            <a:ext cx="674495" cy="506485"/>
          </a:xfrm>
          <a:custGeom>
            <a:avLst/>
            <a:gdLst/>
            <a:ahLst/>
            <a:cxnLst/>
            <a:rect r="r" b="b" t="t" l="l"/>
            <a:pathLst>
              <a:path h="506485" w="674495">
                <a:moveTo>
                  <a:pt x="0" y="0"/>
                </a:moveTo>
                <a:lnTo>
                  <a:pt x="674495" y="0"/>
                </a:lnTo>
                <a:lnTo>
                  <a:pt x="674495" y="506485"/>
                </a:lnTo>
                <a:lnTo>
                  <a:pt x="0" y="5064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778942" y="6227844"/>
            <a:ext cx="1066105" cy="1066105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1">
                <a:lnSpc>
                  <a:spcPts val="514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2065530" y="6430766"/>
            <a:ext cx="492930" cy="682901"/>
          </a:xfrm>
          <a:custGeom>
            <a:avLst/>
            <a:gdLst/>
            <a:ahLst/>
            <a:cxnLst/>
            <a:rect r="r" b="b" t="t" l="l"/>
            <a:pathLst>
              <a:path h="682901" w="492930">
                <a:moveTo>
                  <a:pt x="0" y="0"/>
                </a:moveTo>
                <a:lnTo>
                  <a:pt x="492930" y="0"/>
                </a:lnTo>
                <a:lnTo>
                  <a:pt x="492930" y="682901"/>
                </a:lnTo>
                <a:lnTo>
                  <a:pt x="0" y="6829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3885029" y="2307649"/>
            <a:ext cx="1275189" cy="352416"/>
          </a:xfrm>
          <a:custGeom>
            <a:avLst/>
            <a:gdLst/>
            <a:ahLst/>
            <a:cxnLst/>
            <a:rect r="r" b="b" t="t" l="l"/>
            <a:pathLst>
              <a:path h="352416" w="1275189">
                <a:moveTo>
                  <a:pt x="0" y="0"/>
                </a:moveTo>
                <a:lnTo>
                  <a:pt x="1275189" y="0"/>
                </a:lnTo>
                <a:lnTo>
                  <a:pt x="1275189" y="352416"/>
                </a:lnTo>
                <a:lnTo>
                  <a:pt x="0" y="3524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117286">
            <a:off x="15521230" y="6753178"/>
            <a:ext cx="2675764" cy="3151328"/>
          </a:xfrm>
          <a:custGeom>
            <a:avLst/>
            <a:gdLst/>
            <a:ahLst/>
            <a:cxnLst/>
            <a:rect r="r" b="b" t="t" l="l"/>
            <a:pathLst>
              <a:path h="3151328" w="2675764">
                <a:moveTo>
                  <a:pt x="0" y="0"/>
                </a:moveTo>
                <a:lnTo>
                  <a:pt x="2675764" y="0"/>
                </a:lnTo>
                <a:lnTo>
                  <a:pt x="2675764" y="3151327"/>
                </a:lnTo>
                <a:lnTo>
                  <a:pt x="0" y="315132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225464" y="239562"/>
            <a:ext cx="1239167" cy="1189600"/>
          </a:xfrm>
          <a:custGeom>
            <a:avLst/>
            <a:gdLst/>
            <a:ahLst/>
            <a:cxnLst/>
            <a:rect r="r" b="b" t="t" l="l"/>
            <a:pathLst>
              <a:path h="1189600" w="1239167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4371751" y="6309957"/>
            <a:ext cx="1275189" cy="352416"/>
          </a:xfrm>
          <a:custGeom>
            <a:avLst/>
            <a:gdLst/>
            <a:ahLst/>
            <a:cxnLst/>
            <a:rect r="r" b="b" t="t" l="l"/>
            <a:pathLst>
              <a:path h="352416" w="1275189">
                <a:moveTo>
                  <a:pt x="0" y="0"/>
                </a:moveTo>
                <a:lnTo>
                  <a:pt x="1275189" y="0"/>
                </a:lnTo>
                <a:lnTo>
                  <a:pt x="1275189" y="352416"/>
                </a:lnTo>
                <a:lnTo>
                  <a:pt x="0" y="3524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3464631" y="6131822"/>
            <a:ext cx="13169555" cy="564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94"/>
              </a:lnSpc>
            </a:pPr>
            <a:r>
              <a:rPr lang="en-US" sz="3281">
                <a:solidFill>
                  <a:srgbClr val="01070A"/>
                </a:solidFill>
                <a:latin typeface="Dosis Bold"/>
              </a:rPr>
              <a:t>kópie diplomov alebo certifikátov</a:t>
            </a:r>
          </a:p>
        </p:txBody>
      </p:sp>
      <p:sp>
        <p:nvSpPr>
          <p:cNvPr name="Freeform 27" id="27"/>
          <p:cNvSpPr/>
          <p:nvPr/>
        </p:nvSpPr>
        <p:spPr>
          <a:xfrm flipH="true" flipV="false" rot="0">
            <a:off x="4175768" y="7908624"/>
            <a:ext cx="3131856" cy="387211"/>
          </a:xfrm>
          <a:custGeom>
            <a:avLst/>
            <a:gdLst/>
            <a:ahLst/>
            <a:cxnLst/>
            <a:rect r="r" b="b" t="t" l="l"/>
            <a:pathLst>
              <a:path h="387211" w="3131856">
                <a:moveTo>
                  <a:pt x="3131855" y="0"/>
                </a:moveTo>
                <a:lnTo>
                  <a:pt x="0" y="0"/>
                </a:lnTo>
                <a:lnTo>
                  <a:pt x="0" y="387211"/>
                </a:lnTo>
                <a:lnTo>
                  <a:pt x="3131855" y="387211"/>
                </a:lnTo>
                <a:lnTo>
                  <a:pt x="3131855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8" id="28"/>
          <p:cNvGrpSpPr/>
          <p:nvPr/>
        </p:nvGrpSpPr>
        <p:grpSpPr>
          <a:xfrm rot="0">
            <a:off x="1778942" y="7813374"/>
            <a:ext cx="1066105" cy="1066105"/>
            <a:chOff x="0" y="0"/>
            <a:chExt cx="812800" cy="812800"/>
          </a:xfrm>
        </p:grpSpPr>
        <p:sp>
          <p:nvSpPr>
            <p:cNvPr name="Freeform 29" id="2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name="TextBox 30" id="30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1">
                <a:lnSpc>
                  <a:spcPts val="514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31" id="31"/>
          <p:cNvSpPr/>
          <p:nvPr/>
        </p:nvSpPr>
        <p:spPr>
          <a:xfrm flipH="false" flipV="false" rot="0">
            <a:off x="1926266" y="8081556"/>
            <a:ext cx="722977" cy="574438"/>
          </a:xfrm>
          <a:custGeom>
            <a:avLst/>
            <a:gdLst/>
            <a:ahLst/>
            <a:cxnLst/>
            <a:rect r="r" b="b" t="t" l="l"/>
            <a:pathLst>
              <a:path h="574438" w="722977">
                <a:moveTo>
                  <a:pt x="0" y="0"/>
                </a:moveTo>
                <a:lnTo>
                  <a:pt x="722977" y="0"/>
                </a:lnTo>
                <a:lnTo>
                  <a:pt x="722977" y="574438"/>
                </a:lnTo>
                <a:lnTo>
                  <a:pt x="0" y="57443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2" id="32"/>
          <p:cNvSpPr txBox="true"/>
          <p:nvPr/>
        </p:nvSpPr>
        <p:spPr>
          <a:xfrm rot="0">
            <a:off x="3464631" y="2089712"/>
            <a:ext cx="13169555" cy="1145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94"/>
              </a:lnSpc>
            </a:pPr>
            <a:r>
              <a:rPr lang="en-US" sz="3281">
                <a:solidFill>
                  <a:srgbClr val="01070A"/>
                </a:solidFill>
                <a:latin typeface="Dosis Bold"/>
              </a:rPr>
              <a:t>potvrdenie zamestnávateľa, ktorý má so školou uzatvorenú zmluvu  o duálnom vzdelávaní</a:t>
            </a:r>
          </a:p>
        </p:txBody>
      </p:sp>
      <p:sp>
        <p:nvSpPr>
          <p:cNvPr name="TextBox 33" id="33"/>
          <p:cNvSpPr txBox="true"/>
          <p:nvPr/>
        </p:nvSpPr>
        <p:spPr>
          <a:xfrm rot="0">
            <a:off x="3885029" y="3129165"/>
            <a:ext cx="11583232" cy="11452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08668" indent="-354334" lvl="1">
              <a:lnSpc>
                <a:spcPts val="4595"/>
              </a:lnSpc>
              <a:buFont typeface="Arial"/>
              <a:buChar char="•"/>
            </a:pPr>
            <a:r>
              <a:rPr lang="en-US" sz="3282">
                <a:solidFill>
                  <a:srgbClr val="01070A"/>
                </a:solidFill>
                <a:latin typeface="Dosis"/>
              </a:rPr>
              <a:t>uchádzač, ktorý podáva prihlášku na duálne vzdelávanie v odbore</a:t>
            </a:r>
          </a:p>
          <a:p>
            <a:pPr>
              <a:lnSpc>
                <a:spcPts val="4595"/>
              </a:lnSpc>
            </a:pPr>
            <a:r>
              <a:rPr lang="en-US" sz="3282" strike="noStrike" u="none">
                <a:solidFill>
                  <a:srgbClr val="01070A"/>
                </a:solidFill>
                <a:latin typeface="Dosis"/>
              </a:rPr>
              <a:t>.</a:t>
            </a:r>
          </a:p>
        </p:txBody>
      </p:sp>
      <p:sp>
        <p:nvSpPr>
          <p:cNvPr name="TextBox 34" id="34"/>
          <p:cNvSpPr txBox="true"/>
          <p:nvPr/>
        </p:nvSpPr>
        <p:spPr>
          <a:xfrm rot="0">
            <a:off x="3885029" y="6767810"/>
            <a:ext cx="11583232" cy="1726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08668" indent="-354334" lvl="1">
              <a:lnSpc>
                <a:spcPts val="4595"/>
              </a:lnSpc>
              <a:buFont typeface="Arial"/>
              <a:buChar char="•"/>
            </a:pPr>
            <a:r>
              <a:rPr lang="en-US" sz="3282">
                <a:solidFill>
                  <a:srgbClr val="01070A"/>
                </a:solidFill>
                <a:latin typeface="Dosis"/>
              </a:rPr>
              <a:t>ktoré preukazujú umiestnenie   v predmetovej olympiáde alebo súťaži </a:t>
            </a:r>
          </a:p>
          <a:p>
            <a:pPr>
              <a:lnSpc>
                <a:spcPts val="4595"/>
              </a:lnSpc>
            </a:pPr>
            <a:r>
              <a:rPr lang="en-US" sz="3282" strike="noStrike" u="none">
                <a:solidFill>
                  <a:srgbClr val="01070A"/>
                </a:solidFill>
                <a:latin typeface="Dosis"/>
              </a:rPr>
              <a:t>.</a:t>
            </a:r>
          </a:p>
        </p:txBody>
      </p:sp>
      <p:sp>
        <p:nvSpPr>
          <p:cNvPr name="TextBox 35" id="35"/>
          <p:cNvSpPr txBox="true"/>
          <p:nvPr/>
        </p:nvSpPr>
        <p:spPr>
          <a:xfrm rot="0">
            <a:off x="3464631" y="4037023"/>
            <a:ext cx="13169555" cy="56428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94"/>
              </a:lnSpc>
            </a:pPr>
            <a:r>
              <a:rPr lang="en-US" sz="3281">
                <a:solidFill>
                  <a:srgbClr val="01070A"/>
                </a:solidFill>
                <a:latin typeface="Dosis Bold"/>
              </a:rPr>
              <a:t>kópie vysvedčení </a:t>
            </a:r>
          </a:p>
        </p:txBody>
      </p:sp>
      <p:sp>
        <p:nvSpPr>
          <p:cNvPr name="TextBox 36" id="36"/>
          <p:cNvSpPr txBox="true"/>
          <p:nvPr/>
        </p:nvSpPr>
        <p:spPr>
          <a:xfrm rot="0">
            <a:off x="3885029" y="4597343"/>
            <a:ext cx="13089001" cy="17262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708668" indent="-354334" lvl="1">
              <a:lnSpc>
                <a:spcPts val="4595"/>
              </a:lnSpc>
              <a:buFont typeface="Arial"/>
              <a:buChar char="•"/>
            </a:pPr>
            <a:r>
              <a:rPr lang="en-US" sz="3282">
                <a:solidFill>
                  <a:srgbClr val="01070A"/>
                </a:solidFill>
                <a:latin typeface="Dosis"/>
              </a:rPr>
              <a:t>ak bol z niektorého vyučovacieho predmetu na vysvedčení hodnotený slovne alebo navštevoval predtým inú základnú školu</a:t>
            </a:r>
          </a:p>
          <a:p>
            <a:pPr>
              <a:lnSpc>
                <a:spcPts val="4595"/>
              </a:lnSpc>
            </a:pPr>
            <a:r>
              <a:rPr lang="en-US" sz="3282" strike="noStrike" u="none">
                <a:solidFill>
                  <a:srgbClr val="01070A"/>
                </a:solidFill>
                <a:latin typeface="Dosis"/>
              </a:rPr>
              <a:t>.</a:t>
            </a:r>
          </a:p>
        </p:txBody>
      </p:sp>
      <p:sp>
        <p:nvSpPr>
          <p:cNvPr name="TextBox 37" id="37"/>
          <p:cNvSpPr txBox="true"/>
          <p:nvPr/>
        </p:nvSpPr>
        <p:spPr>
          <a:xfrm rot="0">
            <a:off x="3464631" y="7672685"/>
            <a:ext cx="13169555" cy="172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594"/>
              </a:lnSpc>
            </a:pPr>
            <a:r>
              <a:rPr lang="en-US" sz="3281">
                <a:solidFill>
                  <a:srgbClr val="01070A"/>
                </a:solidFill>
                <a:latin typeface="Dosis Bold"/>
              </a:rPr>
              <a:t>SŠ akceptujú len prihlášky elektronicky overené riaditeľom ZŠ cez školský informačný systém alebo v listinnej podobe potvrdené riaditeľom ZŠ</a:t>
            </a:r>
          </a:p>
          <a:p>
            <a:pPr algn="l">
              <a:lnSpc>
                <a:spcPts val="4594"/>
              </a:lnSpc>
            </a:pP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55" r="0" b="-5555"/>
            </a:stretch>
          </a:blipFill>
        </p:spPr>
      </p:sp>
      <p:grpSp>
        <p:nvGrpSpPr>
          <p:cNvPr name="Group 3" id="3"/>
          <p:cNvGrpSpPr/>
          <p:nvPr/>
        </p:nvGrpSpPr>
        <p:grpSpPr>
          <a:xfrm rot="93123">
            <a:off x="2244226" y="1467293"/>
            <a:ext cx="13118097" cy="8000329"/>
            <a:chOff x="0" y="0"/>
            <a:chExt cx="4021842" cy="2452799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021842" cy="2452800"/>
            </a:xfrm>
            <a:custGeom>
              <a:avLst/>
              <a:gdLst/>
              <a:ahLst/>
              <a:cxnLst/>
              <a:rect r="r" b="b" t="t" l="l"/>
              <a:pathLst>
                <a:path h="2452800" w="4021842">
                  <a:moveTo>
                    <a:pt x="15344" y="0"/>
                  </a:moveTo>
                  <a:lnTo>
                    <a:pt x="4006497" y="0"/>
                  </a:lnTo>
                  <a:cubicBezTo>
                    <a:pt x="4010567" y="0"/>
                    <a:pt x="4014470" y="1617"/>
                    <a:pt x="4017347" y="4494"/>
                  </a:cubicBezTo>
                  <a:cubicBezTo>
                    <a:pt x="4020225" y="7372"/>
                    <a:pt x="4021842" y="11275"/>
                    <a:pt x="4021842" y="15344"/>
                  </a:cubicBezTo>
                  <a:lnTo>
                    <a:pt x="4021842" y="2437455"/>
                  </a:lnTo>
                  <a:cubicBezTo>
                    <a:pt x="4021842" y="2441525"/>
                    <a:pt x="4020225" y="2445428"/>
                    <a:pt x="4017347" y="2448305"/>
                  </a:cubicBezTo>
                  <a:cubicBezTo>
                    <a:pt x="4014470" y="2451183"/>
                    <a:pt x="4010567" y="2452800"/>
                    <a:pt x="4006497" y="2452800"/>
                  </a:cubicBezTo>
                  <a:lnTo>
                    <a:pt x="15344" y="2452800"/>
                  </a:lnTo>
                  <a:cubicBezTo>
                    <a:pt x="11275" y="2452800"/>
                    <a:pt x="7372" y="2451183"/>
                    <a:pt x="4494" y="2448305"/>
                  </a:cubicBezTo>
                  <a:cubicBezTo>
                    <a:pt x="1617" y="2445428"/>
                    <a:pt x="0" y="2441525"/>
                    <a:pt x="0" y="2437455"/>
                  </a:cubicBezTo>
                  <a:lnTo>
                    <a:pt x="0" y="15344"/>
                  </a:lnTo>
                  <a:cubicBezTo>
                    <a:pt x="0" y="11275"/>
                    <a:pt x="1617" y="7372"/>
                    <a:pt x="4494" y="4494"/>
                  </a:cubicBezTo>
                  <a:cubicBezTo>
                    <a:pt x="7372" y="1617"/>
                    <a:pt x="11275" y="0"/>
                    <a:pt x="15344" y="0"/>
                  </a:cubicBezTo>
                  <a:close/>
                </a:path>
              </a:pathLst>
            </a:custGeom>
            <a:solidFill>
              <a:srgbClr val="000000">
                <a:alpha val="31765"/>
              </a:srgbClr>
            </a:solidFill>
            <a:ln cap="rnd">
              <a:noFill/>
              <a:prstDash val="solid"/>
              <a:round/>
            </a:ln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4021842" cy="2500424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0">
                <a:lnSpc>
                  <a:spcPts val="321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835030" y="1291107"/>
            <a:ext cx="16838896" cy="8334250"/>
            <a:chOff x="0" y="0"/>
            <a:chExt cx="5162592" cy="2555175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5162591" cy="2555175"/>
            </a:xfrm>
            <a:custGeom>
              <a:avLst/>
              <a:gdLst/>
              <a:ahLst/>
              <a:cxnLst/>
              <a:rect r="r" b="b" t="t" l="l"/>
              <a:pathLst>
                <a:path h="2555175" w="5162591">
                  <a:moveTo>
                    <a:pt x="5057" y="0"/>
                  </a:moveTo>
                  <a:lnTo>
                    <a:pt x="5157534" y="0"/>
                  </a:lnTo>
                  <a:cubicBezTo>
                    <a:pt x="5158875" y="0"/>
                    <a:pt x="5160162" y="533"/>
                    <a:pt x="5161110" y="1481"/>
                  </a:cubicBezTo>
                  <a:cubicBezTo>
                    <a:pt x="5162059" y="2430"/>
                    <a:pt x="5162591" y="3716"/>
                    <a:pt x="5162591" y="5057"/>
                  </a:cubicBezTo>
                  <a:lnTo>
                    <a:pt x="5162591" y="2550118"/>
                  </a:lnTo>
                  <a:cubicBezTo>
                    <a:pt x="5162591" y="2552911"/>
                    <a:pt x="5160327" y="2555175"/>
                    <a:pt x="5157534" y="2555175"/>
                  </a:cubicBezTo>
                  <a:lnTo>
                    <a:pt x="5057" y="2555175"/>
                  </a:lnTo>
                  <a:cubicBezTo>
                    <a:pt x="3716" y="2555175"/>
                    <a:pt x="2430" y="2554642"/>
                    <a:pt x="1481" y="2553694"/>
                  </a:cubicBezTo>
                  <a:cubicBezTo>
                    <a:pt x="533" y="2552746"/>
                    <a:pt x="0" y="2551459"/>
                    <a:pt x="0" y="2550118"/>
                  </a:cubicBezTo>
                  <a:lnTo>
                    <a:pt x="0" y="5057"/>
                  </a:lnTo>
                  <a:cubicBezTo>
                    <a:pt x="0" y="3716"/>
                    <a:pt x="533" y="2430"/>
                    <a:pt x="1481" y="1481"/>
                  </a:cubicBezTo>
                  <a:cubicBezTo>
                    <a:pt x="2430" y="533"/>
                    <a:pt x="3716" y="0"/>
                    <a:pt x="5057" y="0"/>
                  </a:cubicBezTo>
                  <a:close/>
                </a:path>
              </a:pathLst>
            </a:custGeom>
            <a:solidFill>
              <a:srgbClr val="FFFFFF"/>
            </a:solidFill>
            <a:ln w="19050" cap="sq">
              <a:solidFill>
                <a:srgbClr val="000000"/>
              </a:solidFill>
              <a:prstDash val="solid"/>
              <a:miter/>
            </a:ln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5162592" cy="26028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3210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true" flipV="false" rot="0">
            <a:off x="3885029" y="4374630"/>
            <a:ext cx="3131856" cy="387211"/>
          </a:xfrm>
          <a:custGeom>
            <a:avLst/>
            <a:gdLst/>
            <a:ahLst/>
            <a:cxnLst/>
            <a:rect r="r" b="b" t="t" l="l"/>
            <a:pathLst>
              <a:path h="387211" w="3131856">
                <a:moveTo>
                  <a:pt x="3131856" y="0"/>
                </a:moveTo>
                <a:lnTo>
                  <a:pt x="0" y="0"/>
                </a:lnTo>
                <a:lnTo>
                  <a:pt x="0" y="387212"/>
                </a:lnTo>
                <a:lnTo>
                  <a:pt x="3131856" y="387212"/>
                </a:lnTo>
                <a:lnTo>
                  <a:pt x="313185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0" id="10"/>
          <p:cNvGrpSpPr/>
          <p:nvPr/>
        </p:nvGrpSpPr>
        <p:grpSpPr>
          <a:xfrm rot="0">
            <a:off x="1778942" y="4247217"/>
            <a:ext cx="1066105" cy="1066105"/>
            <a:chOff x="0" y="0"/>
            <a:chExt cx="812800" cy="812800"/>
          </a:xfrm>
        </p:grpSpPr>
        <p:sp>
          <p:nvSpPr>
            <p:cNvPr name="Freeform 11" id="11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name="TextBox 12" id="12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1">
                <a:lnSpc>
                  <a:spcPts val="514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3" id="13"/>
          <p:cNvSpPr/>
          <p:nvPr/>
        </p:nvSpPr>
        <p:spPr>
          <a:xfrm flipH="false" flipV="false" rot="0">
            <a:off x="1968726" y="4508708"/>
            <a:ext cx="686539" cy="584182"/>
          </a:xfrm>
          <a:custGeom>
            <a:avLst/>
            <a:gdLst/>
            <a:ahLst/>
            <a:cxnLst/>
            <a:rect r="r" b="b" t="t" l="l"/>
            <a:pathLst>
              <a:path h="584182" w="686539">
                <a:moveTo>
                  <a:pt x="0" y="0"/>
                </a:moveTo>
                <a:lnTo>
                  <a:pt x="686538" y="0"/>
                </a:lnTo>
                <a:lnTo>
                  <a:pt x="686538" y="584182"/>
                </a:lnTo>
                <a:lnTo>
                  <a:pt x="0" y="5841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1778942" y="2307649"/>
            <a:ext cx="1066105" cy="1066105"/>
            <a:chOff x="0" y="0"/>
            <a:chExt cx="812800" cy="812800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name="TextBox 16" id="16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1">
                <a:lnSpc>
                  <a:spcPts val="514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17" id="17"/>
          <p:cNvSpPr/>
          <p:nvPr/>
        </p:nvSpPr>
        <p:spPr>
          <a:xfrm flipH="false" flipV="false" rot="0">
            <a:off x="1950507" y="2587459"/>
            <a:ext cx="674495" cy="506485"/>
          </a:xfrm>
          <a:custGeom>
            <a:avLst/>
            <a:gdLst/>
            <a:ahLst/>
            <a:cxnLst/>
            <a:rect r="r" b="b" t="t" l="l"/>
            <a:pathLst>
              <a:path h="506485" w="674495">
                <a:moveTo>
                  <a:pt x="0" y="0"/>
                </a:moveTo>
                <a:lnTo>
                  <a:pt x="674495" y="0"/>
                </a:lnTo>
                <a:lnTo>
                  <a:pt x="674495" y="506485"/>
                </a:lnTo>
                <a:lnTo>
                  <a:pt x="0" y="50648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8" id="18"/>
          <p:cNvGrpSpPr/>
          <p:nvPr/>
        </p:nvGrpSpPr>
        <p:grpSpPr>
          <a:xfrm rot="0">
            <a:off x="1778942" y="6227844"/>
            <a:ext cx="1066105" cy="1066105"/>
            <a:chOff x="0" y="0"/>
            <a:chExt cx="812800" cy="812800"/>
          </a:xfrm>
        </p:grpSpPr>
        <p:sp>
          <p:nvSpPr>
            <p:cNvPr name="Freeform 19" id="19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1070A"/>
            </a:solidFill>
            <a:ln cap="sq">
              <a:noFill/>
              <a:prstDash val="solid"/>
              <a:miter/>
            </a:ln>
          </p:spPr>
        </p:sp>
        <p:sp>
          <p:nvSpPr>
            <p:cNvPr name="TextBox 20" id="20"/>
            <p:cNvSpPr txBox="true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 marL="0" indent="0" lvl="1">
                <a:lnSpc>
                  <a:spcPts val="5141"/>
                </a:lnSpc>
                <a:spcBef>
                  <a:spcPct val="0"/>
                </a:spcBef>
              </a:pPr>
            </a:p>
          </p:txBody>
        </p:sp>
      </p:grpSp>
      <p:sp>
        <p:nvSpPr>
          <p:cNvPr name="Freeform 21" id="21"/>
          <p:cNvSpPr/>
          <p:nvPr/>
        </p:nvSpPr>
        <p:spPr>
          <a:xfrm flipH="false" flipV="false" rot="0">
            <a:off x="2065530" y="6430766"/>
            <a:ext cx="492930" cy="682901"/>
          </a:xfrm>
          <a:custGeom>
            <a:avLst/>
            <a:gdLst/>
            <a:ahLst/>
            <a:cxnLst/>
            <a:rect r="r" b="b" t="t" l="l"/>
            <a:pathLst>
              <a:path h="682901" w="492930">
                <a:moveTo>
                  <a:pt x="0" y="0"/>
                </a:moveTo>
                <a:lnTo>
                  <a:pt x="492930" y="0"/>
                </a:lnTo>
                <a:lnTo>
                  <a:pt x="492930" y="682901"/>
                </a:lnTo>
                <a:lnTo>
                  <a:pt x="0" y="68290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2" id="22"/>
          <p:cNvSpPr/>
          <p:nvPr/>
        </p:nvSpPr>
        <p:spPr>
          <a:xfrm flipH="false" flipV="false" rot="0">
            <a:off x="3885029" y="2598653"/>
            <a:ext cx="1275189" cy="352416"/>
          </a:xfrm>
          <a:custGeom>
            <a:avLst/>
            <a:gdLst/>
            <a:ahLst/>
            <a:cxnLst/>
            <a:rect r="r" b="b" t="t" l="l"/>
            <a:pathLst>
              <a:path h="352416" w="1275189">
                <a:moveTo>
                  <a:pt x="0" y="0"/>
                </a:moveTo>
                <a:lnTo>
                  <a:pt x="1275189" y="0"/>
                </a:lnTo>
                <a:lnTo>
                  <a:pt x="1275189" y="352416"/>
                </a:lnTo>
                <a:lnTo>
                  <a:pt x="0" y="3524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3" id="23"/>
          <p:cNvSpPr/>
          <p:nvPr/>
        </p:nvSpPr>
        <p:spPr>
          <a:xfrm flipH="false" flipV="false" rot="-117286">
            <a:off x="15521230" y="6753178"/>
            <a:ext cx="2675764" cy="3151328"/>
          </a:xfrm>
          <a:custGeom>
            <a:avLst/>
            <a:gdLst/>
            <a:ahLst/>
            <a:cxnLst/>
            <a:rect r="r" b="b" t="t" l="l"/>
            <a:pathLst>
              <a:path h="3151328" w="2675764">
                <a:moveTo>
                  <a:pt x="0" y="0"/>
                </a:moveTo>
                <a:lnTo>
                  <a:pt x="2675764" y="0"/>
                </a:lnTo>
                <a:lnTo>
                  <a:pt x="2675764" y="3151327"/>
                </a:lnTo>
                <a:lnTo>
                  <a:pt x="0" y="315132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0">
            <a:off x="2225464" y="239562"/>
            <a:ext cx="1239167" cy="1189600"/>
          </a:xfrm>
          <a:custGeom>
            <a:avLst/>
            <a:gdLst/>
            <a:ahLst/>
            <a:cxnLst/>
            <a:rect r="r" b="b" t="t" l="l"/>
            <a:pathLst>
              <a:path h="1189600" w="1239167">
                <a:moveTo>
                  <a:pt x="0" y="0"/>
                </a:moveTo>
                <a:lnTo>
                  <a:pt x="1239167" y="0"/>
                </a:lnTo>
                <a:lnTo>
                  <a:pt x="1239167" y="1189600"/>
                </a:lnTo>
                <a:lnTo>
                  <a:pt x="0" y="1189600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0">
            <a:off x="4371751" y="6309957"/>
            <a:ext cx="1275189" cy="352416"/>
          </a:xfrm>
          <a:custGeom>
            <a:avLst/>
            <a:gdLst/>
            <a:ahLst/>
            <a:cxnLst/>
            <a:rect r="r" b="b" t="t" l="l"/>
            <a:pathLst>
              <a:path h="352416" w="1275189">
                <a:moveTo>
                  <a:pt x="0" y="0"/>
                </a:moveTo>
                <a:lnTo>
                  <a:pt x="1275189" y="0"/>
                </a:lnTo>
                <a:lnTo>
                  <a:pt x="1275189" y="352416"/>
                </a:lnTo>
                <a:lnTo>
                  <a:pt x="0" y="35241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6" id="26"/>
          <p:cNvSpPr txBox="true"/>
          <p:nvPr/>
        </p:nvSpPr>
        <p:spPr>
          <a:xfrm rot="0">
            <a:off x="3464631" y="6131822"/>
            <a:ext cx="13169555" cy="17262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94"/>
              </a:lnSpc>
            </a:pPr>
            <a:r>
              <a:rPr lang="en-US" sz="3281">
                <a:solidFill>
                  <a:srgbClr val="01070A"/>
                </a:solidFill>
                <a:latin typeface="Dosis Bold"/>
              </a:rPr>
              <a:t>Ak zadováženie súhlasu druhého rodiča je spojené s ťažko prekonateľnou prekážkou, druhý zákonný zástupca dokladá k prihláške prílohu Čestné vyhlásenie.</a:t>
            </a:r>
          </a:p>
        </p:txBody>
      </p:sp>
      <p:sp>
        <p:nvSpPr>
          <p:cNvPr name="TextBox 27" id="27"/>
          <p:cNvSpPr txBox="true"/>
          <p:nvPr/>
        </p:nvSpPr>
        <p:spPr>
          <a:xfrm rot="0">
            <a:off x="3689557" y="2345102"/>
            <a:ext cx="13169555" cy="1145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594"/>
              </a:lnSpc>
            </a:pPr>
            <a:r>
              <a:rPr lang="en-US" sz="3281">
                <a:solidFill>
                  <a:srgbClr val="01070A"/>
                </a:solidFill>
                <a:latin typeface="Dosis Bold"/>
              </a:rPr>
              <a:t>Neoddeliteľnou súčasťou elektronickej prihlášky je scan tlačiva s podpismi oboch zákonných zástupcov.</a:t>
            </a:r>
          </a:p>
        </p:txBody>
      </p:sp>
      <p:sp>
        <p:nvSpPr>
          <p:cNvPr name="TextBox 28" id="28"/>
          <p:cNvSpPr txBox="true"/>
          <p:nvPr/>
        </p:nvSpPr>
        <p:spPr>
          <a:xfrm rot="0">
            <a:off x="3689557" y="4155875"/>
            <a:ext cx="13169555" cy="114525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594"/>
              </a:lnSpc>
            </a:pPr>
            <a:r>
              <a:rPr lang="en-US" sz="3281">
                <a:solidFill>
                  <a:srgbClr val="01070A"/>
                </a:solidFill>
                <a:latin typeface="Dosis Bold"/>
              </a:rPr>
              <a:t>Ak sa zákonní zástupcovia dohodli, že prihlášku podpisuje iba jeden zákonný zástupca, k prihláške dokladajú prílohu Písomné vyhlásenie.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DAF7YFXbrr8</dc:identifier>
  <dcterms:modified xsi:type="dcterms:W3CDTF">2011-08-01T06:04:30Z</dcterms:modified>
  <cp:revision>1</cp:revision>
  <dc:title>Prijímací proces</dc:title>
</cp:coreProperties>
</file>