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5" r:id="rId1"/>
  </p:sldMasterIdLst>
  <p:sldIdLst>
    <p:sldId id="256" r:id="rId2"/>
    <p:sldId id="262" r:id="rId3"/>
    <p:sldId id="257" r:id="rId4"/>
    <p:sldId id="268" r:id="rId5"/>
    <p:sldId id="260" r:id="rId6"/>
    <p:sldId id="276" r:id="rId7"/>
    <p:sldId id="263" r:id="rId8"/>
    <p:sldId id="258" r:id="rId9"/>
    <p:sldId id="264" r:id="rId10"/>
    <p:sldId id="261" r:id="rId11"/>
    <p:sldId id="265" r:id="rId12"/>
    <p:sldId id="266" r:id="rId13"/>
    <p:sldId id="267" r:id="rId14"/>
    <p:sldId id="270" r:id="rId15"/>
    <p:sldId id="271" r:id="rId16"/>
    <p:sldId id="272" r:id="rId17"/>
    <p:sldId id="273" r:id="rId18"/>
    <p:sldId id="274" r:id="rId19"/>
    <p:sldId id="275" r:id="rId20"/>
    <p:sldId id="269" r:id="rId21"/>
    <p:sldId id="277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1" d="100"/>
          <a:sy n="71" d="100"/>
        </p:scale>
        <p:origin x="64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ójkąt prostokątny 9"/>
          <p:cNvSpPr/>
          <p:nvPr/>
        </p:nvSpPr>
        <p:spPr>
          <a:xfrm>
            <a:off x="-2" y="4664147"/>
            <a:ext cx="12201452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Tytuł 8"/>
          <p:cNvSpPr>
            <a:spLocks noGrp="1"/>
          </p:cNvSpPr>
          <p:nvPr>
            <p:ph type="ctrTitle"/>
          </p:nvPr>
        </p:nvSpPr>
        <p:spPr>
          <a:xfrm>
            <a:off x="914400" y="1752602"/>
            <a:ext cx="103632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17" name="Podtytuł 16"/>
          <p:cNvSpPr>
            <a:spLocks noGrp="1"/>
          </p:cNvSpPr>
          <p:nvPr>
            <p:ph type="subTitle" idx="1"/>
          </p:nvPr>
        </p:nvSpPr>
        <p:spPr>
          <a:xfrm>
            <a:off x="914400" y="3611607"/>
            <a:ext cx="103632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l-PL"/>
              <a:t>Kliknij, aby edytować styl wzorca podtytułu</a:t>
            </a:r>
            <a:endParaRPr kumimoji="0" lang="en-US"/>
          </a:p>
        </p:txBody>
      </p:sp>
      <p:grpSp>
        <p:nvGrpSpPr>
          <p:cNvPr id="2" name="Grupa 1"/>
          <p:cNvGrpSpPr/>
          <p:nvPr/>
        </p:nvGrpSpPr>
        <p:grpSpPr>
          <a:xfrm>
            <a:off x="-5019" y="4953000"/>
            <a:ext cx="12197020" cy="1912088"/>
            <a:chOff x="-3765" y="4832896"/>
            <a:chExt cx="9147765" cy="2032192"/>
          </a:xfrm>
        </p:grpSpPr>
        <p:sp>
          <p:nvSpPr>
            <p:cNvPr id="7" name="Dowolny kształt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Dowolny kształt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Dowolny kształt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Łącznik prostoliniowy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Symbol zastępczy daty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61BEF0D-F0BB-DE4B-95CE-6DB70DBA9567}" type="datetimeFigureOut">
              <a:rPr lang="en-US" smtClean="0"/>
              <a:pPr/>
              <a:t>11/2/2021</a:t>
            </a:fld>
            <a:endParaRPr lang="en-US" dirty="0"/>
          </a:p>
        </p:txBody>
      </p:sp>
      <p:sp>
        <p:nvSpPr>
          <p:cNvPr id="19" name="Symbol zastępczy stopki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27" name="Symbol zastępczy numeru slajd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09600" y="1481330"/>
            <a:ext cx="10972800" cy="4386071"/>
          </a:xfrm>
        </p:spPr>
        <p:txBody>
          <a:bodyPr vert="eaVert"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11/2/2021</a:t>
            </a:fld>
            <a:endParaRPr lang="en-US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9125351" y="274641"/>
            <a:ext cx="2369960" cy="5592761"/>
          </a:xfrm>
        </p:spPr>
        <p:txBody>
          <a:bodyPr vert="eaVert"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432800" cy="5592760"/>
          </a:xfrm>
        </p:spPr>
        <p:txBody>
          <a:bodyPr vert="eaVert"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11/2/2021</a:t>
            </a:fld>
            <a:endParaRPr lang="en-US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11/2/2021</a:t>
            </a:fld>
            <a:endParaRPr lang="en-US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ytuł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63168" y="1059712"/>
            <a:ext cx="103632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5230284" y="2931712"/>
            <a:ext cx="6096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11/2/2021</a:t>
            </a:fld>
            <a:endParaRPr lang="en-US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agon 6"/>
          <p:cNvSpPr/>
          <p:nvPr/>
        </p:nvSpPr>
        <p:spPr>
          <a:xfrm>
            <a:off x="4848907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Pagon 7"/>
          <p:cNvSpPr/>
          <p:nvPr/>
        </p:nvSpPr>
        <p:spPr>
          <a:xfrm>
            <a:off x="4600352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09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97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11/2/2021</a:t>
            </a:fld>
            <a:endParaRPr lang="en-US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ytuł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9600" y="5410200"/>
            <a:ext cx="5386917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6193369" y="5410200"/>
            <a:ext cx="5389033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609600" y="1444295"/>
            <a:ext cx="5386917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93368" y="1444295"/>
            <a:ext cx="5389033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11/2/2021</a:t>
            </a:fld>
            <a:endParaRPr lang="en-US" dirty="0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11/2/2021</a:t>
            </a:fld>
            <a:endParaRPr lang="en-US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11/2/2021</a:t>
            </a:fld>
            <a:endParaRPr lang="en-US" dirty="0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19200" y="4876800"/>
            <a:ext cx="9975701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5892800" y="5355102"/>
            <a:ext cx="5299456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1219200" y="274320"/>
            <a:ext cx="9973056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8969376" y="6407944"/>
            <a:ext cx="2560320" cy="365760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11/2/2021</a:t>
            </a:fld>
            <a:endParaRPr lang="en-US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521643" y="5443402"/>
            <a:ext cx="95504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304800" y="189968"/>
            <a:ext cx="115824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pl-PL"/>
              <a:t>Kliknij ikonę, aby dodać obraz</a:t>
            </a:r>
            <a:endParaRPr kumimoji="0" lang="en-US" dirty="0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61BEF0D-F0BB-DE4B-95CE-6DB70DBA9567}" type="datetimeFigureOut">
              <a:rPr lang="en-US" smtClean="0"/>
              <a:pPr/>
              <a:t>11/2/2021</a:t>
            </a:fld>
            <a:endParaRPr lang="en-US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5840097" y="6407945"/>
            <a:ext cx="313424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4800" y="4865122"/>
            <a:ext cx="10767243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8" name="Dowolny kształt 7"/>
          <p:cNvSpPr>
            <a:spLocks/>
          </p:cNvSpPr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Dowolny kształt 8"/>
          <p:cNvSpPr>
            <a:spLocks/>
          </p:cNvSpPr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Trójkąt prostokątny 9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Łącznik prostoliniowy 10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Pagon 11"/>
          <p:cNvSpPr/>
          <p:nvPr/>
        </p:nvSpPr>
        <p:spPr>
          <a:xfrm>
            <a:off x="11552149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Pagon 12"/>
          <p:cNvSpPr/>
          <p:nvPr/>
        </p:nvSpPr>
        <p:spPr>
          <a:xfrm>
            <a:off x="11303595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owolny kształt 12"/>
          <p:cNvSpPr>
            <a:spLocks/>
          </p:cNvSpPr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Dowolny kształt 11"/>
          <p:cNvSpPr>
            <a:spLocks/>
          </p:cNvSpPr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Trójkąt prostokątny 13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Łącznik prostoliniowy 14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ymbol zastępczy tytułu 8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0" name="Symbol zastępczy tekstu 29"/>
          <p:cNvSpPr>
            <a:spLocks noGrp="1"/>
          </p:cNvSpPr>
          <p:nvPr>
            <p:ph type="body" idx="1"/>
          </p:nvPr>
        </p:nvSpPr>
        <p:spPr>
          <a:xfrm>
            <a:off x="609600" y="1481329"/>
            <a:ext cx="10972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/>
              <a:t>Kliknij, aby edytować style wzorca tekstu</a:t>
            </a:r>
          </a:p>
          <a:p>
            <a:pPr lvl="1" eaLnBrk="1" latinLnBrk="0" hangingPunct="1"/>
            <a:r>
              <a:rPr kumimoji="0" lang="pl-PL"/>
              <a:t>Drugi poziom</a:t>
            </a:r>
          </a:p>
          <a:p>
            <a:pPr lvl="2" eaLnBrk="1" latinLnBrk="0" hangingPunct="1"/>
            <a:r>
              <a:rPr kumimoji="0" lang="pl-PL"/>
              <a:t>Trzeci poziom</a:t>
            </a:r>
          </a:p>
          <a:p>
            <a:pPr lvl="3" eaLnBrk="1" latinLnBrk="0" hangingPunct="1"/>
            <a:r>
              <a:rPr kumimoji="0" lang="pl-PL"/>
              <a:t>Czwarty poziom</a:t>
            </a:r>
          </a:p>
          <a:p>
            <a:pPr lvl="4" eaLnBrk="1" latinLnBrk="0" hangingPunct="1"/>
            <a:r>
              <a:rPr kumimoji="0" lang="pl-PL"/>
              <a:t>Piąty poziom</a:t>
            </a:r>
            <a:endParaRPr kumimoji="0" lang="en-US"/>
          </a:p>
        </p:txBody>
      </p:sp>
      <p:sp>
        <p:nvSpPr>
          <p:cNvPr id="10" name="Symbol zastępczy daty 9"/>
          <p:cNvSpPr>
            <a:spLocks noGrp="1"/>
          </p:cNvSpPr>
          <p:nvPr>
            <p:ph type="dt" sz="half" idx="2"/>
          </p:nvPr>
        </p:nvSpPr>
        <p:spPr>
          <a:xfrm>
            <a:off x="8969376" y="6407944"/>
            <a:ext cx="256032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B61BEF0D-F0BB-DE4B-95CE-6DB70DBA9567}" type="datetimeFigureOut">
              <a:rPr lang="en-US" smtClean="0"/>
              <a:pPr/>
              <a:t>11/2/2021</a:t>
            </a:fld>
            <a:endParaRPr lang="en-US" dirty="0"/>
          </a:p>
        </p:txBody>
      </p:sp>
      <p:sp>
        <p:nvSpPr>
          <p:cNvPr id="22" name="Symbol zastępczy stopki 21"/>
          <p:cNvSpPr>
            <a:spLocks noGrp="1"/>
          </p:cNvSpPr>
          <p:nvPr>
            <p:ph type="ftr" sz="quarter" idx="3"/>
          </p:nvPr>
        </p:nvSpPr>
        <p:spPr>
          <a:xfrm>
            <a:off x="5840097" y="6407945"/>
            <a:ext cx="313424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18" name="Symbol zastępczy numeru slajdu 17"/>
          <p:cNvSpPr>
            <a:spLocks noGrp="1"/>
          </p:cNvSpPr>
          <p:nvPr>
            <p:ph type="sldNum" sz="quarter" idx="4"/>
          </p:nvPr>
        </p:nvSpPr>
        <p:spPr>
          <a:xfrm>
            <a:off x="11529696" y="6407945"/>
            <a:ext cx="48768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9890" y="2234329"/>
            <a:ext cx="2675587" cy="2750804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85" y="2234329"/>
            <a:ext cx="2696308" cy="2696308"/>
          </a:xfrm>
          <a:prstGeom prst="rect">
            <a:avLst/>
          </a:prstGeom>
        </p:spPr>
      </p:pic>
      <p:sp>
        <p:nvSpPr>
          <p:cNvPr id="11" name="Prostokąt 10"/>
          <p:cNvSpPr/>
          <p:nvPr/>
        </p:nvSpPr>
        <p:spPr>
          <a:xfrm>
            <a:off x="1569791" y="138225"/>
            <a:ext cx="9052414" cy="286232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45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</a:rPr>
              <a:t>Przedszkole Promujące Zdrowie</a:t>
            </a:r>
            <a:br>
              <a:rPr lang="pl-PL" sz="45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</a:rPr>
            </a:br>
            <a:br>
              <a:rPr lang="pl-PL" sz="45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</a:rPr>
            </a:br>
            <a:r>
              <a:rPr lang="pl-PL" sz="45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</a:rPr>
              <a:t>Przedszkole Publiczne Nr 35 </a:t>
            </a:r>
            <a:br>
              <a:rPr lang="pl-PL" sz="45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</a:rPr>
            </a:br>
            <a:r>
              <a:rPr lang="pl-PL" sz="45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</a:rPr>
              <a:t>w Rzeszowie</a:t>
            </a:r>
          </a:p>
        </p:txBody>
      </p:sp>
    </p:spTree>
    <p:extLst>
      <p:ext uri="{BB962C8B-B14F-4D97-AF65-F5344CB8AC3E}">
        <p14:creationId xmlns:p14="http://schemas.microsoft.com/office/powerpoint/2010/main" val="17354510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tekst, wiele, pęk, różny&#10;&#10;Opis wygenerowany automatycznie">
            <a:extLst>
              <a:ext uri="{FF2B5EF4-FFF2-40B4-BE49-F238E27FC236}">
                <a16:creationId xmlns:a16="http://schemas.microsoft.com/office/drawing/2014/main" id="{7A8ECF46-D4A6-4B81-9FD3-1E30770DF9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05336" y="1323439"/>
            <a:ext cx="4013994" cy="5351993"/>
          </a:xfrm>
        </p:spPr>
      </p:pic>
      <p:sp>
        <p:nvSpPr>
          <p:cNvPr id="3" name="Prostokąt 2"/>
          <p:cNvSpPr/>
          <p:nvPr/>
        </p:nvSpPr>
        <p:spPr>
          <a:xfrm>
            <a:off x="117231" y="0"/>
            <a:ext cx="121920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40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ZAŁOŻENIE </a:t>
            </a:r>
            <a:r>
              <a:rPr lang="pl-PL" sz="40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TablicY</a:t>
            </a:r>
            <a:r>
              <a:rPr lang="pl-PL" sz="40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40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informacyjnEJ</a:t>
            </a:r>
            <a:r>
              <a:rPr lang="pl-PL" sz="40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pl-PL" sz="40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 holu przedszkola</a:t>
            </a:r>
            <a:endParaRPr lang="pl-PL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640325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382BECF-361C-4644-B4D0-6BA7863786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b="1" dirty="0">
                <a:solidFill>
                  <a:schemeClr val="tx1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Dzień Bezpiecznego Internetu</a:t>
            </a: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b="1" dirty="0">
                <a:latin typeface="Georgia" panose="020405020504050203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Niebieski marsz – prawa dzieci</a:t>
            </a: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b="1" dirty="0">
                <a:solidFill>
                  <a:schemeClr val="tx1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Konkurs ,,Posiłek jak się patrzy”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b="1" dirty="0">
                <a:solidFill>
                  <a:schemeClr val="tx1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Spotkania z policjantami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b="1" dirty="0">
                <a:solidFill>
                  <a:schemeClr val="tx1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Przegląd Mody Ekologicznej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b="1" dirty="0">
                <a:solidFill>
                  <a:schemeClr val="tx1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Dzień Ziemi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b="1" dirty="0">
                <a:solidFill>
                  <a:schemeClr val="tx1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Dzień Wody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pl-PL" b="1" dirty="0">
                <a:solidFill>
                  <a:schemeClr val="tx1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Kolorowy Dzień Sportu</a:t>
            </a:r>
          </a:p>
        </p:txBody>
      </p:sp>
      <p:sp>
        <p:nvSpPr>
          <p:cNvPr id="4" name="Prostokąt 3"/>
          <p:cNvSpPr/>
          <p:nvPr/>
        </p:nvSpPr>
        <p:spPr>
          <a:xfrm>
            <a:off x="0" y="23574"/>
            <a:ext cx="121920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40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Cykliczne wydarzenia w naszym przedszkolu </a:t>
            </a:r>
          </a:p>
          <a:p>
            <a:pPr algn="ctr"/>
            <a:r>
              <a:rPr lang="pl-PL" sz="40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z zakresu promocji zdrowia</a:t>
            </a:r>
            <a:endParaRPr lang="pl-PL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722634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E4AFD92-6A7A-4D36-8649-C63CDE06A5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738" y="1219329"/>
            <a:ext cx="10984523" cy="5158025"/>
          </a:xfrm>
        </p:spPr>
        <p:txBody>
          <a:bodyPr>
            <a:normAutofit fontScale="25000" lnSpcReduction="20000"/>
          </a:bodyPr>
          <a:lstStyle/>
          <a:p>
            <a:pPr lvl="0" algn="just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685800" algn="l"/>
              </a:tabLst>
            </a:pPr>
            <a:r>
              <a:rPr lang="pl-PL" sz="5800" b="1" dirty="0">
                <a:solidFill>
                  <a:schemeClr val="tx1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„Chronimy Dzieci”</a:t>
            </a:r>
            <a:r>
              <a:rPr lang="pl-PL" sz="5800" dirty="0">
                <a:solidFill>
                  <a:schemeClr val="tx1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 - program profilaktyki przemocy wobec dzieci,</a:t>
            </a:r>
          </a:p>
          <a:p>
            <a:pPr lvl="0" algn="just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685800" algn="l"/>
              </a:tabLst>
            </a:pPr>
            <a:r>
              <a:rPr lang="pl-PL" sz="5800" b="1" dirty="0">
                <a:solidFill>
                  <a:schemeClr val="tx1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„Eko Ludek” </a:t>
            </a:r>
            <a:r>
              <a:rPr lang="pl-PL" sz="5800" dirty="0">
                <a:solidFill>
                  <a:schemeClr val="tx1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– program edukacyjny kształtujący postawy proekologiczne,</a:t>
            </a:r>
          </a:p>
          <a:p>
            <a:pPr lvl="0" algn="just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685800" algn="l"/>
              </a:tabLst>
            </a:pPr>
            <a:r>
              <a:rPr lang="pl-PL" sz="5800" b="1" dirty="0">
                <a:solidFill>
                  <a:schemeClr val="tx1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„Akademia </a:t>
            </a:r>
            <a:r>
              <a:rPr lang="pl-PL" sz="5800" b="1" dirty="0" err="1">
                <a:solidFill>
                  <a:schemeClr val="tx1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Aquafresh</a:t>
            </a:r>
            <a:r>
              <a:rPr lang="pl-PL" sz="5800" b="1" dirty="0">
                <a:solidFill>
                  <a:schemeClr val="tx1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” </a:t>
            </a:r>
            <a:r>
              <a:rPr lang="pl-PL" sz="5800" dirty="0">
                <a:solidFill>
                  <a:schemeClr val="tx1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– program służący profilaktyce stomatologicznej wśród dzieci,</a:t>
            </a:r>
          </a:p>
          <a:p>
            <a:pPr lvl="0" algn="just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685800" algn="l"/>
              </a:tabLst>
            </a:pPr>
            <a:r>
              <a:rPr lang="pl-PL" sz="5800" b="1" dirty="0">
                <a:solidFill>
                  <a:schemeClr val="tx1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„Klub mleczaka”  </a:t>
            </a:r>
            <a:r>
              <a:rPr lang="pl-PL" sz="5800" dirty="0">
                <a:solidFill>
                  <a:schemeClr val="tx1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– program służący profilaktyce stomatologicznej wśród dzieci,</a:t>
            </a:r>
          </a:p>
          <a:p>
            <a:pPr algn="just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685800" algn="l"/>
              </a:tabLst>
            </a:pPr>
            <a:r>
              <a:rPr lang="pl-PL" sz="5800" b="1" dirty="0">
                <a:solidFill>
                  <a:schemeClr val="tx1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„Niesamowity swat higieny jamy ustnej” </a:t>
            </a:r>
            <a:r>
              <a:rPr lang="pl-PL" sz="5800" dirty="0">
                <a:latin typeface="Georgia" panose="02040502050405020303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–  program służący profilaktyce stomatologicznej wśród dzieci,</a:t>
            </a:r>
            <a:endParaRPr lang="pl-PL" sz="5800" dirty="0">
              <a:solidFill>
                <a:schemeClr val="tx1"/>
              </a:solidFill>
              <a:effectLst/>
              <a:latin typeface="Georgia" panose="02040502050405020303" pitchFamily="18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 algn="just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685800" algn="l"/>
              </a:tabLst>
            </a:pPr>
            <a:r>
              <a:rPr lang="pl-PL" sz="5800" b="1" dirty="0">
                <a:solidFill>
                  <a:schemeClr val="tx1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„Czyste powietrze wokół nas” </a:t>
            </a:r>
            <a:r>
              <a:rPr lang="pl-PL" sz="5800" dirty="0">
                <a:solidFill>
                  <a:schemeClr val="tx1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– </a:t>
            </a:r>
            <a:r>
              <a:rPr lang="pl-PL" sz="5800" dirty="0">
                <a:latin typeface="Georgia" panose="02040502050405020303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program </a:t>
            </a:r>
            <a:r>
              <a:rPr lang="pl-PL" sz="5800" dirty="0">
                <a:solidFill>
                  <a:schemeClr val="tx1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profilaktyki antynikotynowej</a:t>
            </a:r>
          </a:p>
          <a:p>
            <a:pPr lvl="0" algn="just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685800" algn="l"/>
              </a:tabLst>
            </a:pPr>
            <a:r>
              <a:rPr lang="pl-PL" sz="5800" b="1" dirty="0">
                <a:solidFill>
                  <a:schemeClr val="tx1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„Dzieci uczą rodziców</a:t>
            </a:r>
            <a:r>
              <a:rPr lang="pl-PL" sz="5800" dirty="0">
                <a:solidFill>
                  <a:schemeClr val="tx1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” - w ramach projektu realizowane są tematy związane z bezpieczeństwem (w przedszkolu, na drodze, podczas zimowego i letniego wypoczynku, w Internecie), ekologią, historią, sportem i promocją zdrowego trybu życia.</a:t>
            </a:r>
          </a:p>
          <a:p>
            <a:pPr lvl="0" algn="just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685800" algn="l"/>
              </a:tabLst>
            </a:pPr>
            <a:r>
              <a:rPr lang="pl-PL" sz="5800" b="1" dirty="0">
                <a:solidFill>
                  <a:schemeClr val="tx1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Dzień Bezpiecznego Internetu </a:t>
            </a:r>
            <a:r>
              <a:rPr lang="pl-PL" sz="5800" dirty="0">
                <a:solidFill>
                  <a:schemeClr val="tx1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– realizacja programu edukacyjnego „Necio.pl” – zwrócenie uwagi na zagrożenia płynące z Internetu.</a:t>
            </a:r>
          </a:p>
          <a:p>
            <a:pPr lvl="0" algn="just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685800" algn="l"/>
              </a:tabLst>
            </a:pPr>
            <a:r>
              <a:rPr lang="pl-PL" sz="5800" b="1" dirty="0">
                <a:solidFill>
                  <a:schemeClr val="tx1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„Działaj z </a:t>
            </a:r>
            <a:r>
              <a:rPr lang="pl-PL" sz="5800" b="1" dirty="0" err="1">
                <a:solidFill>
                  <a:schemeClr val="tx1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imPETem</a:t>
            </a:r>
            <a:r>
              <a:rPr lang="pl-PL" sz="5800" b="1" dirty="0">
                <a:solidFill>
                  <a:schemeClr val="tx1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!”, </a:t>
            </a:r>
            <a:r>
              <a:rPr lang="pl-PL" sz="5800" dirty="0">
                <a:solidFill>
                  <a:schemeClr val="tx1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- projekt służący edukacji społeczeństwa w zakresie odpowiedniego postępowania z wartościowym tworzywem,</a:t>
            </a:r>
          </a:p>
          <a:p>
            <a:pPr lvl="0" algn="just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685800" algn="l"/>
              </a:tabLst>
            </a:pPr>
            <a:r>
              <a:rPr lang="pl-PL" sz="5800" b="1" dirty="0">
                <a:latin typeface="Georgia" panose="02040502050405020303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,,Mamo, tato, wolę wodę!” </a:t>
            </a:r>
            <a:r>
              <a:rPr lang="pl-PL" sz="5800" dirty="0">
                <a:latin typeface="Georgia" panose="02040502050405020303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– program promujący  picie  przez dzieci wody, ukazujący szkodliwy wpływ napojów słodzonych.</a:t>
            </a:r>
            <a:endParaRPr lang="pl-PL" sz="5800" dirty="0">
              <a:solidFill>
                <a:schemeClr val="tx1"/>
              </a:solidFill>
              <a:effectLst/>
              <a:latin typeface="Georgia" panose="02040502050405020303" pitchFamily="18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109728" lvl="0" indent="0" algn="just">
              <a:lnSpc>
                <a:spcPct val="150000"/>
              </a:lnSpc>
              <a:buNone/>
              <a:tabLst>
                <a:tab pos="685800" algn="l"/>
              </a:tabLst>
            </a:pPr>
            <a:endParaRPr lang="pl-PL" sz="6800" dirty="0">
              <a:solidFill>
                <a:schemeClr val="tx1"/>
              </a:solidFill>
              <a:effectLst/>
              <a:latin typeface="Georgia" panose="02040502050405020303" pitchFamily="18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pl-P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0" y="13120"/>
            <a:ext cx="121920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40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Programy edukacyjne z zakresu promocji zdrowia</a:t>
            </a:r>
            <a:endParaRPr lang="pl-PL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853260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C2D39E7-945E-4064-8984-A63FA58F5D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dirty="0">
                <a:solidFill>
                  <a:schemeClr val="tx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Opracowanie ankiet dla rodziców i nauczycieli</a:t>
            </a:r>
          </a:p>
          <a:p>
            <a:r>
              <a:rPr lang="pl-PL" dirty="0">
                <a:solidFill>
                  <a:schemeClr val="tx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Przeprowadzenie ewaluacji,</a:t>
            </a:r>
          </a:p>
          <a:p>
            <a:r>
              <a:rPr lang="pl-PL" dirty="0">
                <a:solidFill>
                  <a:schemeClr val="tx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Opracowanie wyników w tabelach zbiorczych,</a:t>
            </a:r>
          </a:p>
          <a:p>
            <a:r>
              <a:rPr lang="pl-PL" dirty="0">
                <a:solidFill>
                  <a:schemeClr val="tx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Wybranie problemu priorytetowego w zakresie standardu III „</a:t>
            </a:r>
            <a:r>
              <a:rPr lang="pl-PL" b="0" i="0" dirty="0">
                <a:solidFill>
                  <a:schemeClr val="tx1"/>
                </a:solidFill>
                <a:effectLst/>
                <a:latin typeface="Georgia" panose="02040502050405020303" pitchFamily="18" charset="0"/>
                <a:cs typeface="Calibri" panose="020F0502020204030204" pitchFamily="34" charset="0"/>
              </a:rPr>
              <a:t>Przedszkole prowadzi edukację zdrowotną dzieci i stwarza im warunki do praktykowania w codziennym życiu zachowań prozdrowotnych - </a:t>
            </a:r>
            <a:r>
              <a:rPr lang="pl-PL" dirty="0">
                <a:solidFill>
                  <a:schemeClr val="tx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 </a:t>
            </a:r>
            <a:r>
              <a:rPr lang="pl-PL" b="1" dirty="0">
                <a:solidFill>
                  <a:schemeClr val="tx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,,Działania dla zwiększenia aktywności fizycznej”</a:t>
            </a:r>
          </a:p>
          <a:p>
            <a:pPr marL="0" indent="0">
              <a:buNone/>
            </a:pPr>
            <a:endParaRPr lang="pl-PL" sz="2400" b="1" dirty="0">
              <a:solidFill>
                <a:schemeClr val="tx1"/>
              </a:solidFill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1" y="0"/>
            <a:ext cx="12192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40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Przeprowadzenie autoewaluacji</a:t>
            </a:r>
          </a:p>
        </p:txBody>
      </p:sp>
    </p:spTree>
    <p:extLst>
      <p:ext uri="{BB962C8B-B14F-4D97-AF65-F5344CB8AC3E}">
        <p14:creationId xmlns:p14="http://schemas.microsoft.com/office/powerpoint/2010/main" val="42828210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33601594"/>
              </p:ext>
            </p:extLst>
          </p:nvPr>
        </p:nvGraphicFramePr>
        <p:xfrm>
          <a:off x="1629508" y="1817077"/>
          <a:ext cx="9464798" cy="3386117"/>
        </p:xfrm>
        <a:graphic>
          <a:graphicData uri="http://schemas.openxmlformats.org/drawingml/2006/table">
            <a:tbl>
              <a:tblPr/>
              <a:tblGrid>
                <a:gridCol w="32803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37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906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39903">
                <a:tc>
                  <a:txBody>
                    <a:bodyPr/>
                    <a:lstStyle/>
                    <a:p>
                      <a:pPr algn="ctr" rtl="0" fontAlgn="base"/>
                      <a:r>
                        <a:rPr lang="pl-PL" sz="1000" b="1" i="0" dirty="0">
                          <a:effectLst/>
                          <a:latin typeface="Times New Roman"/>
                        </a:rPr>
                        <a:t>Wymiar</a:t>
                      </a:r>
                      <a:r>
                        <a:rPr lang="pl-PL" sz="1000" b="0" i="0" dirty="0">
                          <a:effectLst/>
                          <a:latin typeface="Times New Roman"/>
                        </a:rPr>
                        <a:t> </a:t>
                      </a:r>
                      <a:endParaRPr lang="pl-PL" sz="1700" b="0" i="0" dirty="0">
                        <a:effectLst/>
                      </a:endParaRPr>
                    </a:p>
                  </a:txBody>
                  <a:tcPr marL="87246" marR="87246" marT="43623" marB="4362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pl-PL" sz="1000" b="1" i="0">
                          <a:effectLst/>
                          <a:latin typeface="Times New Roman"/>
                        </a:rPr>
                        <a:t>Średnia liczba punktów</a:t>
                      </a:r>
                      <a:r>
                        <a:rPr lang="pl-PL" sz="1000" b="0" i="0">
                          <a:effectLst/>
                          <a:latin typeface="Times New Roman"/>
                        </a:rPr>
                        <a:t> </a:t>
                      </a:r>
                      <a:endParaRPr lang="pl-PL" sz="1700" b="0" i="0">
                        <a:effectLst/>
                      </a:endParaRPr>
                    </a:p>
                  </a:txBody>
                  <a:tcPr marL="87246" marR="87246" marT="43623" marB="4362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pl-PL" sz="1000" b="1" i="0" dirty="0">
                          <a:effectLst/>
                          <a:latin typeface="Times New Roman"/>
                        </a:rPr>
                        <a:t>Wybrane elementy, których poprawa jest pilna i możliwa</a:t>
                      </a:r>
                      <a:r>
                        <a:rPr lang="pl-PL" sz="1000" b="0" i="0" dirty="0">
                          <a:effectLst/>
                          <a:latin typeface="Times New Roman"/>
                        </a:rPr>
                        <a:t> </a:t>
                      </a:r>
                      <a:endParaRPr lang="pl-PL" sz="1700" b="0" i="0" dirty="0">
                        <a:effectLst/>
                      </a:endParaRPr>
                    </a:p>
                    <a:p>
                      <a:pPr algn="ctr" rtl="0" fontAlgn="base"/>
                      <a:r>
                        <a:rPr lang="pl-PL" sz="1000" b="0" i="0" dirty="0">
                          <a:effectLst/>
                          <a:latin typeface="Times New Roman"/>
                        </a:rPr>
                        <a:t>(wybierz je z kolumny 3) </a:t>
                      </a:r>
                      <a:endParaRPr lang="pl-PL" sz="1700" b="0" i="0" dirty="0">
                        <a:effectLst/>
                      </a:endParaRPr>
                    </a:p>
                  </a:txBody>
                  <a:tcPr marL="87246" marR="87246" marT="43623" marB="4362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2672">
                <a:tc>
                  <a:txBody>
                    <a:bodyPr/>
                    <a:lstStyle/>
                    <a:p>
                      <a:pPr algn="ctr" rtl="0" fontAlgn="base"/>
                      <a:r>
                        <a:rPr lang="pl-PL" sz="1000" b="0" i="0">
                          <a:effectLst/>
                          <a:latin typeface="Times New Roman"/>
                        </a:rPr>
                        <a:t>a </a:t>
                      </a:r>
                      <a:endParaRPr lang="pl-PL" sz="1700" b="0" i="0">
                        <a:effectLst/>
                      </a:endParaRPr>
                    </a:p>
                  </a:txBody>
                  <a:tcPr marL="87246" marR="87246" marT="43623" marB="4362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pl-PL" sz="1000" b="0" i="0">
                          <a:effectLst/>
                          <a:latin typeface="Times New Roman"/>
                        </a:rPr>
                        <a:t>b </a:t>
                      </a:r>
                      <a:endParaRPr lang="pl-PL" sz="1700" b="0" i="0">
                        <a:effectLst/>
                      </a:endParaRPr>
                    </a:p>
                  </a:txBody>
                  <a:tcPr marL="87246" marR="87246" marT="43623" marB="4362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pl-PL" sz="1000" b="0" i="0" dirty="0">
                          <a:effectLst/>
                          <a:latin typeface="Times New Roman"/>
                        </a:rPr>
                        <a:t>c </a:t>
                      </a:r>
                      <a:endParaRPr lang="pl-PL" sz="1700" b="0" i="0" dirty="0">
                        <a:effectLst/>
                      </a:endParaRPr>
                    </a:p>
                  </a:txBody>
                  <a:tcPr marL="87246" marR="87246" marT="43623" marB="4362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1213">
                <a:tc>
                  <a:txBody>
                    <a:bodyPr/>
                    <a:lstStyle/>
                    <a:p>
                      <a:pPr algn="l" rtl="0" fontAlgn="base"/>
                      <a:r>
                        <a:rPr lang="pl-PL" sz="1000" b="0" i="0">
                          <a:effectLst/>
                          <a:latin typeface="Times New Roman"/>
                        </a:rPr>
                        <a:t>1. Uwzględnienie promocji zdrowia w dokumentach oraz w pracy i życiu przedszkola </a:t>
                      </a:r>
                      <a:endParaRPr lang="pl-PL" sz="1700" b="0" i="0">
                        <a:effectLst/>
                      </a:endParaRPr>
                    </a:p>
                  </a:txBody>
                  <a:tcPr marL="87246" marR="87246" marT="43623" marB="4362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pl-PL" sz="1000" b="1" i="0">
                          <a:effectLst/>
                          <a:latin typeface="Times New Roman"/>
                        </a:rPr>
                        <a:t>5</a:t>
                      </a:r>
                      <a:r>
                        <a:rPr lang="pl-PL" sz="1000" b="0" i="0">
                          <a:effectLst/>
                          <a:latin typeface="Times New Roman"/>
                        </a:rPr>
                        <a:t> </a:t>
                      </a:r>
                      <a:endParaRPr lang="pl-PL" sz="1700" b="0" i="0">
                        <a:effectLst/>
                      </a:endParaRPr>
                    </a:p>
                  </a:txBody>
                  <a:tcPr marL="87246" marR="87246" marT="43623" marB="4362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pl-PL" sz="1000" b="1" i="0"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87246" marR="87246" marT="43623" marB="4362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1213">
                <a:tc>
                  <a:txBody>
                    <a:bodyPr/>
                    <a:lstStyle/>
                    <a:p>
                      <a:pPr algn="l" rtl="0" fontAlgn="base"/>
                      <a:r>
                        <a:rPr lang="pl-PL" sz="1000" b="0" i="0">
                          <a:effectLst/>
                          <a:latin typeface="Times New Roman"/>
                        </a:rPr>
                        <a:t>2. Struktura dla realizacji programu przedszkola </a:t>
                      </a:r>
                      <a:endParaRPr lang="pl-PL" sz="1700" b="0" i="0">
                        <a:effectLst/>
                      </a:endParaRPr>
                    </a:p>
                    <a:p>
                      <a:pPr algn="l" rtl="0" fontAlgn="base"/>
                      <a:r>
                        <a:rPr lang="pl-PL" sz="1000" b="0" i="0">
                          <a:effectLst/>
                          <a:latin typeface="Times New Roman"/>
                        </a:rPr>
                        <a:t>promującego zdrowie </a:t>
                      </a:r>
                      <a:endParaRPr lang="pl-PL" sz="1700" b="0" i="0">
                        <a:effectLst/>
                      </a:endParaRPr>
                    </a:p>
                  </a:txBody>
                  <a:tcPr marL="87246" marR="87246" marT="43623" marB="4362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pl-PL" sz="1000" b="1" i="0">
                          <a:effectLst/>
                          <a:latin typeface="Times New Roman"/>
                        </a:rPr>
                        <a:t>5</a:t>
                      </a:r>
                      <a:r>
                        <a:rPr lang="pl-PL" sz="1000" b="0" i="0">
                          <a:effectLst/>
                          <a:latin typeface="Times New Roman"/>
                        </a:rPr>
                        <a:t> </a:t>
                      </a:r>
                      <a:endParaRPr lang="pl-PL" sz="1700" b="0" i="0">
                        <a:effectLst/>
                      </a:endParaRPr>
                    </a:p>
                  </a:txBody>
                  <a:tcPr marL="87246" marR="87246" marT="43623" marB="4362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pl-PL" sz="1000" b="1" i="0" dirty="0"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87246" marR="87246" marT="43623" marB="4362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9903">
                <a:tc>
                  <a:txBody>
                    <a:bodyPr/>
                    <a:lstStyle/>
                    <a:p>
                      <a:pPr algn="just" rtl="0" fontAlgn="base"/>
                      <a:r>
                        <a:rPr lang="pl-PL" sz="1000" b="0" i="0">
                          <a:effectLst/>
                          <a:latin typeface="Times New Roman"/>
                        </a:rPr>
                        <a:t>3. Szkolenia, systematyczne informowanie i dostępność informacji na temat koncepcji przedszkola promującego zdrowie </a:t>
                      </a:r>
                      <a:endParaRPr lang="pl-PL" sz="1700" b="0" i="0">
                        <a:effectLst/>
                      </a:endParaRPr>
                    </a:p>
                  </a:txBody>
                  <a:tcPr marL="87246" marR="87246" marT="43623" marB="4362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pl-PL" sz="1000" b="1" i="0">
                          <a:effectLst/>
                          <a:latin typeface="Times New Roman"/>
                        </a:rPr>
                        <a:t>4.8</a:t>
                      </a:r>
                      <a:r>
                        <a:rPr lang="pl-PL" sz="1000" b="0" i="0">
                          <a:effectLst/>
                          <a:latin typeface="Times New Roman"/>
                        </a:rPr>
                        <a:t> </a:t>
                      </a:r>
                      <a:endParaRPr lang="pl-PL" sz="1700" b="0" i="0">
                        <a:effectLst/>
                      </a:endParaRPr>
                    </a:p>
                  </a:txBody>
                  <a:tcPr marL="87246" marR="87246" marT="43623" marB="4362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pl-PL" sz="1000" b="0" i="0">
                          <a:effectLst/>
                          <a:latin typeface="Times New Roman"/>
                        </a:rPr>
                        <a:t>Informowanie rodziców dzieci (w tym nowoprzyjętym do przedszkola), co to znaczy, że przedszkole jest PPZ. </a:t>
                      </a:r>
                      <a:endParaRPr lang="pl-PL" sz="1700" b="0" i="0">
                        <a:effectLst/>
                      </a:endParaRPr>
                    </a:p>
                  </a:txBody>
                  <a:tcPr marL="87246" marR="87246" marT="43623" marB="4362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1213">
                <a:tc>
                  <a:txBody>
                    <a:bodyPr/>
                    <a:lstStyle/>
                    <a:p>
                      <a:pPr algn="l" rtl="0" fontAlgn="base"/>
                      <a:r>
                        <a:rPr lang="pl-PL" sz="1000" b="0" i="0" dirty="0">
                          <a:effectLst/>
                          <a:latin typeface="Times New Roman"/>
                        </a:rPr>
                        <a:t>4. Planowanie i ewaluacja działań w zakresie promocji zdrowia oraz ich dokumentowanie </a:t>
                      </a:r>
                      <a:endParaRPr lang="pl-PL" sz="1700" b="0" i="0" dirty="0">
                        <a:effectLst/>
                      </a:endParaRPr>
                    </a:p>
                  </a:txBody>
                  <a:tcPr marL="87246" marR="87246" marT="43623" marB="4362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pl-PL" sz="1000" b="1" i="0">
                          <a:effectLst/>
                          <a:latin typeface="Times New Roman"/>
                        </a:rPr>
                        <a:t>5</a:t>
                      </a:r>
                      <a:r>
                        <a:rPr lang="pl-PL" sz="1000" b="0" i="0">
                          <a:effectLst/>
                          <a:latin typeface="Times New Roman"/>
                        </a:rPr>
                        <a:t> </a:t>
                      </a:r>
                      <a:endParaRPr lang="pl-PL" sz="1700" b="0" i="0">
                        <a:effectLst/>
                      </a:endParaRPr>
                    </a:p>
                  </a:txBody>
                  <a:tcPr marL="87246" marR="87246" marT="43623" marB="4362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pl-PL" sz="1000" b="0" i="0" dirty="0"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87246" marR="87246" marT="43623" marB="4362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Prostokąt 2"/>
          <p:cNvSpPr/>
          <p:nvPr/>
        </p:nvSpPr>
        <p:spPr>
          <a:xfrm>
            <a:off x="-82063" y="118628"/>
            <a:ext cx="1227406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40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Prezentacja wyników z autoewaluacji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1" y="1113692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>
                <a:latin typeface="Georgia" panose="02040502050405020303" pitchFamily="18" charset="0"/>
              </a:rPr>
              <a:t>Podsumowanie wyników w standardzie pierwszym</a:t>
            </a:r>
          </a:p>
        </p:txBody>
      </p:sp>
    </p:spTree>
    <p:extLst>
      <p:ext uri="{BB962C8B-B14F-4D97-AF65-F5344CB8AC3E}">
        <p14:creationId xmlns:p14="http://schemas.microsoft.com/office/powerpoint/2010/main" val="37214692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72701942"/>
              </p:ext>
            </p:extLst>
          </p:nvPr>
        </p:nvGraphicFramePr>
        <p:xfrm>
          <a:off x="1488830" y="1080085"/>
          <a:ext cx="9582027" cy="4750430"/>
        </p:xfrm>
        <a:graphic>
          <a:graphicData uri="http://schemas.openxmlformats.org/drawingml/2006/table">
            <a:tbl>
              <a:tblPr/>
              <a:tblGrid>
                <a:gridCol w="28364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64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5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908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60884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43541">
                <a:tc>
                  <a:txBody>
                    <a:bodyPr/>
                    <a:lstStyle/>
                    <a:p>
                      <a:pPr algn="ctr" rtl="0" fontAlgn="base"/>
                      <a:r>
                        <a:rPr lang="pl-PL" sz="900" b="1" i="0" dirty="0">
                          <a:effectLst/>
                          <a:latin typeface="Times New Roman"/>
                        </a:rPr>
                        <a:t>Badana grupa </a:t>
                      </a:r>
                      <a:r>
                        <a:rPr lang="pl-PL" sz="900" b="0" i="0" dirty="0">
                          <a:effectLst/>
                          <a:latin typeface="Times New Roman"/>
                        </a:rPr>
                        <a:t>liczba zbadanych osób </a:t>
                      </a:r>
                      <a:endParaRPr lang="pl-PL" sz="1400" b="0" i="0" dirty="0">
                        <a:effectLst/>
                      </a:endParaRPr>
                    </a:p>
                  </a:txBody>
                  <a:tcPr marL="72594" marR="72594" marT="36297" marB="3629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pl-PL" sz="1100" b="1" i="0">
                          <a:effectLst/>
                          <a:latin typeface="Times New Roman"/>
                        </a:rPr>
                        <a:t> </a:t>
                      </a:r>
                    </a:p>
                    <a:p>
                      <a:pPr algn="l" rtl="0" fontAlgn="base"/>
                      <a:r>
                        <a:rPr lang="pl-PL" sz="900" b="1" i="0">
                          <a:effectLst/>
                          <a:latin typeface="Times New Roman"/>
                        </a:rPr>
                        <a:t>Wymiary (numery stwierdzeń)</a:t>
                      </a:r>
                      <a:r>
                        <a:rPr lang="pl-PL" sz="900" b="0" i="0">
                          <a:effectLst/>
                          <a:latin typeface="Times New Roman"/>
                        </a:rPr>
                        <a:t> </a:t>
                      </a:r>
                      <a:endParaRPr lang="pl-PL" sz="1400" b="0" i="0">
                        <a:effectLst/>
                      </a:endParaRPr>
                    </a:p>
                  </a:txBody>
                  <a:tcPr marL="72594" marR="72594" marT="36297" marB="3629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pl-PL" sz="800" b="1" i="0">
                          <a:effectLst/>
                          <a:latin typeface="Times New Roman"/>
                        </a:rPr>
                        <a:t>Ocena: średnia punktów w każdym wymiarze</a:t>
                      </a:r>
                      <a:r>
                        <a:rPr lang="pl-PL" sz="800" b="0" i="0">
                          <a:effectLst/>
                          <a:latin typeface="Times New Roman"/>
                        </a:rPr>
                        <a:t> </a:t>
                      </a:r>
                      <a:endParaRPr lang="pl-PL" sz="1400" b="0" i="0">
                        <a:effectLst/>
                      </a:endParaRPr>
                    </a:p>
                  </a:txBody>
                  <a:tcPr marL="72594" marR="72594" marT="36297" marB="3629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pl-PL" sz="800" b="1" i="0">
                          <a:effectLst/>
                          <a:latin typeface="Times New Roman"/>
                        </a:rPr>
                        <a:t>Ocena: średnia punktów we wszystkich wymiarach</a:t>
                      </a:r>
                      <a:r>
                        <a:rPr lang="pl-PL" sz="800" b="0" i="0">
                          <a:effectLst/>
                          <a:latin typeface="Times New Roman"/>
                        </a:rPr>
                        <a:t> </a:t>
                      </a:r>
                      <a:endParaRPr lang="pl-PL" sz="1400" b="0" i="0">
                        <a:effectLst/>
                      </a:endParaRPr>
                    </a:p>
                  </a:txBody>
                  <a:tcPr marL="72594" marR="72594" marT="36297" marB="3629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pl-PL" sz="1100" b="1" i="0">
                          <a:effectLst/>
                          <a:latin typeface="Times New Roman"/>
                        </a:rPr>
                        <a:t> </a:t>
                      </a:r>
                    </a:p>
                    <a:p>
                      <a:pPr algn="ctr" rtl="0" fontAlgn="base"/>
                      <a:r>
                        <a:rPr lang="pl-PL" sz="900" b="1" i="0">
                          <a:effectLst/>
                          <a:latin typeface="Times New Roman"/>
                        </a:rPr>
                        <a:t>Elementy wymagające poprawy</a:t>
                      </a:r>
                      <a:r>
                        <a:rPr lang="pl-PL" sz="900" b="0" i="0">
                          <a:effectLst/>
                          <a:latin typeface="Times New Roman"/>
                        </a:rPr>
                        <a:t> </a:t>
                      </a:r>
                      <a:endParaRPr lang="pl-PL" sz="1400" b="0" i="0">
                        <a:effectLst/>
                      </a:endParaRPr>
                    </a:p>
                    <a:p>
                      <a:pPr algn="ctr" rtl="0" fontAlgn="base"/>
                      <a:r>
                        <a:rPr lang="pl-PL" sz="900" b="0" i="0">
                          <a:effectLst/>
                          <a:latin typeface="Times New Roman"/>
                        </a:rPr>
                        <a:t>(jeśli aktualny stan odbiega od pożądanego (5 pkt) </a:t>
                      </a:r>
                      <a:endParaRPr lang="pl-PL" sz="1400" b="0" i="0">
                        <a:effectLst/>
                      </a:endParaRPr>
                    </a:p>
                  </a:txBody>
                  <a:tcPr marL="72594" marR="72594" marT="36297" marB="3629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8192">
                <a:tc>
                  <a:txBody>
                    <a:bodyPr/>
                    <a:lstStyle/>
                    <a:p>
                      <a:pPr algn="ctr" rtl="0" fontAlgn="base"/>
                      <a:r>
                        <a:rPr lang="pl-PL" sz="800" b="0" i="0">
                          <a:effectLst/>
                          <a:latin typeface="Times New Roman"/>
                        </a:rPr>
                        <a:t>1 </a:t>
                      </a:r>
                      <a:endParaRPr lang="pl-PL" sz="1400" b="0" i="0">
                        <a:effectLst/>
                      </a:endParaRPr>
                    </a:p>
                  </a:txBody>
                  <a:tcPr marL="72594" marR="72594" marT="36297" marB="3629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pl-PL" sz="800" b="0" i="0">
                          <a:effectLst/>
                          <a:latin typeface="Times New Roman"/>
                        </a:rPr>
                        <a:t>2 </a:t>
                      </a:r>
                      <a:endParaRPr lang="pl-PL" sz="1400" b="0" i="0">
                        <a:effectLst/>
                      </a:endParaRPr>
                    </a:p>
                  </a:txBody>
                  <a:tcPr marL="72594" marR="72594" marT="36297" marB="3629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pl-PL" sz="800" b="0" i="0">
                          <a:effectLst/>
                          <a:latin typeface="Times New Roman"/>
                        </a:rPr>
                        <a:t>3 </a:t>
                      </a:r>
                      <a:endParaRPr lang="pl-PL" sz="1400" b="0" i="0">
                        <a:effectLst/>
                      </a:endParaRPr>
                    </a:p>
                  </a:txBody>
                  <a:tcPr marL="72594" marR="72594" marT="36297" marB="3629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pl-PL" sz="800" b="0" i="0">
                          <a:effectLst/>
                          <a:latin typeface="Times New Roman"/>
                        </a:rPr>
                        <a:t>4 </a:t>
                      </a:r>
                      <a:endParaRPr lang="pl-PL" sz="1400" b="0" i="0">
                        <a:effectLst/>
                      </a:endParaRPr>
                    </a:p>
                  </a:txBody>
                  <a:tcPr marL="72594" marR="72594" marT="36297" marB="3629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pl-PL" sz="800" b="0" i="0">
                          <a:effectLst/>
                          <a:latin typeface="Times New Roman"/>
                        </a:rPr>
                        <a:t>5 </a:t>
                      </a:r>
                      <a:endParaRPr lang="pl-PL" sz="1400" b="0" i="0">
                        <a:effectLst/>
                      </a:endParaRPr>
                    </a:p>
                  </a:txBody>
                  <a:tcPr marL="72594" marR="72594" marT="36297" marB="3629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3473">
                <a:tc rowSpan="4">
                  <a:txBody>
                    <a:bodyPr/>
                    <a:lstStyle/>
                    <a:p>
                      <a:pPr algn="l" rtl="0" fontAlgn="base"/>
                      <a:r>
                        <a:rPr lang="pl-PL" sz="1300" b="1" i="0">
                          <a:effectLst/>
                          <a:latin typeface="Times New Roman"/>
                        </a:rPr>
                        <a:t> </a:t>
                      </a:r>
                    </a:p>
                    <a:p>
                      <a:pPr algn="l" rtl="0" fontAlgn="base"/>
                      <a:r>
                        <a:rPr lang="pl-PL" sz="900" b="1" i="0">
                          <a:effectLst/>
                          <a:latin typeface="Times New Roman"/>
                        </a:rPr>
                        <a:t>Nauczyciele</a:t>
                      </a:r>
                      <a:r>
                        <a:rPr lang="pl-PL" sz="900" b="0" i="0">
                          <a:effectLst/>
                          <a:latin typeface="Times New Roman"/>
                        </a:rPr>
                        <a:t> </a:t>
                      </a:r>
                      <a:endParaRPr lang="pl-PL" sz="1400" b="0" i="0">
                        <a:effectLst/>
                      </a:endParaRPr>
                    </a:p>
                    <a:p>
                      <a:pPr algn="l" rtl="0" fontAlgn="base"/>
                      <a:r>
                        <a:rPr lang="pl-PL" sz="900" b="0" i="0">
                          <a:effectLst/>
                          <a:latin typeface="Times New Roman"/>
                        </a:rPr>
                        <a:t>liczba: </a:t>
                      </a:r>
                      <a:r>
                        <a:rPr lang="pl-PL" sz="900" b="1" i="0">
                          <a:effectLst/>
                          <a:latin typeface="Times New Roman"/>
                        </a:rPr>
                        <a:t>16</a:t>
                      </a:r>
                      <a:r>
                        <a:rPr lang="pl-PL" sz="900" b="0" i="0">
                          <a:effectLst/>
                          <a:latin typeface="Times New Roman"/>
                        </a:rPr>
                        <a:t> </a:t>
                      </a:r>
                      <a:endParaRPr lang="pl-PL" sz="1400" b="0" i="0">
                        <a:effectLst/>
                      </a:endParaRPr>
                    </a:p>
                  </a:txBody>
                  <a:tcPr marL="72594" marR="72594" marT="36297" marB="3629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pl-PL" sz="900" b="0" i="0">
                          <a:effectLst/>
                          <a:latin typeface="Times New Roman"/>
                        </a:rPr>
                        <a:t>Stwarzanie nauczycielom możliwości uczestnictwa w </a:t>
                      </a:r>
                      <a:endParaRPr lang="pl-PL" sz="1400" b="0" i="0">
                        <a:effectLst/>
                      </a:endParaRPr>
                    </a:p>
                    <a:p>
                      <a:pPr algn="l" rtl="0" fontAlgn="base"/>
                      <a:r>
                        <a:rPr lang="pl-PL" sz="900" b="0" i="0">
                          <a:effectLst/>
                          <a:latin typeface="Times New Roman"/>
                        </a:rPr>
                        <a:t>życiu przedszkola (4–5) </a:t>
                      </a:r>
                      <a:endParaRPr lang="pl-PL" sz="1400" b="0" i="0">
                        <a:effectLst/>
                      </a:endParaRPr>
                    </a:p>
                  </a:txBody>
                  <a:tcPr marL="72594" marR="72594" marT="36297" marB="3629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pl-PL" sz="900" b="1" i="0">
                          <a:effectLst/>
                          <a:latin typeface="Times New Roman"/>
                        </a:rPr>
                        <a:t>5</a:t>
                      </a:r>
                      <a:r>
                        <a:rPr lang="pl-PL" sz="900" b="0" i="0">
                          <a:effectLst/>
                          <a:latin typeface="Times New Roman"/>
                        </a:rPr>
                        <a:t> </a:t>
                      </a:r>
                      <a:endParaRPr lang="pl-PL" sz="1400" b="0" i="0">
                        <a:effectLst/>
                      </a:endParaRPr>
                    </a:p>
                  </a:txBody>
                  <a:tcPr marL="72594" marR="72594" marT="36297" marB="3629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rtl="0" fontAlgn="base"/>
                      <a:r>
                        <a:rPr lang="pl-PL" sz="900" b="1" i="0">
                          <a:effectLst/>
                          <a:latin typeface="Times New Roman"/>
                        </a:rPr>
                        <a:t>5</a:t>
                      </a:r>
                      <a:r>
                        <a:rPr lang="pl-PL" sz="900" b="0" i="0">
                          <a:effectLst/>
                          <a:latin typeface="Times New Roman"/>
                        </a:rPr>
                        <a:t> </a:t>
                      </a:r>
                      <a:endParaRPr lang="pl-PL" sz="1400" b="0" i="0">
                        <a:effectLst/>
                      </a:endParaRPr>
                    </a:p>
                  </a:txBody>
                  <a:tcPr marL="72594" marR="72594" marT="36297" marB="3629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l" rtl="0" fontAlgn="base"/>
                      <a:r>
                        <a:rPr lang="pl-PL" sz="900" b="0" i="0"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72594" marR="72594" marT="36297" marB="3629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3473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pl-PL" sz="900" b="0" i="0">
                          <a:effectLst/>
                          <a:latin typeface="Times New Roman"/>
                        </a:rPr>
                        <a:t>Relacje i wsparcie ze strony dyrektora przedszkola (6–9) </a:t>
                      </a:r>
                      <a:endParaRPr lang="pl-PL" sz="1400" b="0" i="0">
                        <a:effectLst/>
                      </a:endParaRPr>
                    </a:p>
                  </a:txBody>
                  <a:tcPr marL="72594" marR="72594" marT="36297" marB="3629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pl-PL" sz="700" b="1" i="0">
                          <a:effectLst/>
                          <a:latin typeface="Times New Roman"/>
                        </a:rPr>
                        <a:t>5</a:t>
                      </a:r>
                      <a:r>
                        <a:rPr lang="pl-PL" sz="700" b="0" i="0">
                          <a:effectLst/>
                          <a:latin typeface="Times New Roman"/>
                        </a:rPr>
                        <a:t> </a:t>
                      </a:r>
                      <a:endParaRPr lang="pl-PL" sz="1400" b="0" i="0">
                        <a:effectLst/>
                      </a:endParaRPr>
                    </a:p>
                  </a:txBody>
                  <a:tcPr marL="72594" marR="72594" marT="36297" marB="3629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3720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pl-PL" sz="900" b="0" i="0">
                          <a:effectLst/>
                          <a:latin typeface="Times New Roman"/>
                        </a:rPr>
                        <a:t>Relacje między nauczycielami (10–12) </a:t>
                      </a:r>
                      <a:endParaRPr lang="pl-PL" sz="1400" b="0" i="0">
                        <a:effectLst/>
                      </a:endParaRPr>
                    </a:p>
                  </a:txBody>
                  <a:tcPr marL="72594" marR="72594" marT="36297" marB="3629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pl-PL" sz="700" b="1" i="0">
                          <a:effectLst/>
                          <a:latin typeface="Times New Roman"/>
                        </a:rPr>
                        <a:t>5</a:t>
                      </a:r>
                      <a:r>
                        <a:rPr lang="pl-PL" sz="700" b="0" i="0">
                          <a:effectLst/>
                          <a:latin typeface="Times New Roman"/>
                        </a:rPr>
                        <a:t> </a:t>
                      </a:r>
                      <a:endParaRPr lang="pl-PL" sz="1400" b="0" i="0">
                        <a:effectLst/>
                      </a:endParaRPr>
                    </a:p>
                  </a:txBody>
                  <a:tcPr marL="72594" marR="72594" marT="36297" marB="3629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3720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pl-PL" sz="900" b="0" i="0">
                          <a:effectLst/>
                          <a:latin typeface="Times New Roman"/>
                        </a:rPr>
                        <a:t>Relacje z rodzicami dzieci (13–15) </a:t>
                      </a:r>
                      <a:endParaRPr lang="pl-PL" sz="1400" b="0" i="0">
                        <a:effectLst/>
                      </a:endParaRPr>
                    </a:p>
                  </a:txBody>
                  <a:tcPr marL="72594" marR="72594" marT="36297" marB="3629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pl-PL" sz="700" b="1" i="0">
                          <a:effectLst/>
                          <a:latin typeface="Times New Roman"/>
                        </a:rPr>
                        <a:t>5</a:t>
                      </a:r>
                      <a:r>
                        <a:rPr lang="pl-PL" sz="700" b="0" i="0">
                          <a:effectLst/>
                          <a:latin typeface="Times New Roman"/>
                        </a:rPr>
                        <a:t> </a:t>
                      </a:r>
                      <a:endParaRPr lang="pl-PL" sz="1400" b="0" i="0">
                        <a:effectLst/>
                      </a:endParaRPr>
                    </a:p>
                  </a:txBody>
                  <a:tcPr marL="72594" marR="72594" marT="36297" marB="3629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3473">
                <a:tc rowSpan="4">
                  <a:txBody>
                    <a:bodyPr/>
                    <a:lstStyle/>
                    <a:p>
                      <a:pPr algn="l" rtl="0" fontAlgn="base"/>
                      <a:r>
                        <a:rPr lang="pl-PL" sz="1300" b="1" i="0" dirty="0">
                          <a:effectLst/>
                          <a:latin typeface="Times New Roman"/>
                        </a:rPr>
                        <a:t> </a:t>
                      </a:r>
                    </a:p>
                    <a:p>
                      <a:pPr algn="l" rtl="0" fontAlgn="base"/>
                      <a:r>
                        <a:rPr lang="pl-PL" sz="900" b="1" i="0" dirty="0">
                          <a:effectLst/>
                          <a:latin typeface="Times New Roman"/>
                        </a:rPr>
                        <a:t>Pracownicy niepedagogiczni </a:t>
                      </a:r>
                      <a:r>
                        <a:rPr lang="pl-PL" sz="900" b="0" i="0" dirty="0">
                          <a:effectLst/>
                          <a:latin typeface="Times New Roman"/>
                        </a:rPr>
                        <a:t>liczba: </a:t>
                      </a:r>
                      <a:r>
                        <a:rPr lang="pl-PL" sz="900" b="1" i="0" dirty="0">
                          <a:effectLst/>
                          <a:latin typeface="Times New Roman"/>
                        </a:rPr>
                        <a:t>14</a:t>
                      </a:r>
                      <a:r>
                        <a:rPr lang="pl-PL" sz="900" b="0" i="0" dirty="0">
                          <a:effectLst/>
                          <a:latin typeface="Times New Roman"/>
                        </a:rPr>
                        <a:t> </a:t>
                      </a:r>
                      <a:endParaRPr lang="pl-PL" sz="1400" b="0" i="0" dirty="0">
                        <a:effectLst/>
                      </a:endParaRPr>
                    </a:p>
                  </a:txBody>
                  <a:tcPr marL="72594" marR="72594" marT="36297" marB="3629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pl-PL" sz="900" b="0" i="0">
                          <a:effectLst/>
                          <a:latin typeface="Times New Roman"/>
                        </a:rPr>
                        <a:t>Stwarzanie pracownikom możliwości uczestnictwa w </a:t>
                      </a:r>
                      <a:endParaRPr lang="pl-PL" sz="1400" b="0" i="0">
                        <a:effectLst/>
                      </a:endParaRPr>
                    </a:p>
                    <a:p>
                      <a:pPr algn="l" rtl="0" fontAlgn="base"/>
                      <a:r>
                        <a:rPr lang="pl-PL" sz="900" b="0" i="0">
                          <a:effectLst/>
                          <a:latin typeface="Times New Roman"/>
                        </a:rPr>
                        <a:t>życiu przedszkola (4–5) </a:t>
                      </a:r>
                      <a:endParaRPr lang="pl-PL" sz="1400" b="0" i="0">
                        <a:effectLst/>
                      </a:endParaRPr>
                    </a:p>
                  </a:txBody>
                  <a:tcPr marL="72594" marR="72594" marT="36297" marB="3629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pl-PL" sz="900" b="1" i="0">
                          <a:effectLst/>
                          <a:latin typeface="Times New Roman"/>
                        </a:rPr>
                        <a:t>5</a:t>
                      </a:r>
                      <a:r>
                        <a:rPr lang="pl-PL" sz="900" b="0" i="0">
                          <a:effectLst/>
                          <a:latin typeface="Times New Roman"/>
                        </a:rPr>
                        <a:t> </a:t>
                      </a:r>
                      <a:endParaRPr lang="pl-PL" sz="1400" b="0" i="0">
                        <a:effectLst/>
                      </a:endParaRPr>
                    </a:p>
                  </a:txBody>
                  <a:tcPr marL="72594" marR="72594" marT="36297" marB="3629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rtl="0" fontAlgn="base"/>
                      <a:r>
                        <a:rPr lang="pl-PL" sz="900" b="1" i="0">
                          <a:effectLst/>
                          <a:latin typeface="Times New Roman"/>
                        </a:rPr>
                        <a:t>5</a:t>
                      </a:r>
                      <a:r>
                        <a:rPr lang="pl-PL" sz="900" b="0" i="0">
                          <a:effectLst/>
                          <a:latin typeface="Times New Roman"/>
                        </a:rPr>
                        <a:t> </a:t>
                      </a:r>
                      <a:endParaRPr lang="pl-PL" sz="1400" b="0" i="0">
                        <a:effectLst/>
                      </a:endParaRPr>
                    </a:p>
                  </a:txBody>
                  <a:tcPr marL="72594" marR="72594" marT="36297" marB="3629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l" rtl="0" fontAlgn="base"/>
                      <a:r>
                        <a:rPr lang="pl-PL" sz="900" b="0" i="0"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72594" marR="72594" marT="36297" marB="3629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3473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pl-PL" sz="900" b="0" i="0">
                          <a:effectLst/>
                          <a:latin typeface="Times New Roman"/>
                        </a:rPr>
                        <a:t>Relacje i wsparcie ze strony dyrektora przedszkola (6–8) </a:t>
                      </a:r>
                      <a:endParaRPr lang="pl-PL" sz="1400" b="0" i="0">
                        <a:effectLst/>
                      </a:endParaRPr>
                    </a:p>
                  </a:txBody>
                  <a:tcPr marL="72594" marR="72594" marT="36297" marB="3629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pl-PL" sz="700" b="1" i="0">
                          <a:effectLst/>
                          <a:latin typeface="Times New Roman"/>
                        </a:rPr>
                        <a:t>5</a:t>
                      </a:r>
                      <a:r>
                        <a:rPr lang="pl-PL" sz="700" b="0" i="0">
                          <a:effectLst/>
                          <a:latin typeface="Times New Roman"/>
                        </a:rPr>
                        <a:t> </a:t>
                      </a:r>
                      <a:endParaRPr lang="pl-PL" sz="1400" b="0" i="0">
                        <a:effectLst/>
                      </a:endParaRPr>
                    </a:p>
                  </a:txBody>
                  <a:tcPr marL="72594" marR="72594" marT="36297" marB="3629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3720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pl-PL" sz="900" b="0" i="0">
                          <a:effectLst/>
                          <a:latin typeface="Times New Roman"/>
                        </a:rPr>
                        <a:t>Relacje z nauczycielami (9–11) </a:t>
                      </a:r>
                      <a:endParaRPr lang="pl-PL" sz="1400" b="0" i="0">
                        <a:effectLst/>
                      </a:endParaRPr>
                    </a:p>
                  </a:txBody>
                  <a:tcPr marL="72594" marR="72594" marT="36297" marB="3629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pl-PL" sz="700" b="1" i="0">
                          <a:effectLst/>
                          <a:latin typeface="Times New Roman"/>
                        </a:rPr>
                        <a:t>5</a:t>
                      </a:r>
                      <a:r>
                        <a:rPr lang="pl-PL" sz="700" b="0" i="0">
                          <a:effectLst/>
                          <a:latin typeface="Times New Roman"/>
                        </a:rPr>
                        <a:t> </a:t>
                      </a:r>
                      <a:endParaRPr lang="pl-PL" sz="1400" b="0" i="0">
                        <a:effectLst/>
                      </a:endParaRPr>
                    </a:p>
                  </a:txBody>
                  <a:tcPr marL="72594" marR="72594" marT="36297" marB="3629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93226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pl-PL" sz="900" b="0" i="0">
                          <a:effectLst/>
                          <a:latin typeface="Times New Roman"/>
                        </a:rPr>
                        <a:t>Relacje z innymi pracownikami przedszkola, którzy nie </a:t>
                      </a:r>
                      <a:endParaRPr lang="pl-PL" sz="1400" b="0" i="0">
                        <a:effectLst/>
                      </a:endParaRPr>
                    </a:p>
                    <a:p>
                      <a:pPr algn="l" rtl="0" fontAlgn="base"/>
                      <a:r>
                        <a:rPr lang="pl-PL" sz="900" b="0" i="0">
                          <a:effectLst/>
                          <a:latin typeface="Times New Roman"/>
                        </a:rPr>
                        <a:t>są nauczycielami (12–14) </a:t>
                      </a:r>
                      <a:endParaRPr lang="pl-PL" sz="1400" b="0" i="0">
                        <a:effectLst/>
                      </a:endParaRPr>
                    </a:p>
                  </a:txBody>
                  <a:tcPr marL="72594" marR="72594" marT="36297" marB="3629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pl-PL" sz="900" b="1" i="0">
                          <a:effectLst/>
                          <a:latin typeface="Times New Roman"/>
                        </a:rPr>
                        <a:t>5</a:t>
                      </a:r>
                      <a:r>
                        <a:rPr lang="pl-PL" sz="900" b="0" i="0">
                          <a:effectLst/>
                          <a:latin typeface="Times New Roman"/>
                        </a:rPr>
                        <a:t> </a:t>
                      </a:r>
                      <a:endParaRPr lang="pl-PL" sz="1400" b="0" i="0">
                        <a:effectLst/>
                      </a:endParaRPr>
                    </a:p>
                  </a:txBody>
                  <a:tcPr marL="72594" marR="72594" marT="36297" marB="3629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93226">
                <a:tc rowSpan="3">
                  <a:txBody>
                    <a:bodyPr/>
                    <a:lstStyle/>
                    <a:p>
                      <a:pPr algn="l" rtl="0" fontAlgn="base"/>
                      <a:r>
                        <a:rPr lang="pl-PL" sz="1300" b="1" i="0" dirty="0">
                          <a:effectLst/>
                          <a:latin typeface="Times New Roman"/>
                        </a:rPr>
                        <a:t> </a:t>
                      </a:r>
                    </a:p>
                    <a:p>
                      <a:pPr algn="l" rtl="0" fontAlgn="base"/>
                      <a:r>
                        <a:rPr lang="pl-PL" sz="900" b="1" i="0" dirty="0">
                          <a:effectLst/>
                          <a:latin typeface="Times New Roman"/>
                        </a:rPr>
                        <a:t>Rodzice dzieci</a:t>
                      </a:r>
                      <a:r>
                        <a:rPr lang="pl-PL" sz="900" b="0" i="0" dirty="0">
                          <a:effectLst/>
                          <a:latin typeface="Times New Roman"/>
                        </a:rPr>
                        <a:t> </a:t>
                      </a:r>
                      <a:endParaRPr lang="pl-PL" sz="1400" b="0" i="0" dirty="0">
                        <a:effectLst/>
                      </a:endParaRPr>
                    </a:p>
                    <a:p>
                      <a:pPr algn="l" rtl="0" fontAlgn="base"/>
                      <a:r>
                        <a:rPr lang="pl-PL" sz="900" b="0" i="0" dirty="0">
                          <a:effectLst/>
                          <a:latin typeface="Times New Roman"/>
                        </a:rPr>
                        <a:t>liczba: </a:t>
                      </a:r>
                      <a:r>
                        <a:rPr lang="pl-PL" sz="900" b="1" i="0" dirty="0">
                          <a:effectLst/>
                          <a:latin typeface="Times New Roman"/>
                        </a:rPr>
                        <a:t>115</a:t>
                      </a:r>
                      <a:r>
                        <a:rPr lang="pl-PL" sz="900" b="0" i="0" dirty="0">
                          <a:effectLst/>
                          <a:latin typeface="Times New Roman"/>
                        </a:rPr>
                        <a:t> </a:t>
                      </a:r>
                      <a:endParaRPr lang="pl-PL" sz="1400" b="0" i="0" dirty="0">
                        <a:effectLst/>
                      </a:endParaRPr>
                    </a:p>
                  </a:txBody>
                  <a:tcPr marL="72594" marR="72594" marT="36297" marB="3629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pl-PL" sz="900" b="0" i="0">
                          <a:effectLst/>
                          <a:latin typeface="Times New Roman"/>
                        </a:rPr>
                        <a:t>Stwarzanie rodzicom możliwości uczestnictwa w życiu </a:t>
                      </a:r>
                      <a:endParaRPr lang="pl-PL" sz="1400" b="0" i="0">
                        <a:effectLst/>
                      </a:endParaRPr>
                    </a:p>
                    <a:p>
                      <a:pPr algn="l" rtl="0" fontAlgn="base"/>
                      <a:r>
                        <a:rPr lang="pl-PL" sz="900" b="0" i="0">
                          <a:effectLst/>
                          <a:latin typeface="Times New Roman"/>
                        </a:rPr>
                        <a:t>przedszkola (3–6) </a:t>
                      </a:r>
                      <a:endParaRPr lang="pl-PL" sz="1400" b="0" i="0">
                        <a:effectLst/>
                      </a:endParaRPr>
                    </a:p>
                  </a:txBody>
                  <a:tcPr marL="72594" marR="72594" marT="36297" marB="3629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pl-PL" sz="900" b="1" i="0">
                          <a:effectLst/>
                          <a:latin typeface="Times New Roman"/>
                        </a:rPr>
                        <a:t>5</a:t>
                      </a:r>
                      <a:r>
                        <a:rPr lang="pl-PL" sz="900" b="0" i="0">
                          <a:effectLst/>
                          <a:latin typeface="Times New Roman"/>
                        </a:rPr>
                        <a:t> </a:t>
                      </a:r>
                      <a:endParaRPr lang="pl-PL" sz="1400" b="0" i="0">
                        <a:effectLst/>
                      </a:endParaRPr>
                    </a:p>
                  </a:txBody>
                  <a:tcPr marL="72594" marR="72594" marT="36297" marB="3629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rtl="0" fontAlgn="base"/>
                      <a:r>
                        <a:rPr lang="pl-PL" sz="900" b="1" i="0">
                          <a:effectLst/>
                          <a:latin typeface="Times New Roman"/>
                        </a:rPr>
                        <a:t>5</a:t>
                      </a:r>
                      <a:r>
                        <a:rPr lang="pl-PL" sz="900" b="0" i="0">
                          <a:effectLst/>
                          <a:latin typeface="Times New Roman"/>
                        </a:rPr>
                        <a:t> </a:t>
                      </a:r>
                      <a:endParaRPr lang="pl-PL" sz="1400" b="0" i="0">
                        <a:effectLst/>
                      </a:endParaRPr>
                    </a:p>
                  </a:txBody>
                  <a:tcPr marL="72594" marR="72594" marT="36297" marB="3629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l" rtl="0" fontAlgn="base"/>
                      <a:r>
                        <a:rPr lang="pl-PL" sz="900" b="0" i="0" dirty="0"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72594" marR="72594" marT="36297" marB="3629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3720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pl-PL" sz="900" b="0" i="0">
                          <a:effectLst/>
                          <a:latin typeface="Times New Roman"/>
                        </a:rPr>
                        <a:t>Relacje z nauczycielami i dyrektorem (7–9) </a:t>
                      </a:r>
                      <a:endParaRPr lang="pl-PL" sz="1400" b="0" i="0">
                        <a:effectLst/>
                      </a:endParaRPr>
                    </a:p>
                  </a:txBody>
                  <a:tcPr marL="72594" marR="72594" marT="36297" marB="3629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pl-PL" sz="700" b="1" i="0">
                          <a:effectLst/>
                          <a:latin typeface="Times New Roman"/>
                        </a:rPr>
                        <a:t>5</a:t>
                      </a:r>
                      <a:r>
                        <a:rPr lang="pl-PL" sz="700" b="0" i="0">
                          <a:effectLst/>
                          <a:latin typeface="Times New Roman"/>
                        </a:rPr>
                        <a:t> </a:t>
                      </a:r>
                      <a:endParaRPr lang="pl-PL" sz="1400" b="0" i="0">
                        <a:effectLst/>
                      </a:endParaRPr>
                    </a:p>
                  </a:txBody>
                  <a:tcPr marL="72594" marR="72594" marT="36297" marB="3629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3473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pl-PL" sz="900" b="0" i="0">
                          <a:effectLst/>
                          <a:latin typeface="Times New Roman"/>
                        </a:rPr>
                        <a:t>Postrzeganie</a:t>
                      </a:r>
                      <a:r>
                        <a:rPr lang="pl-PL" sz="900" b="0" i="0">
                          <a:effectLst/>
                          <a:latin typeface="Calibri"/>
                        </a:rPr>
                        <a:t> </a:t>
                      </a:r>
                      <a:r>
                        <a:rPr lang="pl-PL" sz="900" b="0" i="0">
                          <a:effectLst/>
                          <a:latin typeface="Times New Roman"/>
                        </a:rPr>
                        <a:t>przez</a:t>
                      </a:r>
                      <a:r>
                        <a:rPr lang="pl-PL" sz="900" b="0" i="0">
                          <a:effectLst/>
                          <a:latin typeface="Calibri"/>
                        </a:rPr>
                        <a:t> </a:t>
                      </a:r>
                      <a:r>
                        <a:rPr lang="pl-PL" sz="900" b="0" i="0">
                          <a:effectLst/>
                          <a:latin typeface="Times New Roman"/>
                        </a:rPr>
                        <a:t>rodziców</a:t>
                      </a:r>
                      <a:r>
                        <a:rPr lang="pl-PL" sz="900" b="0" i="0">
                          <a:effectLst/>
                          <a:latin typeface="Calibri"/>
                        </a:rPr>
                        <a:t> </a:t>
                      </a:r>
                      <a:r>
                        <a:rPr lang="pl-PL" sz="900" b="0" i="0">
                          <a:effectLst/>
                          <a:latin typeface="Times New Roman"/>
                        </a:rPr>
                        <a:t>sposobu,</a:t>
                      </a:r>
                      <a:r>
                        <a:rPr lang="pl-PL" sz="900" b="0" i="0">
                          <a:effectLst/>
                          <a:latin typeface="Calibri"/>
                        </a:rPr>
                        <a:t> </a:t>
                      </a:r>
                      <a:r>
                        <a:rPr lang="pl-PL" sz="900" b="0" i="0">
                          <a:effectLst/>
                          <a:latin typeface="Times New Roman"/>
                        </a:rPr>
                        <a:t>w</a:t>
                      </a:r>
                      <a:r>
                        <a:rPr lang="pl-PL" sz="900" b="0" i="0">
                          <a:effectLst/>
                          <a:latin typeface="Calibri"/>
                        </a:rPr>
                        <a:t> </a:t>
                      </a:r>
                      <a:r>
                        <a:rPr lang="pl-PL" sz="900" b="0" i="0">
                          <a:effectLst/>
                          <a:latin typeface="Times New Roman"/>
                        </a:rPr>
                        <a:t>jaki nauczyciele traktują ich dziecko (10–13) </a:t>
                      </a:r>
                      <a:endParaRPr lang="pl-PL" sz="1400" b="0" i="0">
                        <a:effectLst/>
                      </a:endParaRPr>
                    </a:p>
                  </a:txBody>
                  <a:tcPr marL="72594" marR="72594" marT="36297" marB="3629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pl-PL" sz="900" b="1" i="0" dirty="0">
                          <a:effectLst/>
                          <a:latin typeface="Times New Roman"/>
                        </a:rPr>
                        <a:t>5</a:t>
                      </a:r>
                      <a:r>
                        <a:rPr lang="pl-PL" sz="900" b="0" i="0" dirty="0">
                          <a:effectLst/>
                          <a:latin typeface="Times New Roman"/>
                        </a:rPr>
                        <a:t> </a:t>
                      </a:r>
                      <a:endParaRPr lang="pl-PL" sz="1400" b="0" i="0" dirty="0">
                        <a:effectLst/>
                      </a:endParaRPr>
                    </a:p>
                  </a:txBody>
                  <a:tcPr marL="72594" marR="72594" marT="36297" marB="36297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3" name="pole tekstowe 2"/>
          <p:cNvSpPr txBox="1"/>
          <p:nvPr/>
        </p:nvSpPr>
        <p:spPr>
          <a:xfrm>
            <a:off x="0" y="433754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latin typeface="Georgia" panose="02040502050405020303" pitchFamily="18" charset="0"/>
              </a:rPr>
              <a:t>Podsumowanie wyników w standardzie drugim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22055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7276525"/>
              </p:ext>
            </p:extLst>
          </p:nvPr>
        </p:nvGraphicFramePr>
        <p:xfrm>
          <a:off x="656494" y="1160586"/>
          <a:ext cx="11012243" cy="4443045"/>
        </p:xfrm>
        <a:graphic>
          <a:graphicData uri="http://schemas.openxmlformats.org/drawingml/2006/table">
            <a:tbl>
              <a:tblPr/>
              <a:tblGrid>
                <a:gridCol w="26989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989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519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519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039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38978">
                <a:tc rowSpan="2">
                  <a:txBody>
                    <a:bodyPr/>
                    <a:lstStyle/>
                    <a:p>
                      <a:pPr algn="l" rtl="0" fontAlgn="base"/>
                      <a:r>
                        <a:rPr lang="pl-PL" sz="700" b="1" i="0" dirty="0">
                          <a:effectLst/>
                          <a:latin typeface="Times New Roman"/>
                        </a:rPr>
                        <a:t> </a:t>
                      </a:r>
                    </a:p>
                    <a:p>
                      <a:pPr algn="l" rtl="0" fontAlgn="base"/>
                      <a:r>
                        <a:rPr lang="pl-PL" sz="700" b="1" i="0" dirty="0">
                          <a:effectLst/>
                          <a:latin typeface="Times New Roman"/>
                        </a:rPr>
                        <a:t>Wymiary klimatu społecznego</a:t>
                      </a:r>
                      <a:r>
                        <a:rPr lang="pl-PL" sz="700" b="0" i="0" dirty="0">
                          <a:effectLst/>
                          <a:latin typeface="Times New Roman"/>
                        </a:rPr>
                        <a:t> </a:t>
                      </a:r>
                      <a:endParaRPr lang="pl-PL" sz="1200" b="0" i="0" dirty="0">
                        <a:effectLst/>
                      </a:endParaRPr>
                    </a:p>
                  </a:txBody>
                  <a:tcPr marL="60104" marR="60104" marT="30052" marB="300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rtl="0" fontAlgn="base"/>
                      <a:r>
                        <a:rPr lang="pl-PL" sz="700" b="1" i="0">
                          <a:effectLst/>
                          <a:latin typeface="Times New Roman"/>
                        </a:rPr>
                        <a:t>A. Co dzieci lubią w przedszkolu? Co im się w nim podoba?</a:t>
                      </a:r>
                      <a:r>
                        <a:rPr lang="pl-PL" sz="700" b="0" i="0">
                          <a:effectLst/>
                          <a:latin typeface="Times New Roman"/>
                        </a:rPr>
                        <a:t> </a:t>
                      </a:r>
                      <a:endParaRPr lang="pl-PL" sz="1200" b="0" i="0">
                        <a:effectLst/>
                      </a:endParaRPr>
                    </a:p>
                  </a:txBody>
                  <a:tcPr marL="60104" marR="60104" marT="30052" marB="300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rtl="0" fontAlgn="base"/>
                      <a:r>
                        <a:rPr lang="pl-PL" sz="700" b="1" i="0">
                          <a:effectLst/>
                          <a:latin typeface="Times New Roman"/>
                        </a:rPr>
                        <a:t>B. Czego dzieci nie lubią w przedszkolu? Co im się w nim nie podoba?</a:t>
                      </a:r>
                      <a:r>
                        <a:rPr lang="pl-PL" sz="700" b="0" i="0">
                          <a:effectLst/>
                          <a:latin typeface="Times New Roman"/>
                        </a:rPr>
                        <a:t> </a:t>
                      </a:r>
                      <a:endParaRPr lang="pl-PL" sz="1200" b="0" i="0">
                        <a:effectLst/>
                      </a:endParaRPr>
                    </a:p>
                  </a:txBody>
                  <a:tcPr marL="60104" marR="60104" marT="30052" marB="300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2149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pl-PL" sz="700" b="0" i="0">
                          <a:effectLst/>
                          <a:latin typeface="Times New Roman"/>
                        </a:rPr>
                        <a:t>Treści (wskaźniki) zawarte w notatkach z rozmów z dziećmi </a:t>
                      </a:r>
                      <a:endParaRPr lang="pl-PL" sz="1200" b="0" i="0">
                        <a:effectLst/>
                      </a:endParaRPr>
                    </a:p>
                  </a:txBody>
                  <a:tcPr marL="60104" marR="60104" marT="30052" marB="300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pl-PL" sz="700" b="0" i="0">
                          <a:effectLst/>
                          <a:latin typeface="Times New Roman"/>
                        </a:rPr>
                        <a:t>Liczba </a:t>
                      </a:r>
                      <a:endParaRPr lang="pl-PL" sz="1200" b="0" i="0">
                        <a:effectLst/>
                      </a:endParaRPr>
                    </a:p>
                    <a:p>
                      <a:pPr algn="l" rtl="0" fontAlgn="base"/>
                      <a:r>
                        <a:rPr lang="pl-PL" sz="700" b="0" i="0">
                          <a:effectLst/>
                          <a:latin typeface="Times New Roman"/>
                        </a:rPr>
                        <a:t>wskazań </a:t>
                      </a:r>
                      <a:endParaRPr lang="pl-PL" sz="1200" b="0" i="0">
                        <a:effectLst/>
                      </a:endParaRPr>
                    </a:p>
                  </a:txBody>
                  <a:tcPr marL="60104" marR="60104" marT="30052" marB="300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pl-PL" sz="700" b="0" i="0">
                          <a:effectLst/>
                          <a:latin typeface="Times New Roman"/>
                        </a:rPr>
                        <a:t>Treści (wskaźniki) zawarte w notatkach z rozmów z dziećmi </a:t>
                      </a:r>
                      <a:endParaRPr lang="pl-PL" sz="1200" b="0" i="0">
                        <a:effectLst/>
                      </a:endParaRPr>
                    </a:p>
                  </a:txBody>
                  <a:tcPr marL="60104" marR="60104" marT="30052" marB="300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pl-PL" sz="700" b="0" i="0">
                          <a:effectLst/>
                          <a:latin typeface="Times New Roman"/>
                        </a:rPr>
                        <a:t>Liczba </a:t>
                      </a:r>
                      <a:endParaRPr lang="pl-PL" sz="1200" b="0" i="0">
                        <a:effectLst/>
                      </a:endParaRPr>
                    </a:p>
                    <a:p>
                      <a:pPr algn="l" rtl="0" fontAlgn="base"/>
                      <a:r>
                        <a:rPr lang="pl-PL" sz="700" b="0" i="0">
                          <a:effectLst/>
                          <a:latin typeface="Times New Roman"/>
                        </a:rPr>
                        <a:t>wskazań </a:t>
                      </a:r>
                      <a:endParaRPr lang="pl-PL" sz="1200" b="0" i="0">
                        <a:effectLst/>
                      </a:endParaRPr>
                    </a:p>
                  </a:txBody>
                  <a:tcPr marL="60104" marR="60104" marT="30052" marB="300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2149">
                <a:tc>
                  <a:txBody>
                    <a:bodyPr/>
                    <a:lstStyle/>
                    <a:p>
                      <a:pPr algn="just" rtl="0" fontAlgn="base"/>
                      <a:r>
                        <a:rPr lang="pl-PL" sz="700" b="1" i="0">
                          <a:effectLst/>
                          <a:latin typeface="Times New Roman"/>
                        </a:rPr>
                        <a:t>1.  Samopoczucie i atmosfera w przedszkolu</a:t>
                      </a:r>
                      <a:r>
                        <a:rPr lang="pl-PL" sz="700" b="0" i="0">
                          <a:effectLst/>
                          <a:latin typeface="Times New Roman"/>
                        </a:rPr>
                        <a:t> </a:t>
                      </a:r>
                      <a:endParaRPr lang="pl-PL" sz="1200" b="0" i="0">
                        <a:effectLst/>
                      </a:endParaRPr>
                    </a:p>
                  </a:txBody>
                  <a:tcPr marL="60104" marR="60104" marT="30052" marB="300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buFont typeface="Arial"/>
                        <a:buChar char="•"/>
                      </a:pPr>
                      <a:r>
                        <a:rPr lang="pl-PL" sz="700" b="0" i="0">
                          <a:effectLst/>
                          <a:latin typeface="Times New Roman"/>
                        </a:rPr>
                        <a:t>Jest super, fajnie, wesoło </a:t>
                      </a:r>
                      <a:endParaRPr lang="pl-PL" sz="700" b="0" i="0">
                        <a:effectLst/>
                        <a:latin typeface="Calibri"/>
                      </a:endParaRPr>
                    </a:p>
                    <a:p>
                      <a:pPr algn="l" rtl="0" fontAlgn="base">
                        <a:buFont typeface="Arial"/>
                        <a:buChar char="•"/>
                      </a:pPr>
                      <a:r>
                        <a:rPr lang="pl-PL" sz="700" b="0" i="0">
                          <a:effectLst/>
                          <a:latin typeface="Times New Roman"/>
                        </a:rPr>
                        <a:t>Dobrze się czuję, lubię tu chodzić, dobrze się bawię </a:t>
                      </a:r>
                    </a:p>
                  </a:txBody>
                  <a:tcPr marL="60104" marR="60104" marT="30052" marB="300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pl-PL" sz="700" b="0" i="0">
                          <a:effectLst/>
                          <a:latin typeface="Times New Roman"/>
                        </a:rPr>
                        <a:t>11 </a:t>
                      </a:r>
                      <a:endParaRPr lang="pl-PL" sz="1200" b="0" i="0">
                        <a:effectLst/>
                      </a:endParaRPr>
                    </a:p>
                  </a:txBody>
                  <a:tcPr marL="60104" marR="60104" marT="30052" marB="300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buFont typeface="Arial"/>
                        <a:buChar char="•"/>
                      </a:pPr>
                      <a:r>
                        <a:rPr lang="pl-PL" sz="700" b="0" i="0">
                          <a:effectLst/>
                          <a:latin typeface="Times New Roman"/>
                        </a:rPr>
                        <a:t>Hałasu, krzyku </a:t>
                      </a:r>
                      <a:endParaRPr lang="pl-PL" sz="700" b="0" i="0">
                        <a:effectLst/>
                        <a:latin typeface="Calibri"/>
                      </a:endParaRPr>
                    </a:p>
                    <a:p>
                      <a:pPr algn="l" rtl="0" fontAlgn="base">
                        <a:buFont typeface="Arial"/>
                        <a:buChar char="•"/>
                      </a:pPr>
                      <a:r>
                        <a:rPr lang="pl-PL" sz="700" b="0" i="0">
                          <a:effectLst/>
                          <a:latin typeface="Times New Roman"/>
                        </a:rPr>
                        <a:t>Jak źle się czuję, jestem chora </a:t>
                      </a:r>
                    </a:p>
                    <a:p>
                      <a:pPr algn="l" rtl="0" fontAlgn="base">
                        <a:buFont typeface="Arial"/>
                        <a:buChar char="•"/>
                      </a:pPr>
                      <a:r>
                        <a:rPr lang="pl-PL" sz="700" b="0" i="0">
                          <a:effectLst/>
                          <a:latin typeface="Times New Roman"/>
                        </a:rPr>
                        <a:t>Wcześnie wstawać </a:t>
                      </a:r>
                    </a:p>
                  </a:txBody>
                  <a:tcPr marL="60104" marR="60104" marT="30052" marB="300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pl-PL" sz="700" b="0" i="0">
                          <a:effectLst/>
                          <a:latin typeface="Times New Roman"/>
                        </a:rPr>
                        <a:t>7 </a:t>
                      </a:r>
                      <a:endParaRPr lang="pl-PL" sz="1200" b="0" i="0">
                        <a:effectLst/>
                      </a:endParaRPr>
                    </a:p>
                    <a:p>
                      <a:pPr algn="l" rtl="0" fontAlgn="base"/>
                      <a:r>
                        <a:rPr lang="pl-PL" sz="700" b="0" i="0">
                          <a:effectLst/>
                          <a:latin typeface="Times New Roman"/>
                        </a:rPr>
                        <a:t>2 </a:t>
                      </a:r>
                      <a:endParaRPr lang="pl-PL" sz="1200" b="0" i="0">
                        <a:effectLst/>
                      </a:endParaRPr>
                    </a:p>
                    <a:p>
                      <a:pPr algn="l" rtl="0" fontAlgn="base"/>
                      <a:r>
                        <a:rPr lang="pl-PL" sz="700" b="0" i="0">
                          <a:effectLst/>
                          <a:latin typeface="Times New Roman"/>
                        </a:rPr>
                        <a:t>1 </a:t>
                      </a:r>
                      <a:endParaRPr lang="pl-PL" sz="1200" b="0" i="0">
                        <a:effectLst/>
                      </a:endParaRPr>
                    </a:p>
                  </a:txBody>
                  <a:tcPr marL="60104" marR="60104" marT="30052" marB="300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2149">
                <a:tc>
                  <a:txBody>
                    <a:bodyPr/>
                    <a:lstStyle/>
                    <a:p>
                      <a:pPr algn="l" rtl="0" fontAlgn="base"/>
                      <a:r>
                        <a:rPr lang="pl-PL" sz="700" b="1" i="0" dirty="0">
                          <a:effectLst/>
                          <a:latin typeface="Times New Roman"/>
                        </a:rPr>
                        <a:t>2. Osoby dorosłe</a:t>
                      </a:r>
                      <a:r>
                        <a:rPr lang="pl-PL" sz="700" b="0" i="0" dirty="0">
                          <a:effectLst/>
                          <a:latin typeface="Times New Roman"/>
                        </a:rPr>
                        <a:t> </a:t>
                      </a:r>
                      <a:endParaRPr lang="pl-PL" sz="1200" b="0" i="0" dirty="0">
                        <a:effectLst/>
                      </a:endParaRPr>
                    </a:p>
                    <a:p>
                      <a:pPr algn="l" rtl="0" fontAlgn="base"/>
                      <a:r>
                        <a:rPr lang="pl-PL" sz="700" b="1" i="0" dirty="0">
                          <a:effectLst/>
                          <a:latin typeface="Times New Roman"/>
                        </a:rPr>
                        <a:t>i relacje z nimi</a:t>
                      </a:r>
                      <a:r>
                        <a:rPr lang="pl-PL" sz="700" b="0" i="0" dirty="0">
                          <a:effectLst/>
                          <a:latin typeface="Times New Roman"/>
                        </a:rPr>
                        <a:t> </a:t>
                      </a:r>
                      <a:endParaRPr lang="pl-PL" sz="1200" b="0" i="0" dirty="0">
                        <a:effectLst/>
                      </a:endParaRPr>
                    </a:p>
                  </a:txBody>
                  <a:tcPr marL="60104" marR="60104" marT="30052" marB="300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buFont typeface="Arial"/>
                        <a:buChar char="•"/>
                      </a:pPr>
                      <a:r>
                        <a:rPr lang="pl-PL" sz="700" b="0" i="0" dirty="0">
                          <a:effectLst/>
                          <a:latin typeface="Times New Roman"/>
                        </a:rPr>
                        <a:t>Lubię moje panie </a:t>
                      </a:r>
                      <a:endParaRPr lang="pl-PL" sz="700" b="0" i="0" dirty="0">
                        <a:effectLst/>
                        <a:latin typeface="Calibri"/>
                      </a:endParaRPr>
                    </a:p>
                  </a:txBody>
                  <a:tcPr marL="60104" marR="60104" marT="30052" marB="300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pl-PL" sz="700" b="0" i="0">
                          <a:effectLst/>
                          <a:latin typeface="Times New Roman"/>
                        </a:rPr>
                        <a:t>16 </a:t>
                      </a:r>
                      <a:endParaRPr lang="pl-PL" sz="1200" b="0" i="0">
                        <a:effectLst/>
                      </a:endParaRPr>
                    </a:p>
                  </a:txBody>
                  <a:tcPr marL="60104" marR="60104" marT="30052" marB="300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buFont typeface="Arial"/>
                        <a:buChar char="•"/>
                      </a:pPr>
                      <a:r>
                        <a:rPr lang="pl-PL" sz="700" b="0" i="0">
                          <a:effectLst/>
                          <a:latin typeface="Times New Roman"/>
                        </a:rPr>
                        <a:t>Nie lubię czerwonych buziek, kar (systemu motywacyjnego) </a:t>
                      </a:r>
                    </a:p>
                    <a:p>
                      <a:pPr algn="l" rtl="0" fontAlgn="base">
                        <a:buFont typeface="Arial"/>
                        <a:buChar char="•"/>
                      </a:pPr>
                      <a:r>
                        <a:rPr lang="pl-PL" sz="700" b="0" i="0">
                          <a:effectLst/>
                          <a:latin typeface="Times New Roman"/>
                        </a:rPr>
                        <a:t>Nie lubię, jak pani jest smutna </a:t>
                      </a:r>
                      <a:endParaRPr lang="pl-PL" sz="700" b="0" i="0">
                        <a:effectLst/>
                        <a:latin typeface="Calibri"/>
                      </a:endParaRPr>
                    </a:p>
                  </a:txBody>
                  <a:tcPr marL="60104" marR="60104" marT="30052" marB="300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pl-PL" sz="700" b="0" i="0">
                          <a:effectLst/>
                          <a:latin typeface="Times New Roman"/>
                        </a:rPr>
                        <a:t>14 </a:t>
                      </a:r>
                      <a:endParaRPr lang="pl-PL" sz="1200" b="0" i="0">
                        <a:effectLst/>
                      </a:endParaRPr>
                    </a:p>
                    <a:p>
                      <a:pPr algn="l" rtl="0" fontAlgn="base"/>
                      <a:r>
                        <a:rPr lang="pl-PL" sz="700" b="0" i="0">
                          <a:effectLst/>
                          <a:latin typeface="Times New Roman"/>
                        </a:rPr>
                        <a:t> </a:t>
                      </a:r>
                      <a:endParaRPr lang="pl-PL" sz="1200" b="0" i="0">
                        <a:effectLst/>
                      </a:endParaRPr>
                    </a:p>
                    <a:p>
                      <a:pPr algn="l" rtl="0" fontAlgn="base"/>
                      <a:r>
                        <a:rPr lang="pl-PL" sz="700" b="0" i="0">
                          <a:effectLst/>
                          <a:latin typeface="Times New Roman"/>
                        </a:rPr>
                        <a:t>1 </a:t>
                      </a:r>
                      <a:endParaRPr lang="pl-PL" sz="1200" b="0" i="0">
                        <a:effectLst/>
                      </a:endParaRPr>
                    </a:p>
                  </a:txBody>
                  <a:tcPr marL="60104" marR="60104" marT="30052" marB="300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3458">
                <a:tc>
                  <a:txBody>
                    <a:bodyPr/>
                    <a:lstStyle/>
                    <a:p>
                      <a:pPr algn="l" rtl="0" fontAlgn="base"/>
                      <a:r>
                        <a:rPr lang="pl-PL" sz="700" b="1" i="0">
                          <a:effectLst/>
                          <a:latin typeface="Times New Roman"/>
                        </a:rPr>
                        <a:t>3. Dzieci i relacje</a:t>
                      </a:r>
                      <a:r>
                        <a:rPr lang="pl-PL" sz="700" b="0" i="0">
                          <a:effectLst/>
                          <a:latin typeface="Times New Roman"/>
                        </a:rPr>
                        <a:t> </a:t>
                      </a:r>
                      <a:endParaRPr lang="pl-PL" sz="1200" b="0" i="0">
                        <a:effectLst/>
                      </a:endParaRPr>
                    </a:p>
                    <a:p>
                      <a:pPr algn="l" rtl="0" fontAlgn="base"/>
                      <a:r>
                        <a:rPr lang="pl-PL" sz="700" b="1" i="0">
                          <a:effectLst/>
                          <a:latin typeface="Times New Roman"/>
                        </a:rPr>
                        <a:t>    między nimi</a:t>
                      </a:r>
                      <a:r>
                        <a:rPr lang="pl-PL" sz="700" b="0" i="0">
                          <a:effectLst/>
                          <a:latin typeface="Times New Roman"/>
                        </a:rPr>
                        <a:t> </a:t>
                      </a:r>
                      <a:endParaRPr lang="pl-PL" sz="1200" b="0" i="0">
                        <a:effectLst/>
                      </a:endParaRPr>
                    </a:p>
                  </a:txBody>
                  <a:tcPr marL="60104" marR="60104" marT="30052" marB="300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buFont typeface="Arial"/>
                        <a:buChar char="•"/>
                      </a:pPr>
                      <a:r>
                        <a:rPr lang="pl-PL" sz="700" b="0" i="0">
                          <a:effectLst/>
                          <a:latin typeface="Times New Roman"/>
                        </a:rPr>
                        <a:t>Lubię zabawy z koleżankami i kolegami </a:t>
                      </a:r>
                      <a:endParaRPr lang="pl-PL" sz="700" b="0" i="0">
                        <a:effectLst/>
                        <a:latin typeface="Calibri"/>
                      </a:endParaRPr>
                    </a:p>
                  </a:txBody>
                  <a:tcPr marL="60104" marR="60104" marT="30052" marB="300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pl-PL" sz="700" b="0" i="0">
                          <a:effectLst/>
                          <a:latin typeface="Times New Roman"/>
                        </a:rPr>
                        <a:t>24 </a:t>
                      </a:r>
                      <a:endParaRPr lang="pl-PL" sz="1200" b="0" i="0">
                        <a:effectLst/>
                      </a:endParaRPr>
                    </a:p>
                  </a:txBody>
                  <a:tcPr marL="60104" marR="60104" marT="30052" marB="300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buFont typeface="Arial"/>
                        <a:buChar char="•"/>
                      </a:pPr>
                      <a:r>
                        <a:rPr lang="pl-PL" sz="700" b="0" i="0">
                          <a:effectLst/>
                          <a:latin typeface="Times New Roman"/>
                        </a:rPr>
                        <a:t>Nie lubię niektórych kolegów </a:t>
                      </a:r>
                      <a:endParaRPr lang="pl-PL" sz="700" b="0" i="0">
                        <a:effectLst/>
                        <a:latin typeface="Calibri"/>
                      </a:endParaRPr>
                    </a:p>
                    <a:p>
                      <a:pPr algn="l" rtl="0" fontAlgn="base">
                        <a:buFont typeface="Arial"/>
                        <a:buChar char="•"/>
                      </a:pPr>
                      <a:r>
                        <a:rPr lang="pl-PL" sz="700" b="0" i="0">
                          <a:effectLst/>
                          <a:latin typeface="Times New Roman"/>
                        </a:rPr>
                        <a:t>Kłótni, jak ktoś jest niemiły, przedrzeźniania </a:t>
                      </a:r>
                    </a:p>
                  </a:txBody>
                  <a:tcPr marL="60104" marR="60104" marT="30052" marB="300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pl-PL" sz="700" b="0" i="0">
                          <a:effectLst/>
                          <a:latin typeface="Times New Roman"/>
                        </a:rPr>
                        <a:t>4 </a:t>
                      </a:r>
                      <a:endParaRPr lang="pl-PL" sz="1200" b="0" i="0">
                        <a:effectLst/>
                      </a:endParaRPr>
                    </a:p>
                    <a:p>
                      <a:pPr algn="l" rtl="0" fontAlgn="base"/>
                      <a:r>
                        <a:rPr lang="pl-PL" sz="700" b="0" i="0">
                          <a:effectLst/>
                          <a:latin typeface="Times New Roman"/>
                        </a:rPr>
                        <a:t>9 </a:t>
                      </a:r>
                      <a:endParaRPr lang="pl-PL" sz="1200" b="0" i="0">
                        <a:effectLst/>
                      </a:endParaRPr>
                    </a:p>
                  </a:txBody>
                  <a:tcPr marL="60104" marR="60104" marT="30052" marB="300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3458">
                <a:tc>
                  <a:txBody>
                    <a:bodyPr/>
                    <a:lstStyle/>
                    <a:p>
                      <a:pPr algn="l" rtl="0" fontAlgn="base"/>
                      <a:r>
                        <a:rPr lang="pl-PL" sz="700" b="1" i="0">
                          <a:effectLst/>
                          <a:latin typeface="Times New Roman"/>
                        </a:rPr>
                        <a:t>4. Rzeczy</a:t>
                      </a:r>
                      <a:r>
                        <a:rPr lang="pl-PL" sz="700" b="0" i="0">
                          <a:effectLst/>
                          <a:latin typeface="Times New Roman"/>
                        </a:rPr>
                        <a:t> </a:t>
                      </a:r>
                      <a:endParaRPr lang="pl-PL" sz="1200" b="0" i="0">
                        <a:effectLst/>
                      </a:endParaRPr>
                    </a:p>
                    <a:p>
                      <a:pPr algn="l" rtl="0" fontAlgn="base"/>
                      <a:r>
                        <a:rPr lang="pl-PL" sz="700" b="0" i="0">
                          <a:effectLst/>
                          <a:latin typeface="Times New Roman"/>
                        </a:rPr>
                        <a:t>(zabawki, sprzęty) </a:t>
                      </a:r>
                      <a:endParaRPr lang="pl-PL" sz="1200" b="0" i="0">
                        <a:effectLst/>
                      </a:endParaRPr>
                    </a:p>
                  </a:txBody>
                  <a:tcPr marL="60104" marR="60104" marT="30052" marB="300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buFont typeface="Arial"/>
                        <a:buChar char="•"/>
                      </a:pPr>
                      <a:r>
                        <a:rPr lang="pl-PL" sz="700" b="0" i="0">
                          <a:effectLst/>
                          <a:latin typeface="Times New Roman"/>
                        </a:rPr>
                        <a:t>Lubię klocki, puzzle, zabawki </a:t>
                      </a:r>
                      <a:endParaRPr lang="pl-PL" sz="700" b="0" i="0">
                        <a:effectLst/>
                        <a:latin typeface="Calibri"/>
                      </a:endParaRPr>
                    </a:p>
                  </a:txBody>
                  <a:tcPr marL="60104" marR="60104" marT="30052" marB="300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pl-PL" sz="700" b="0" i="0">
                          <a:effectLst/>
                          <a:latin typeface="Times New Roman"/>
                        </a:rPr>
                        <a:t>28 </a:t>
                      </a:r>
                      <a:endParaRPr lang="pl-PL" sz="1200" b="0" i="0">
                        <a:effectLst/>
                      </a:endParaRPr>
                    </a:p>
                  </a:txBody>
                  <a:tcPr marL="60104" marR="60104" marT="30052" marB="300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buFont typeface="Arial"/>
                        <a:buChar char="•"/>
                      </a:pPr>
                      <a:r>
                        <a:rPr lang="pl-PL" sz="700" b="0" i="0">
                          <a:effectLst/>
                          <a:latin typeface="Times New Roman"/>
                        </a:rPr>
                        <a:t>Niektórych zabawek - bawić się nimi </a:t>
                      </a:r>
                      <a:endParaRPr lang="pl-PL" sz="700" b="0" i="0">
                        <a:effectLst/>
                        <a:latin typeface="Calibri"/>
                      </a:endParaRPr>
                    </a:p>
                  </a:txBody>
                  <a:tcPr marL="60104" marR="60104" marT="30052" marB="300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pl-PL" sz="700" b="0" i="0">
                          <a:effectLst/>
                          <a:latin typeface="Times New Roman"/>
                        </a:rPr>
                        <a:t>6 </a:t>
                      </a:r>
                      <a:endParaRPr lang="pl-PL" sz="1200" b="0" i="0">
                        <a:effectLst/>
                      </a:endParaRPr>
                    </a:p>
                  </a:txBody>
                  <a:tcPr marL="60104" marR="60104" marT="30052" marB="300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71660">
                <a:tc>
                  <a:txBody>
                    <a:bodyPr/>
                    <a:lstStyle/>
                    <a:p>
                      <a:pPr algn="l" rtl="0" fontAlgn="base"/>
                      <a:r>
                        <a:rPr lang="pl-PL" sz="700" b="1" i="0" dirty="0">
                          <a:effectLst/>
                          <a:latin typeface="Times New Roman"/>
                        </a:rPr>
                        <a:t>5. Aktywności </a:t>
                      </a:r>
                      <a:r>
                        <a:rPr lang="pl-PL" sz="700" b="0" i="0" dirty="0">
                          <a:effectLst/>
                          <a:latin typeface="Times New Roman"/>
                        </a:rPr>
                        <a:t>(zajęcia, zabawy, imprezy) </a:t>
                      </a:r>
                      <a:endParaRPr lang="pl-PL" sz="1200" b="0" i="0" dirty="0">
                        <a:effectLst/>
                      </a:endParaRPr>
                    </a:p>
                  </a:txBody>
                  <a:tcPr marL="60104" marR="60104" marT="30052" marB="300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buFont typeface="Arial"/>
                        <a:buChar char="•"/>
                      </a:pPr>
                      <a:r>
                        <a:rPr lang="pl-PL" sz="700" b="0" i="0">
                          <a:effectLst/>
                          <a:latin typeface="Times New Roman"/>
                        </a:rPr>
                        <a:t>Lubię rysować, malować </a:t>
                      </a:r>
                      <a:endParaRPr lang="pl-PL" sz="700" b="0" i="0">
                        <a:effectLst/>
                        <a:latin typeface="Calibri"/>
                      </a:endParaRPr>
                    </a:p>
                    <a:p>
                      <a:pPr algn="l" rtl="0" fontAlgn="base">
                        <a:buFont typeface="Arial"/>
                        <a:buChar char="•"/>
                      </a:pPr>
                      <a:r>
                        <a:rPr lang="pl-PL" sz="700" b="0" i="0">
                          <a:effectLst/>
                          <a:latin typeface="Times New Roman"/>
                        </a:rPr>
                        <a:t>Lubię pracować w kartach pracy, </a:t>
                      </a:r>
                    </a:p>
                    <a:p>
                      <a:pPr algn="l" rtl="0" fontAlgn="base">
                        <a:buFont typeface="Arial"/>
                        <a:buChar char="•"/>
                      </a:pPr>
                      <a:r>
                        <a:rPr lang="pl-PL" sz="700" b="0" i="0">
                          <a:effectLst/>
                          <a:latin typeface="Times New Roman"/>
                        </a:rPr>
                        <a:t>Lubię zajęcia z paniami, słuchanie bajek </a:t>
                      </a:r>
                    </a:p>
                    <a:p>
                      <a:pPr algn="l" rtl="0" fontAlgn="base">
                        <a:buFont typeface="Arial"/>
                        <a:buChar char="•"/>
                      </a:pPr>
                      <a:r>
                        <a:rPr lang="pl-PL" sz="700" b="0" i="0">
                          <a:effectLst/>
                          <a:latin typeface="Times New Roman"/>
                        </a:rPr>
                        <a:t>Ćwiczenia gimnastyczne, grę w piłkę </a:t>
                      </a:r>
                    </a:p>
                    <a:p>
                      <a:pPr algn="l" rtl="0" fontAlgn="base">
                        <a:buFont typeface="Arial"/>
                        <a:buChar char="•"/>
                      </a:pPr>
                      <a:r>
                        <a:rPr lang="pl-PL" sz="700" b="0" i="0">
                          <a:effectLst/>
                          <a:latin typeface="Times New Roman"/>
                        </a:rPr>
                        <a:t>Wykonywać prace na konkursy </a:t>
                      </a:r>
                    </a:p>
                    <a:p>
                      <a:pPr algn="l" rtl="0" fontAlgn="base">
                        <a:buFont typeface="Arial"/>
                        <a:buChar char="•"/>
                      </a:pPr>
                      <a:r>
                        <a:rPr lang="pl-PL" sz="700" b="0" i="0">
                          <a:effectLst/>
                          <a:latin typeface="Times New Roman"/>
                        </a:rPr>
                        <a:t>Zajęcia dodatkowe (j. angielski, rytmikę, religię) </a:t>
                      </a:r>
                    </a:p>
                  </a:txBody>
                  <a:tcPr marL="60104" marR="60104" marT="30052" marB="300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pl-PL" sz="700" b="0" i="0">
                          <a:effectLst/>
                          <a:latin typeface="Times New Roman"/>
                        </a:rPr>
                        <a:t>20 </a:t>
                      </a:r>
                      <a:endParaRPr lang="pl-PL" sz="1200" b="0" i="0">
                        <a:effectLst/>
                      </a:endParaRPr>
                    </a:p>
                    <a:p>
                      <a:pPr algn="l" rtl="0" fontAlgn="base"/>
                      <a:r>
                        <a:rPr lang="pl-PL" sz="700" b="0" i="0">
                          <a:effectLst/>
                          <a:latin typeface="Times New Roman"/>
                        </a:rPr>
                        <a:t>28 </a:t>
                      </a:r>
                      <a:endParaRPr lang="pl-PL" sz="1200" b="0" i="0">
                        <a:effectLst/>
                      </a:endParaRPr>
                    </a:p>
                    <a:p>
                      <a:pPr algn="l" rtl="0" fontAlgn="base"/>
                      <a:r>
                        <a:rPr lang="pl-PL" sz="700" b="0" i="0">
                          <a:effectLst/>
                          <a:latin typeface="Times New Roman"/>
                        </a:rPr>
                        <a:t>7 </a:t>
                      </a:r>
                      <a:endParaRPr lang="pl-PL" sz="1200" b="0" i="0">
                        <a:effectLst/>
                      </a:endParaRPr>
                    </a:p>
                    <a:p>
                      <a:pPr algn="l" rtl="0" fontAlgn="base"/>
                      <a:r>
                        <a:rPr lang="pl-PL" sz="700" b="0" i="0">
                          <a:effectLst/>
                          <a:latin typeface="Times New Roman"/>
                        </a:rPr>
                        <a:t>22 </a:t>
                      </a:r>
                      <a:endParaRPr lang="pl-PL" sz="1200" b="0" i="0">
                        <a:effectLst/>
                      </a:endParaRPr>
                    </a:p>
                    <a:p>
                      <a:pPr algn="l" rtl="0" fontAlgn="base"/>
                      <a:r>
                        <a:rPr lang="pl-PL" sz="700" b="0" i="0">
                          <a:effectLst/>
                          <a:latin typeface="Times New Roman"/>
                        </a:rPr>
                        <a:t>7 </a:t>
                      </a:r>
                      <a:endParaRPr lang="pl-PL" sz="1200" b="0" i="0">
                        <a:effectLst/>
                      </a:endParaRPr>
                    </a:p>
                    <a:p>
                      <a:pPr algn="l" rtl="0" fontAlgn="base"/>
                      <a:r>
                        <a:rPr lang="pl-PL" sz="700" b="0" i="0">
                          <a:effectLst/>
                          <a:latin typeface="Times New Roman"/>
                        </a:rPr>
                        <a:t>35 </a:t>
                      </a:r>
                      <a:endParaRPr lang="pl-PL" sz="1200" b="0" i="0">
                        <a:effectLst/>
                      </a:endParaRPr>
                    </a:p>
                  </a:txBody>
                  <a:tcPr marL="60104" marR="60104" marT="30052" marB="300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buFont typeface="Arial"/>
                        <a:buChar char="•"/>
                      </a:pPr>
                      <a:r>
                        <a:rPr lang="pl-PL" sz="700" b="0" i="0">
                          <a:effectLst/>
                          <a:latin typeface="Times New Roman"/>
                        </a:rPr>
                        <a:t>Nie lubię zajęć dodatkowych </a:t>
                      </a:r>
                      <a:endParaRPr lang="pl-PL" sz="700" b="0" i="0">
                        <a:effectLst/>
                        <a:latin typeface="Calibri"/>
                      </a:endParaRPr>
                    </a:p>
                    <a:p>
                      <a:pPr algn="l" rtl="0" fontAlgn="base">
                        <a:buFont typeface="Arial"/>
                        <a:buChar char="•"/>
                      </a:pPr>
                      <a:r>
                        <a:rPr lang="pl-PL" sz="700" b="0" i="0">
                          <a:effectLst/>
                          <a:latin typeface="Times New Roman"/>
                        </a:rPr>
                        <a:t>Pracy w kartach pracy, prac plastycznych </a:t>
                      </a:r>
                    </a:p>
                    <a:p>
                      <a:pPr algn="l" rtl="0" fontAlgn="base">
                        <a:buFont typeface="Arial"/>
                        <a:buChar char="•"/>
                      </a:pPr>
                      <a:r>
                        <a:rPr lang="pl-PL" sz="700" b="0" i="0">
                          <a:effectLst/>
                          <a:latin typeface="Times New Roman"/>
                        </a:rPr>
                        <a:t>Sprzątać zabawek </a:t>
                      </a:r>
                    </a:p>
                    <a:p>
                      <a:pPr algn="l" rtl="0" fontAlgn="base">
                        <a:buFont typeface="Arial"/>
                        <a:buChar char="•"/>
                      </a:pPr>
                      <a:r>
                        <a:rPr lang="pl-PL" sz="700" b="0" i="0">
                          <a:effectLst/>
                          <a:latin typeface="Times New Roman"/>
                        </a:rPr>
                        <a:t>Nie lubię słuchania bajek </a:t>
                      </a:r>
                    </a:p>
                    <a:p>
                      <a:pPr algn="l" rtl="0" fontAlgn="base">
                        <a:buFont typeface="Arial"/>
                        <a:buChar char="•"/>
                      </a:pPr>
                      <a:r>
                        <a:rPr lang="pl-PL" sz="700" b="0" i="0">
                          <a:effectLst/>
                          <a:latin typeface="Times New Roman"/>
                        </a:rPr>
                        <a:t>Spacerów </a:t>
                      </a:r>
                    </a:p>
                  </a:txBody>
                  <a:tcPr marL="60104" marR="60104" marT="30052" marB="300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pl-PL" sz="700" b="0" i="0">
                          <a:effectLst/>
                          <a:latin typeface="Times New Roman"/>
                        </a:rPr>
                        <a:t>10 </a:t>
                      </a:r>
                      <a:endParaRPr lang="pl-PL" sz="1200" b="0" i="0">
                        <a:effectLst/>
                      </a:endParaRPr>
                    </a:p>
                    <a:p>
                      <a:pPr algn="l" rtl="0" fontAlgn="base"/>
                      <a:r>
                        <a:rPr lang="pl-PL" sz="700" b="0" i="0">
                          <a:effectLst/>
                          <a:latin typeface="Times New Roman"/>
                        </a:rPr>
                        <a:t>11 </a:t>
                      </a:r>
                      <a:endParaRPr lang="pl-PL" sz="1200" b="0" i="0">
                        <a:effectLst/>
                      </a:endParaRPr>
                    </a:p>
                    <a:p>
                      <a:pPr algn="l" rtl="0" fontAlgn="base"/>
                      <a:r>
                        <a:rPr lang="pl-PL" sz="700" b="0" i="0">
                          <a:effectLst/>
                          <a:latin typeface="Times New Roman"/>
                        </a:rPr>
                        <a:t>6 </a:t>
                      </a:r>
                      <a:endParaRPr lang="pl-PL" sz="1200" b="0" i="0">
                        <a:effectLst/>
                      </a:endParaRPr>
                    </a:p>
                    <a:p>
                      <a:pPr algn="l" rtl="0" fontAlgn="base"/>
                      <a:r>
                        <a:rPr lang="pl-PL" sz="700" b="0" i="0">
                          <a:effectLst/>
                          <a:latin typeface="Times New Roman"/>
                        </a:rPr>
                        <a:t>2 </a:t>
                      </a:r>
                      <a:endParaRPr lang="pl-PL" sz="1200" b="0" i="0">
                        <a:effectLst/>
                      </a:endParaRPr>
                    </a:p>
                    <a:p>
                      <a:pPr algn="l" rtl="0" fontAlgn="base"/>
                      <a:r>
                        <a:rPr lang="pl-PL" sz="700" b="0" i="0">
                          <a:effectLst/>
                          <a:latin typeface="Times New Roman"/>
                        </a:rPr>
                        <a:t>2 </a:t>
                      </a:r>
                      <a:endParaRPr lang="pl-PL" sz="1200" b="0" i="0">
                        <a:effectLst/>
                      </a:endParaRPr>
                    </a:p>
                  </a:txBody>
                  <a:tcPr marL="60104" marR="60104" marT="30052" marB="300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3458">
                <a:tc>
                  <a:txBody>
                    <a:bodyPr/>
                    <a:lstStyle/>
                    <a:p>
                      <a:pPr algn="l" rtl="0" fontAlgn="base"/>
                      <a:r>
                        <a:rPr lang="pl-PL" sz="700" b="1" i="0">
                          <a:effectLst/>
                          <a:latin typeface="Times New Roman"/>
                        </a:rPr>
                        <a:t>6. Jedzenie i picie</a:t>
                      </a:r>
                      <a:r>
                        <a:rPr lang="pl-PL" sz="700" b="0" i="0">
                          <a:effectLst/>
                          <a:latin typeface="Times New Roman"/>
                        </a:rPr>
                        <a:t> </a:t>
                      </a:r>
                      <a:endParaRPr lang="pl-PL" sz="1200" b="0" i="0">
                        <a:effectLst/>
                      </a:endParaRPr>
                    </a:p>
                  </a:txBody>
                  <a:tcPr marL="60104" marR="60104" marT="30052" marB="300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buFont typeface="Arial"/>
                        <a:buChar char="•"/>
                      </a:pPr>
                      <a:r>
                        <a:rPr lang="pl-PL" sz="700" b="0" i="0">
                          <a:effectLst/>
                          <a:latin typeface="Times New Roman"/>
                        </a:rPr>
                        <a:t>Lubię jedzenie w przedszkolu  </a:t>
                      </a:r>
                      <a:endParaRPr lang="pl-PL" sz="700" b="0" i="0">
                        <a:effectLst/>
                        <a:latin typeface="Calibri"/>
                      </a:endParaRPr>
                    </a:p>
                  </a:txBody>
                  <a:tcPr marL="60104" marR="60104" marT="30052" marB="300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pl-PL" sz="700" b="0" i="0">
                          <a:effectLst/>
                          <a:latin typeface="Times New Roman"/>
                        </a:rPr>
                        <a:t>15 </a:t>
                      </a:r>
                      <a:endParaRPr lang="pl-PL" sz="1200" b="0" i="0">
                        <a:effectLst/>
                      </a:endParaRPr>
                    </a:p>
                  </a:txBody>
                  <a:tcPr marL="60104" marR="60104" marT="30052" marB="300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buFont typeface="Arial"/>
                        <a:buChar char="•"/>
                      </a:pPr>
                      <a:r>
                        <a:rPr lang="pl-PL" sz="700" b="0" i="0">
                          <a:effectLst/>
                          <a:latin typeface="Times New Roman"/>
                        </a:rPr>
                        <a:t>Nie lubię jedzenia w przedszkolu (zupy ogórkowej, grzybowej, racuchów) </a:t>
                      </a:r>
                      <a:endParaRPr lang="pl-PL" sz="700" b="0" i="0">
                        <a:effectLst/>
                        <a:latin typeface="Calibri"/>
                      </a:endParaRPr>
                    </a:p>
                  </a:txBody>
                  <a:tcPr marL="60104" marR="60104" marT="30052" marB="300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pl-PL" sz="700" b="0" i="0">
                          <a:effectLst/>
                          <a:latin typeface="Times New Roman"/>
                        </a:rPr>
                        <a:t>14 </a:t>
                      </a:r>
                      <a:endParaRPr lang="pl-PL" sz="1200" b="0" i="0">
                        <a:effectLst/>
                      </a:endParaRPr>
                    </a:p>
                  </a:txBody>
                  <a:tcPr marL="60104" marR="60104" marT="30052" marB="300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3458">
                <a:tc>
                  <a:txBody>
                    <a:bodyPr/>
                    <a:lstStyle/>
                    <a:p>
                      <a:pPr algn="l" rtl="0" fontAlgn="base"/>
                      <a:r>
                        <a:rPr lang="pl-PL" sz="700" b="1" i="0">
                          <a:effectLst/>
                          <a:latin typeface="Times New Roman"/>
                        </a:rPr>
                        <a:t>7. Pomieszczenia, wyposażenie i teren przedszkola</a:t>
                      </a:r>
                      <a:r>
                        <a:rPr lang="pl-PL" sz="700" b="0" i="0">
                          <a:effectLst/>
                          <a:latin typeface="Times New Roman"/>
                        </a:rPr>
                        <a:t> </a:t>
                      </a:r>
                      <a:endParaRPr lang="pl-PL" sz="1200" b="0" i="0">
                        <a:effectLst/>
                      </a:endParaRPr>
                    </a:p>
                  </a:txBody>
                  <a:tcPr marL="60104" marR="60104" marT="30052" marB="300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buFont typeface="Arial"/>
                        <a:buChar char="•"/>
                      </a:pPr>
                      <a:r>
                        <a:rPr lang="pl-PL" sz="700" b="0" i="0">
                          <a:effectLst/>
                          <a:latin typeface="Times New Roman"/>
                        </a:rPr>
                        <a:t>Lubię plac zabaw </a:t>
                      </a:r>
                      <a:endParaRPr lang="pl-PL" sz="700" b="0" i="0">
                        <a:effectLst/>
                        <a:latin typeface="Calibri"/>
                      </a:endParaRPr>
                    </a:p>
                    <a:p>
                      <a:pPr algn="l" rtl="0" fontAlgn="base">
                        <a:buFont typeface="Arial"/>
                        <a:buChar char="•"/>
                      </a:pPr>
                      <a:r>
                        <a:rPr lang="pl-PL" sz="700" b="0" i="0">
                          <a:effectLst/>
                          <a:latin typeface="Times New Roman"/>
                        </a:rPr>
                        <a:t>Lubię przedszkole, salę </a:t>
                      </a:r>
                    </a:p>
                  </a:txBody>
                  <a:tcPr marL="60104" marR="60104" marT="30052" marB="300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pl-PL" sz="700" b="0" i="0">
                          <a:effectLst/>
                          <a:latin typeface="Times New Roman"/>
                        </a:rPr>
                        <a:t>12 </a:t>
                      </a:r>
                      <a:endParaRPr lang="pl-PL" sz="1200" b="0" i="0">
                        <a:effectLst/>
                      </a:endParaRPr>
                    </a:p>
                    <a:p>
                      <a:pPr algn="l" rtl="0" fontAlgn="base"/>
                      <a:r>
                        <a:rPr lang="pl-PL" sz="700" b="0" i="0">
                          <a:effectLst/>
                          <a:latin typeface="Times New Roman"/>
                        </a:rPr>
                        <a:t>4 </a:t>
                      </a:r>
                      <a:endParaRPr lang="pl-PL" sz="1200" b="0" i="0">
                        <a:effectLst/>
                      </a:endParaRPr>
                    </a:p>
                  </a:txBody>
                  <a:tcPr marL="60104" marR="60104" marT="30052" marB="300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buFont typeface="Arial"/>
                        <a:buChar char="•"/>
                      </a:pPr>
                      <a:r>
                        <a:rPr lang="pl-PL" sz="700" b="0" i="0">
                          <a:effectLst/>
                          <a:latin typeface="Times New Roman"/>
                        </a:rPr>
                        <a:t>Nie lubię drzew na placu zabaw </a:t>
                      </a:r>
                      <a:endParaRPr lang="pl-PL" sz="700" b="0" i="0">
                        <a:effectLst/>
                        <a:latin typeface="Calibri"/>
                      </a:endParaRPr>
                    </a:p>
                  </a:txBody>
                  <a:tcPr marL="60104" marR="60104" marT="30052" marB="300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pl-PL" sz="700" b="0" i="0">
                          <a:effectLst/>
                          <a:latin typeface="Times New Roman"/>
                        </a:rPr>
                        <a:t>1 </a:t>
                      </a:r>
                      <a:endParaRPr lang="pl-PL" sz="1200" b="0" i="0">
                        <a:effectLst/>
                      </a:endParaRPr>
                    </a:p>
                  </a:txBody>
                  <a:tcPr marL="60104" marR="60104" marT="30052" marB="300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2128">
                <a:tc>
                  <a:txBody>
                    <a:bodyPr/>
                    <a:lstStyle/>
                    <a:p>
                      <a:pPr algn="l" rtl="0" fontAlgn="base"/>
                      <a:r>
                        <a:rPr lang="pl-PL" sz="700" b="1" i="0">
                          <a:effectLst/>
                          <a:latin typeface="Times New Roman"/>
                        </a:rPr>
                        <a:t>8. Inne</a:t>
                      </a:r>
                      <a:r>
                        <a:rPr lang="pl-PL" sz="700" b="0" i="0">
                          <a:effectLst/>
                          <a:latin typeface="Times New Roman"/>
                        </a:rPr>
                        <a:t> </a:t>
                      </a:r>
                      <a:endParaRPr lang="pl-PL" sz="1200" b="0" i="0">
                        <a:effectLst/>
                      </a:endParaRPr>
                    </a:p>
                  </a:txBody>
                  <a:tcPr marL="60104" marR="60104" marT="30052" marB="300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pl-PL" sz="700" b="0" i="0"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0104" marR="60104" marT="30052" marB="300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pl-PL" sz="700" b="0" i="0"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0104" marR="60104" marT="30052" marB="300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pl-PL" sz="700" b="0" i="0"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0104" marR="60104" marT="30052" marB="300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pl-PL" sz="700" b="0" i="0" dirty="0"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0104" marR="60104" marT="30052" marB="3005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" name="pole tekstowe 1"/>
          <p:cNvSpPr txBox="1"/>
          <p:nvPr/>
        </p:nvSpPr>
        <p:spPr>
          <a:xfrm>
            <a:off x="-1" y="480646"/>
            <a:ext cx="119809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latin typeface="Georgia" panose="02040502050405020303" pitchFamily="18" charset="0"/>
              </a:rPr>
              <a:t>Podsumowanie wyników w standardzie drugim c.d.</a:t>
            </a:r>
          </a:p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257126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66702552"/>
              </p:ext>
            </p:extLst>
          </p:nvPr>
        </p:nvGraphicFramePr>
        <p:xfrm>
          <a:off x="1254369" y="1558471"/>
          <a:ext cx="9765324" cy="3822420"/>
        </p:xfrm>
        <a:graphic>
          <a:graphicData uri="http://schemas.openxmlformats.org/drawingml/2006/table">
            <a:tbl>
              <a:tblPr/>
              <a:tblGrid>
                <a:gridCol w="34741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53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659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53835">
                <a:tc>
                  <a:txBody>
                    <a:bodyPr/>
                    <a:lstStyle/>
                    <a:p>
                      <a:pPr algn="ctr" rtl="0" fontAlgn="base"/>
                      <a:r>
                        <a:rPr lang="pl-PL" sz="1100" b="1" i="0" dirty="0">
                          <a:effectLst/>
                          <a:latin typeface="Times New Roman"/>
                        </a:rPr>
                        <a:t>Wymiar</a:t>
                      </a:r>
                      <a:r>
                        <a:rPr lang="pl-PL" sz="1100" b="0" i="0" dirty="0">
                          <a:effectLst/>
                          <a:latin typeface="Times New Roman"/>
                        </a:rPr>
                        <a:t> </a:t>
                      </a:r>
                      <a:endParaRPr lang="pl-PL" b="0" i="0" dirty="0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pl-PL" sz="1100" b="1" i="0">
                          <a:effectLst/>
                          <a:latin typeface="Times New Roman"/>
                        </a:rPr>
                        <a:t>Średnia liczba punktów</a:t>
                      </a:r>
                      <a:r>
                        <a:rPr lang="pl-PL" sz="1100" b="0" i="0">
                          <a:effectLst/>
                          <a:latin typeface="Times New Roman"/>
                        </a:rPr>
                        <a:t> </a:t>
                      </a:r>
                      <a:endParaRPr lang="pl-PL" b="0" i="0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pl-PL" sz="1100" b="1" i="0">
                          <a:effectLst/>
                          <a:latin typeface="Times New Roman"/>
                        </a:rPr>
                        <a:t>Wybrane elementy, których poprawa jest pilna i możliwa</a:t>
                      </a:r>
                      <a:r>
                        <a:rPr lang="pl-PL" sz="1100" b="0" i="0">
                          <a:effectLst/>
                          <a:latin typeface="Times New Roman"/>
                        </a:rPr>
                        <a:t> </a:t>
                      </a:r>
                      <a:endParaRPr lang="pl-PL" b="0" i="0">
                        <a:effectLst/>
                      </a:endParaRPr>
                    </a:p>
                    <a:p>
                      <a:pPr algn="ctr" rtl="0" fontAlgn="base"/>
                      <a:r>
                        <a:rPr lang="pl-PL" sz="1100" b="0" i="0">
                          <a:effectLst/>
                          <a:latin typeface="Times New Roman"/>
                        </a:rPr>
                        <a:t>(wybierz je z kolumny 3) </a:t>
                      </a:r>
                      <a:endParaRPr lang="pl-PL" b="0" i="0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8240">
                <a:tc>
                  <a:txBody>
                    <a:bodyPr/>
                    <a:lstStyle/>
                    <a:p>
                      <a:pPr algn="ctr" rtl="0" fontAlgn="base"/>
                      <a:r>
                        <a:rPr lang="pl-PL" sz="1000" b="0" i="0">
                          <a:effectLst/>
                          <a:latin typeface="Times New Roman"/>
                        </a:rPr>
                        <a:t>A </a:t>
                      </a:r>
                      <a:endParaRPr lang="pl-PL" b="0" i="0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pl-PL" sz="1000" b="0" i="0">
                          <a:effectLst/>
                          <a:latin typeface="Times New Roman"/>
                        </a:rPr>
                        <a:t>b </a:t>
                      </a:r>
                      <a:endParaRPr lang="pl-PL" b="0" i="0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pl-PL" sz="1000" b="0" i="0">
                          <a:effectLst/>
                          <a:latin typeface="Times New Roman"/>
                        </a:rPr>
                        <a:t>c </a:t>
                      </a:r>
                      <a:endParaRPr lang="pl-PL" b="0" i="0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9420">
                <a:tc>
                  <a:txBody>
                    <a:bodyPr/>
                    <a:lstStyle/>
                    <a:p>
                      <a:pPr algn="l" rtl="0" fontAlgn="base"/>
                      <a:r>
                        <a:rPr lang="pl-PL" sz="1100" b="0" i="0">
                          <a:effectLst/>
                          <a:latin typeface="Times New Roman"/>
                        </a:rPr>
                        <a:t>1. Program edukacji zdrowotnej w przedszkolu i jego realizacja </a:t>
                      </a:r>
                      <a:endParaRPr lang="pl-PL" b="0" i="0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pl-PL" sz="1100" b="1" i="0">
                          <a:effectLst/>
                          <a:latin typeface="Times New Roman"/>
                        </a:rPr>
                        <a:t>4.8</a:t>
                      </a:r>
                      <a:r>
                        <a:rPr lang="pl-PL" sz="1100" b="0" i="0">
                          <a:effectLst/>
                          <a:latin typeface="Times New Roman"/>
                        </a:rPr>
                        <a:t> </a:t>
                      </a:r>
                      <a:endParaRPr lang="pl-PL" b="0" i="0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pl-PL" sz="1100" b="0" i="0"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3835">
                <a:tc>
                  <a:txBody>
                    <a:bodyPr/>
                    <a:lstStyle/>
                    <a:p>
                      <a:pPr algn="l" rtl="0" fontAlgn="base"/>
                      <a:r>
                        <a:rPr lang="pl-PL" sz="1100" b="0" i="0">
                          <a:effectLst/>
                          <a:latin typeface="Times New Roman"/>
                        </a:rPr>
                        <a:t>2. Umożliwianie dzieciom praktykowania prozdrowotnych zachowań związanych z żywieniem </a:t>
                      </a:r>
                      <a:endParaRPr lang="pl-PL" b="0" i="0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pl-PL" sz="1100" b="1" i="0">
                          <a:effectLst/>
                          <a:latin typeface="Times New Roman"/>
                        </a:rPr>
                        <a:t>5</a:t>
                      </a:r>
                      <a:r>
                        <a:rPr lang="pl-PL" sz="1100" b="0" i="0">
                          <a:effectLst/>
                          <a:latin typeface="Times New Roman"/>
                        </a:rPr>
                        <a:t> </a:t>
                      </a:r>
                      <a:endParaRPr lang="pl-PL" b="0" i="0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pl-PL" sz="1100" b="0" i="0"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3835">
                <a:tc>
                  <a:txBody>
                    <a:bodyPr/>
                    <a:lstStyle/>
                    <a:p>
                      <a:pPr algn="l" rtl="0" fontAlgn="base"/>
                      <a:r>
                        <a:rPr lang="pl-PL" sz="1100" b="0" i="0">
                          <a:effectLst/>
                          <a:latin typeface="Times New Roman"/>
                        </a:rPr>
                        <a:t>3. Umożliwianie dzieciom praktykowania zachowań związanych z dbałością o ciało </a:t>
                      </a:r>
                      <a:endParaRPr lang="pl-PL" b="0" i="0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pl-PL" sz="1100" b="1" i="0">
                          <a:effectLst/>
                          <a:latin typeface="Times New Roman"/>
                        </a:rPr>
                        <a:t>4</a:t>
                      </a:r>
                      <a:r>
                        <a:rPr lang="pl-PL" sz="1100" b="0" i="0">
                          <a:effectLst/>
                          <a:latin typeface="Times New Roman"/>
                        </a:rPr>
                        <a:t> </a:t>
                      </a:r>
                      <a:endParaRPr lang="pl-PL" b="0" i="0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pl-PL" sz="1100" b="0" i="0"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9420">
                <a:tc>
                  <a:txBody>
                    <a:bodyPr/>
                    <a:lstStyle/>
                    <a:p>
                      <a:pPr algn="l" rtl="0" fontAlgn="base"/>
                      <a:r>
                        <a:rPr lang="pl-PL" sz="1100" b="0" i="0">
                          <a:effectLst/>
                          <a:latin typeface="Times New Roman"/>
                        </a:rPr>
                        <a:t>4. Działania dla zwiększenia aktywności fizycznej </a:t>
                      </a:r>
                      <a:endParaRPr lang="pl-PL" b="0" i="0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pl-PL" sz="1100" b="1" i="0">
                          <a:effectLst/>
                          <a:latin typeface="Times New Roman"/>
                        </a:rPr>
                        <a:t>4.5</a:t>
                      </a:r>
                      <a:r>
                        <a:rPr lang="pl-PL" sz="1100" b="0" i="0">
                          <a:effectLst/>
                          <a:latin typeface="Times New Roman"/>
                        </a:rPr>
                        <a:t> </a:t>
                      </a:r>
                      <a:endParaRPr lang="pl-PL" b="0" i="0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pl-PL" sz="1100" b="0" i="0">
                          <a:effectLst/>
                          <a:latin typeface="Times New Roman"/>
                        </a:rPr>
                        <a:t>Działania dla zwiększenia aktywności fizycznej. Zachęcanie rodziców i dzieci do przychodzenia do przedszkola pieszo, bądź na rowerze lub hulajnodze. </a:t>
                      </a:r>
                      <a:endParaRPr lang="pl-PL" b="0" i="0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53835">
                <a:tc>
                  <a:txBody>
                    <a:bodyPr/>
                    <a:lstStyle/>
                    <a:p>
                      <a:pPr algn="l" rtl="0" fontAlgn="base"/>
                      <a:r>
                        <a:rPr lang="pl-PL" sz="1100" b="0" i="0" dirty="0">
                          <a:effectLst/>
                          <a:latin typeface="Times New Roman"/>
                        </a:rPr>
                        <a:t>5. Umożliwianie dzieciom praktykowania </a:t>
                      </a:r>
                      <a:r>
                        <a:rPr lang="pl-PL" sz="1100" b="0" i="0" dirty="0" err="1">
                          <a:effectLst/>
                          <a:latin typeface="Times New Roman"/>
                        </a:rPr>
                        <a:t>zachowań</a:t>
                      </a:r>
                      <a:r>
                        <a:rPr lang="pl-PL" sz="1100" b="0" i="0" dirty="0">
                          <a:effectLst/>
                          <a:latin typeface="Times New Roman"/>
                        </a:rPr>
                        <a:t> zwiększających ich bezpieczeństwo </a:t>
                      </a:r>
                      <a:endParaRPr lang="pl-PL" b="0" i="0" dirty="0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pl-PL" sz="1100" b="1" i="0">
                          <a:effectLst/>
                          <a:latin typeface="Times New Roman"/>
                        </a:rPr>
                        <a:t>4</a:t>
                      </a:r>
                      <a:r>
                        <a:rPr lang="pl-PL" sz="1100" b="0" i="0">
                          <a:effectLst/>
                          <a:latin typeface="Times New Roman"/>
                        </a:rPr>
                        <a:t> </a:t>
                      </a:r>
                      <a:endParaRPr lang="pl-PL" b="0" i="0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pl-PL" sz="1100" b="0" i="0" dirty="0"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pole tekstowe 2"/>
          <p:cNvSpPr txBox="1"/>
          <p:nvPr/>
        </p:nvSpPr>
        <p:spPr>
          <a:xfrm>
            <a:off x="187569" y="762000"/>
            <a:ext cx="11535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latin typeface="Georgia" panose="02040502050405020303" pitchFamily="18" charset="0"/>
              </a:rPr>
              <a:t>Podsumowanie wyników w standardzie trzecim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786178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Symbol zastępczy zawartości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67407838"/>
              </p:ext>
            </p:extLst>
          </p:nvPr>
        </p:nvGraphicFramePr>
        <p:xfrm>
          <a:off x="1371599" y="1740374"/>
          <a:ext cx="9875105" cy="2796456"/>
        </p:xfrm>
        <a:graphic>
          <a:graphicData uri="http://schemas.openxmlformats.org/drawingml/2006/table">
            <a:tbl>
              <a:tblPr/>
              <a:tblGrid>
                <a:gridCol w="33185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58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107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13894">
                <a:tc>
                  <a:txBody>
                    <a:bodyPr/>
                    <a:lstStyle/>
                    <a:p>
                      <a:pPr algn="ctr" rtl="0" fontAlgn="base"/>
                      <a:r>
                        <a:rPr lang="pl-PL" sz="1100" b="1" i="0" dirty="0">
                          <a:effectLst/>
                          <a:latin typeface="Times New Roman"/>
                        </a:rPr>
                        <a:t>Wymiar</a:t>
                      </a:r>
                      <a:r>
                        <a:rPr lang="pl-PL" sz="1100" b="0" i="0" dirty="0">
                          <a:effectLst/>
                          <a:latin typeface="Times New Roman"/>
                        </a:rPr>
                        <a:t> </a:t>
                      </a:r>
                      <a:endParaRPr lang="pl-PL" b="0" i="0" dirty="0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pl-PL" sz="1100" b="1" i="0">
                          <a:effectLst/>
                          <a:latin typeface="Times New Roman"/>
                        </a:rPr>
                        <a:t>Średnia liczba punktów</a:t>
                      </a:r>
                      <a:r>
                        <a:rPr lang="pl-PL" sz="1100" b="0" i="0">
                          <a:effectLst/>
                          <a:latin typeface="Times New Roman"/>
                        </a:rPr>
                        <a:t> </a:t>
                      </a:r>
                      <a:endParaRPr lang="pl-PL" b="0" i="0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pl-PL" sz="1100" b="1" i="0">
                          <a:effectLst/>
                          <a:latin typeface="Times New Roman"/>
                        </a:rPr>
                        <a:t>Wybrane elementy, których poprawa jest pilna i możliwa</a:t>
                      </a:r>
                      <a:r>
                        <a:rPr lang="pl-PL" sz="1100" b="0" i="0">
                          <a:effectLst/>
                          <a:latin typeface="Times New Roman"/>
                        </a:rPr>
                        <a:t> </a:t>
                      </a:r>
                      <a:endParaRPr lang="pl-PL" b="0" i="0">
                        <a:effectLst/>
                      </a:endParaRPr>
                    </a:p>
                    <a:p>
                      <a:pPr algn="ctr" rtl="0" fontAlgn="base"/>
                      <a:r>
                        <a:rPr lang="pl-PL" sz="1100" b="0" i="0">
                          <a:effectLst/>
                          <a:latin typeface="Times New Roman"/>
                        </a:rPr>
                        <a:t>(wybierz je z kolumny 3) </a:t>
                      </a:r>
                      <a:endParaRPr lang="pl-PL" b="0" i="0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4774">
                <a:tc>
                  <a:txBody>
                    <a:bodyPr/>
                    <a:lstStyle/>
                    <a:p>
                      <a:pPr algn="ctr" rtl="0" fontAlgn="base"/>
                      <a:r>
                        <a:rPr lang="pl-PL" sz="1100" b="0" i="0">
                          <a:effectLst/>
                          <a:latin typeface="Times New Roman"/>
                        </a:rPr>
                        <a:t>a </a:t>
                      </a:r>
                      <a:endParaRPr lang="pl-PL" b="0" i="0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pl-PL" sz="1100" b="0" i="0">
                          <a:effectLst/>
                          <a:latin typeface="Times New Roman"/>
                        </a:rPr>
                        <a:t>b </a:t>
                      </a:r>
                      <a:endParaRPr lang="pl-PL" b="0" i="0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pl-PL" sz="1100" b="0" i="0">
                          <a:effectLst/>
                          <a:latin typeface="Times New Roman"/>
                        </a:rPr>
                        <a:t>c </a:t>
                      </a:r>
                      <a:endParaRPr lang="pl-PL" b="0" i="0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3894">
                <a:tc>
                  <a:txBody>
                    <a:bodyPr/>
                    <a:lstStyle/>
                    <a:p>
                      <a:pPr algn="l" rtl="0" fontAlgn="base"/>
                      <a:r>
                        <a:rPr lang="pl-PL" sz="1100" b="0" i="0">
                          <a:effectLst/>
                          <a:latin typeface="Times New Roman"/>
                        </a:rPr>
                        <a:t>1.</a:t>
                      </a:r>
                      <a:r>
                        <a:rPr lang="pl-PL" sz="1100" b="0" i="0">
                          <a:effectLst/>
                          <a:latin typeface="Calibri"/>
                        </a:rPr>
                        <a:t> </a:t>
                      </a:r>
                      <a:r>
                        <a:rPr lang="pl-PL" sz="1100" b="0" i="0">
                          <a:effectLst/>
                          <a:latin typeface="Times New Roman"/>
                        </a:rPr>
                        <a:t>Rozwijanie kompetencji pracowników do dbałości o zdrowie i prowadzenia edukacji zdrowotnej dzieci </a:t>
                      </a:r>
                      <a:endParaRPr lang="pl-PL" b="0" i="0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pl-PL" sz="1100" b="1" i="0">
                          <a:effectLst/>
                          <a:latin typeface="Times New Roman"/>
                        </a:rPr>
                        <a:t>5</a:t>
                      </a:r>
                      <a:r>
                        <a:rPr lang="pl-PL" sz="1100" b="0" i="0">
                          <a:effectLst/>
                          <a:latin typeface="Times New Roman"/>
                        </a:rPr>
                        <a:t> </a:t>
                      </a:r>
                      <a:endParaRPr lang="pl-PL" b="0" i="0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pl-PL" sz="1100" b="0" i="0"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3894">
                <a:tc>
                  <a:txBody>
                    <a:bodyPr/>
                    <a:lstStyle/>
                    <a:p>
                      <a:pPr algn="l" rtl="0" fontAlgn="base"/>
                      <a:r>
                        <a:rPr lang="pl-PL" sz="1100" b="0" i="0" dirty="0">
                          <a:effectLst/>
                          <a:latin typeface="Times New Roman"/>
                        </a:rPr>
                        <a:t>2.</a:t>
                      </a:r>
                      <a:r>
                        <a:rPr lang="pl-PL" sz="1100" b="0" i="0" dirty="0">
                          <a:effectLst/>
                          <a:latin typeface="Calibri"/>
                        </a:rPr>
                        <a:t> </a:t>
                      </a:r>
                      <a:r>
                        <a:rPr lang="pl-PL" sz="1100" b="0" i="0" dirty="0">
                          <a:effectLst/>
                          <a:latin typeface="Times New Roman"/>
                        </a:rPr>
                        <a:t>Pomoc rodzicom dzieci w rozwijaniu kompetencji do dbałości o zdrowie i do wychowywania swego dziecka </a:t>
                      </a:r>
                      <a:endParaRPr lang="pl-PL" b="0" i="0" dirty="0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pl-PL" sz="1100" b="1" i="0">
                          <a:effectLst/>
                          <a:latin typeface="Times New Roman"/>
                        </a:rPr>
                        <a:t>3,8</a:t>
                      </a:r>
                      <a:r>
                        <a:rPr lang="pl-PL" sz="1100" b="0" i="0">
                          <a:effectLst/>
                          <a:latin typeface="Times New Roman"/>
                        </a:rPr>
                        <a:t> </a:t>
                      </a:r>
                      <a:endParaRPr lang="pl-PL" b="0" i="0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pl-PL" sz="1100" b="0" i="0" dirty="0">
                          <a:effectLst/>
                          <a:latin typeface="Times New Roman"/>
                        </a:rPr>
                        <a:t>Organizowanie warsztatów nt. umiejętności wychowawczych rodziców. </a:t>
                      </a:r>
                      <a:endParaRPr lang="pl-PL" b="0" i="0" dirty="0">
                        <a:effectLst/>
                      </a:endParaRPr>
                    </a:p>
                    <a:p>
                      <a:pPr algn="l" rtl="0" fontAlgn="base"/>
                      <a:r>
                        <a:rPr lang="pl-PL" sz="1100" b="0" i="0" dirty="0">
                          <a:effectLst/>
                          <a:latin typeface="Times New Roman"/>
                        </a:rPr>
                        <a:t> </a:t>
                      </a:r>
                      <a:endParaRPr lang="pl-PL" b="0" i="0" dirty="0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pole tekstowe 1"/>
          <p:cNvSpPr txBox="1"/>
          <p:nvPr/>
        </p:nvSpPr>
        <p:spPr>
          <a:xfrm>
            <a:off x="1277815" y="984738"/>
            <a:ext cx="101287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latin typeface="Georgia" panose="02040502050405020303" pitchFamily="18" charset="0"/>
              </a:rPr>
              <a:t>Podsumowanie wyników w standardzie czwartym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513731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39951385"/>
              </p:ext>
            </p:extLst>
          </p:nvPr>
        </p:nvGraphicFramePr>
        <p:xfrm>
          <a:off x="2555631" y="1031630"/>
          <a:ext cx="7138273" cy="4905396"/>
        </p:xfrm>
        <a:graphic>
          <a:graphicData uri="http://schemas.openxmlformats.org/drawingml/2006/table">
            <a:tbl>
              <a:tblPr/>
              <a:tblGrid>
                <a:gridCol w="32300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40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541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0646">
                <a:tc>
                  <a:txBody>
                    <a:bodyPr/>
                    <a:lstStyle/>
                    <a:p>
                      <a:pPr algn="l" rtl="0" fontAlgn="base"/>
                      <a:r>
                        <a:rPr lang="pl-PL" sz="1000" b="1" i="0" dirty="0">
                          <a:effectLst/>
                          <a:latin typeface="Times New Roman"/>
                        </a:rPr>
                        <a:t> </a:t>
                      </a:r>
                    </a:p>
                    <a:p>
                      <a:pPr algn="ctr" rtl="0" fontAlgn="base"/>
                      <a:r>
                        <a:rPr lang="pl-PL" sz="1000" b="1" i="0" dirty="0">
                          <a:effectLst/>
                          <a:latin typeface="Times New Roman"/>
                        </a:rPr>
                        <a:t>Standard</a:t>
                      </a:r>
                      <a:r>
                        <a:rPr lang="pl-PL" sz="1000" b="0" i="0" dirty="0">
                          <a:effectLst/>
                          <a:latin typeface="Times New Roman"/>
                        </a:rPr>
                        <a:t> </a:t>
                      </a:r>
                      <a:endParaRPr lang="pl-PL" sz="1600" b="0" i="0" dirty="0">
                        <a:effectLst/>
                      </a:endParaRPr>
                    </a:p>
                  </a:txBody>
                  <a:tcPr marL="81839" marR="81839" marT="40920" marB="4092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pl-PL" sz="1000" b="1" i="0">
                          <a:effectLst/>
                          <a:latin typeface="Times New Roman"/>
                        </a:rPr>
                        <a:t>Średnia liczba punktów</a:t>
                      </a:r>
                      <a:r>
                        <a:rPr lang="pl-PL" sz="1000" b="0" i="0">
                          <a:effectLst/>
                          <a:latin typeface="Times New Roman"/>
                        </a:rPr>
                        <a:t> </a:t>
                      </a:r>
                      <a:endParaRPr lang="pl-PL" sz="1600" b="0" i="0">
                        <a:effectLst/>
                      </a:endParaRPr>
                    </a:p>
                  </a:txBody>
                  <a:tcPr marL="81839" marR="81839" marT="40920" marB="4092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pl-PL" sz="1000" b="1" i="0">
                          <a:effectLst/>
                          <a:latin typeface="Times New Roman"/>
                        </a:rPr>
                        <a:t> </a:t>
                      </a:r>
                    </a:p>
                    <a:p>
                      <a:pPr algn="ctr" rtl="0" fontAlgn="base"/>
                      <a:r>
                        <a:rPr lang="pl-PL" sz="1000" b="1" i="0">
                          <a:effectLst/>
                          <a:latin typeface="Times New Roman"/>
                        </a:rPr>
                        <a:t>Problem priorytetowy</a:t>
                      </a:r>
                      <a:r>
                        <a:rPr lang="pl-PL" sz="1000" b="0" i="0">
                          <a:effectLst/>
                          <a:latin typeface="Times New Roman"/>
                        </a:rPr>
                        <a:t> </a:t>
                      </a:r>
                      <a:endParaRPr lang="pl-PL" sz="1600" b="0" i="0">
                        <a:effectLst/>
                      </a:endParaRPr>
                    </a:p>
                  </a:txBody>
                  <a:tcPr marL="81839" marR="81839" marT="40920" marB="4092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0594">
                <a:tc>
                  <a:txBody>
                    <a:bodyPr/>
                    <a:lstStyle/>
                    <a:p>
                      <a:pPr algn="ctr" rtl="0" fontAlgn="base"/>
                      <a:r>
                        <a:rPr lang="pl-PL" sz="900" b="0" i="0">
                          <a:effectLst/>
                          <a:latin typeface="Times New Roman"/>
                        </a:rPr>
                        <a:t>1 </a:t>
                      </a:r>
                      <a:endParaRPr lang="pl-PL" sz="1600" b="0" i="0">
                        <a:effectLst/>
                      </a:endParaRPr>
                    </a:p>
                  </a:txBody>
                  <a:tcPr marL="81839" marR="81839" marT="40920" marB="4092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pl-PL" sz="900" b="0" i="0">
                          <a:effectLst/>
                          <a:latin typeface="Times New Roman"/>
                        </a:rPr>
                        <a:t>2 </a:t>
                      </a:r>
                      <a:endParaRPr lang="pl-PL" sz="1600" b="0" i="0">
                        <a:effectLst/>
                      </a:endParaRPr>
                    </a:p>
                  </a:txBody>
                  <a:tcPr marL="81839" marR="81839" marT="40920" marB="4092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pl-PL" sz="900" b="0" i="0">
                          <a:effectLst/>
                          <a:latin typeface="Times New Roman"/>
                        </a:rPr>
                        <a:t>3 </a:t>
                      </a:r>
                      <a:endParaRPr lang="pl-PL" sz="1600" b="0" i="0">
                        <a:effectLst/>
                      </a:endParaRPr>
                    </a:p>
                  </a:txBody>
                  <a:tcPr marL="81839" marR="81839" marT="40920" marB="4092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81170">
                <a:tc>
                  <a:txBody>
                    <a:bodyPr/>
                    <a:lstStyle/>
                    <a:p>
                      <a:pPr algn="l" rtl="0" fontAlgn="base"/>
                      <a:r>
                        <a:rPr lang="pl-PL" sz="1000" b="0" i="0">
                          <a:effectLst/>
                          <a:latin typeface="Times New Roman"/>
                        </a:rPr>
                        <a:t>1. Koncepcja pracy przedszkola, jego organizacja i struktura sprzyjają realizacji długofalowych, zaplanowanych działań dla wzmacniania zdrowia dzieci, pracowników i rodziców dzieci </a:t>
                      </a:r>
                      <a:endParaRPr lang="pl-PL" sz="1600" b="0" i="0">
                        <a:effectLst/>
                      </a:endParaRPr>
                    </a:p>
                  </a:txBody>
                  <a:tcPr marL="81839" marR="81839" marT="40920" marB="4092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pl-PL" sz="1000" b="0" i="0">
                          <a:effectLst/>
                          <a:latin typeface="Times New Roman"/>
                        </a:rPr>
                        <a:t>4,95 </a:t>
                      </a:r>
                      <a:endParaRPr lang="pl-PL" sz="1600" b="0" i="0">
                        <a:effectLst/>
                      </a:endParaRPr>
                    </a:p>
                  </a:txBody>
                  <a:tcPr marL="81839" marR="81839" marT="40920" marB="4092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pl-PL" sz="1000" b="0" i="0">
                          <a:effectLst/>
                          <a:latin typeface="Times New Roman"/>
                        </a:rPr>
                        <a:t>Informowanie rodziców dzieci (w tym nowoprzyjętym do przedszkola), co to znaczy, że przedszkole jest PPZ. </a:t>
                      </a:r>
                      <a:endParaRPr lang="pl-PL" sz="1600" b="0" i="0">
                        <a:effectLst/>
                      </a:endParaRPr>
                    </a:p>
                    <a:p>
                      <a:pPr algn="l" rtl="0" fontAlgn="base"/>
                      <a:r>
                        <a:rPr lang="pl-PL" sz="1000" b="0" i="0">
                          <a:effectLst/>
                          <a:latin typeface="Times New Roman"/>
                        </a:rPr>
                        <a:t> </a:t>
                      </a:r>
                      <a:endParaRPr lang="pl-PL" sz="1600" b="0" i="0">
                        <a:effectLst/>
                      </a:endParaRPr>
                    </a:p>
                  </a:txBody>
                  <a:tcPr marL="81839" marR="81839" marT="40920" marB="4092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0646">
                <a:tc>
                  <a:txBody>
                    <a:bodyPr/>
                    <a:lstStyle/>
                    <a:p>
                      <a:pPr algn="l" rtl="0" fontAlgn="base"/>
                      <a:r>
                        <a:rPr lang="pl-PL" sz="1000" b="0" i="0">
                          <a:effectLst/>
                          <a:latin typeface="Times New Roman"/>
                        </a:rPr>
                        <a:t>2. Klimat społeczny przedszkola sprzyja dobremu samopoczuciu i zdrowiu dzieci, pracowników i rodziców dzieci </a:t>
                      </a:r>
                      <a:endParaRPr lang="pl-PL" sz="1600" b="0" i="0">
                        <a:effectLst/>
                      </a:endParaRPr>
                    </a:p>
                  </a:txBody>
                  <a:tcPr marL="81839" marR="81839" marT="40920" marB="4092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pl-PL" sz="1000" b="0" i="0">
                          <a:effectLst/>
                          <a:latin typeface="Times New Roman"/>
                        </a:rPr>
                        <a:t>5 </a:t>
                      </a:r>
                      <a:endParaRPr lang="pl-PL" sz="1600" b="0" i="0">
                        <a:effectLst/>
                      </a:endParaRPr>
                    </a:p>
                  </a:txBody>
                  <a:tcPr marL="81839" marR="81839" marT="40920" marB="4092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pl-PL" sz="1000" b="0" i="0">
                          <a:effectLst/>
                          <a:latin typeface="Times New Roman"/>
                        </a:rPr>
                        <a:t>- </a:t>
                      </a:r>
                      <a:endParaRPr lang="pl-PL" sz="1600" b="0" i="0">
                        <a:effectLst/>
                      </a:endParaRPr>
                    </a:p>
                  </a:txBody>
                  <a:tcPr marL="81839" marR="81839" marT="40920" marB="4092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81170">
                <a:tc>
                  <a:txBody>
                    <a:bodyPr/>
                    <a:lstStyle/>
                    <a:p>
                      <a:pPr algn="l" rtl="0" fontAlgn="base"/>
                      <a:r>
                        <a:rPr lang="pl-PL" sz="1000" b="0" i="0">
                          <a:effectLst/>
                          <a:latin typeface="Times New Roman"/>
                        </a:rPr>
                        <a:t>3. Przedszkole prowadzi edukację zdrowotną dzieci i stwarza im warunki do praktykowania w codziennym życiu zachowań prozdrowotnych </a:t>
                      </a:r>
                      <a:endParaRPr lang="pl-PL" sz="1600" b="0" i="0">
                        <a:effectLst/>
                      </a:endParaRPr>
                    </a:p>
                  </a:txBody>
                  <a:tcPr marL="81839" marR="81839" marT="40920" marB="4092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pl-PL" sz="1000" b="0" i="0">
                          <a:effectLst/>
                          <a:latin typeface="Times New Roman"/>
                        </a:rPr>
                        <a:t>4,46 </a:t>
                      </a:r>
                      <a:endParaRPr lang="pl-PL" sz="1600" b="0" i="0">
                        <a:effectLst/>
                      </a:endParaRPr>
                    </a:p>
                  </a:txBody>
                  <a:tcPr marL="81839" marR="81839" marT="40920" marB="4092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pl-PL" sz="1000" b="0" i="0">
                          <a:effectLst/>
                          <a:latin typeface="Times New Roman"/>
                        </a:rPr>
                        <a:t>Działania dla zwiększenia aktywności fizycznej. Zachęcanie rodziców i dzieci do przychodzenia do przedszkola pieszo, bądź na rowerze lub hulajnodze. </a:t>
                      </a:r>
                      <a:endParaRPr lang="pl-PL" sz="1600" b="0" i="0">
                        <a:effectLst/>
                      </a:endParaRPr>
                    </a:p>
                  </a:txBody>
                  <a:tcPr marL="81839" marR="81839" marT="40920" marB="4092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81170">
                <a:tc>
                  <a:txBody>
                    <a:bodyPr/>
                    <a:lstStyle/>
                    <a:p>
                      <a:pPr algn="l" rtl="0" fontAlgn="base"/>
                      <a:r>
                        <a:rPr lang="pl-PL" sz="1000" b="0" i="0">
                          <a:effectLst/>
                          <a:latin typeface="Times New Roman"/>
                        </a:rPr>
                        <a:t>4. Przedszkole podejmuje działania w celu zwiększenia kompetencji pracowników i rodziców dzieci w zakresie dbałości o zdrowie oraz prowadzenia edukacji zdrowotnej dzieci. </a:t>
                      </a:r>
                      <a:endParaRPr lang="pl-PL" sz="1600" b="0" i="0">
                        <a:effectLst/>
                      </a:endParaRPr>
                    </a:p>
                  </a:txBody>
                  <a:tcPr marL="81839" marR="81839" marT="40920" marB="4092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pl-PL" sz="1000" b="0" i="0">
                          <a:effectLst/>
                          <a:latin typeface="Times New Roman"/>
                        </a:rPr>
                        <a:t>4,4 </a:t>
                      </a:r>
                      <a:endParaRPr lang="pl-PL" sz="1600" b="0" i="0">
                        <a:effectLst/>
                      </a:endParaRPr>
                    </a:p>
                  </a:txBody>
                  <a:tcPr marL="81839" marR="81839" marT="40920" marB="4092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pl-PL" sz="1000" b="0" i="0" dirty="0">
                          <a:effectLst/>
                          <a:latin typeface="Times New Roman"/>
                        </a:rPr>
                        <a:t>Organizowanie warsztatów nt. umiejętności wychowawczych rodziców. </a:t>
                      </a:r>
                      <a:endParaRPr lang="pl-PL" sz="1600" b="0" i="0" dirty="0">
                        <a:effectLst/>
                      </a:endParaRPr>
                    </a:p>
                    <a:p>
                      <a:pPr algn="l" rtl="0" fontAlgn="base"/>
                      <a:r>
                        <a:rPr lang="pl-PL" sz="1000" b="0" i="0" dirty="0">
                          <a:effectLst/>
                          <a:latin typeface="Times New Roman"/>
                        </a:rPr>
                        <a:t> </a:t>
                      </a:r>
                      <a:endParaRPr lang="pl-PL" sz="1600" b="0" i="0" dirty="0">
                        <a:effectLst/>
                      </a:endParaRPr>
                    </a:p>
                  </a:txBody>
                  <a:tcPr marL="81839" marR="81839" marT="40920" marB="4092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Prostokąt 2"/>
          <p:cNvSpPr/>
          <p:nvPr/>
        </p:nvSpPr>
        <p:spPr>
          <a:xfrm>
            <a:off x="0" y="118628"/>
            <a:ext cx="12192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40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Raport końcowy z autoewaluacji</a:t>
            </a:r>
          </a:p>
        </p:txBody>
      </p:sp>
    </p:spTree>
    <p:extLst>
      <p:ext uri="{BB962C8B-B14F-4D97-AF65-F5344CB8AC3E}">
        <p14:creationId xmlns:p14="http://schemas.microsoft.com/office/powerpoint/2010/main" val="30278596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374DB34-4AAC-492E-B3D6-A7282E1387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b="1" u="sng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Skład zespołu:</a:t>
            </a:r>
            <a:endParaRPr lang="pl-PL" dirty="0">
              <a:effectLst/>
            </a:endParaRPr>
          </a:p>
          <a:p>
            <a:pPr marL="0" indent="0">
              <a:buNone/>
            </a:pPr>
            <a:endParaRPr lang="pl-PL" dirty="0">
              <a:effectLst/>
            </a:endParaRPr>
          </a:p>
          <a:p>
            <a:r>
              <a:rPr lang="pl-PL" b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Adrianna K.- koordynator, nauczyciel</a:t>
            </a:r>
            <a:endParaRPr lang="pl-PL" dirty="0">
              <a:effectLst/>
            </a:endParaRPr>
          </a:p>
          <a:p>
            <a:r>
              <a:rPr lang="pl-PL" b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Natalia K.– wicedyrektor Zespołu Szkolno-Przedszkolnego nr 5, nauczyciel</a:t>
            </a:r>
            <a:endParaRPr lang="pl-PL" dirty="0">
              <a:effectLst/>
            </a:endParaRPr>
          </a:p>
          <a:p>
            <a:r>
              <a:rPr lang="pl-PL" b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Katarzyna L. -  nauczyciel</a:t>
            </a:r>
            <a:endParaRPr lang="pl-PL" dirty="0">
              <a:effectLst/>
            </a:endParaRPr>
          </a:p>
          <a:p>
            <a:r>
              <a:rPr lang="pl-PL" b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Katarzyna K. -  nauczyciel</a:t>
            </a:r>
            <a:endParaRPr lang="pl-PL" dirty="0">
              <a:effectLst/>
            </a:endParaRPr>
          </a:p>
          <a:p>
            <a:r>
              <a:rPr lang="pl-PL" b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Wioletta S. - pracownik niepedagogiczny / kuchnia</a:t>
            </a:r>
            <a:endParaRPr lang="pl-PL" dirty="0">
              <a:effectLst/>
            </a:endParaRPr>
          </a:p>
          <a:p>
            <a:r>
              <a:rPr lang="pl-PL" b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Aneta H. - pracownik niepedagogiczny / kuchnia</a:t>
            </a:r>
            <a:endParaRPr lang="pl-PL" dirty="0">
              <a:effectLst/>
            </a:endParaRPr>
          </a:p>
          <a:p>
            <a:r>
              <a:rPr lang="pl-PL" b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Grzegorz S.- rodzic</a:t>
            </a:r>
            <a:endParaRPr lang="pl-PL" dirty="0">
              <a:effectLst/>
            </a:endParaRPr>
          </a:p>
          <a:p>
            <a:endParaRPr lang="pl-PL" dirty="0"/>
          </a:p>
        </p:txBody>
      </p:sp>
      <p:sp>
        <p:nvSpPr>
          <p:cNvPr id="4" name="Prostokąt 3"/>
          <p:cNvSpPr/>
          <p:nvPr/>
        </p:nvSpPr>
        <p:spPr>
          <a:xfrm>
            <a:off x="0" y="176389"/>
            <a:ext cx="12192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</a:rPr>
              <a:t>UTWORZENIE ZESPOŁU DS. PROMOCJI ZDROWIA</a:t>
            </a:r>
            <a:endParaRPr lang="pl-PL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4053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350213D-CF6C-495E-8F68-D1C6704345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2800" dirty="0">
                <a:solidFill>
                  <a:schemeClr val="tx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Opracowanie planu naprawczego do wybranego problemu priorytetowego „</a:t>
            </a:r>
            <a:r>
              <a:rPr lang="pl-PL" sz="2800" b="1" dirty="0">
                <a:solidFill>
                  <a:schemeClr val="tx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Działania dla zwiększenia aktywności fizycznej”,</a:t>
            </a:r>
          </a:p>
          <a:p>
            <a:r>
              <a:rPr lang="pl-PL" sz="2800" dirty="0">
                <a:solidFill>
                  <a:schemeClr val="tx1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Opracowanie i złożenie wniosku o przyznanie Krajowego Certyfikatu </a:t>
            </a:r>
            <a:r>
              <a:rPr lang="pl-PL" sz="2800" dirty="0">
                <a:solidFill>
                  <a:schemeClr val="tx1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„Przedszkola Promującego Zdrowie”.</a:t>
            </a:r>
            <a:endParaRPr lang="pl-PL" sz="2800" dirty="0">
              <a:solidFill>
                <a:schemeClr val="tx1"/>
              </a:solidFill>
              <a:latin typeface="Georgia" panose="02040502050405020303" pitchFamily="18" charset="0"/>
              <a:cs typeface="Calibri" panose="020F0502020204030204" pitchFamily="34" charset="0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75762" y="24843"/>
            <a:ext cx="120404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Cele na rok szkolny 2021/2022</a:t>
            </a:r>
          </a:p>
        </p:txBody>
      </p:sp>
    </p:spTree>
    <p:extLst>
      <p:ext uri="{BB962C8B-B14F-4D97-AF65-F5344CB8AC3E}">
        <p14:creationId xmlns:p14="http://schemas.microsoft.com/office/powerpoint/2010/main" val="765061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2089943" y="2044005"/>
            <a:ext cx="80121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Dziękujemy za uwagę</a:t>
            </a:r>
          </a:p>
        </p:txBody>
      </p:sp>
    </p:spTree>
    <p:extLst>
      <p:ext uri="{BB962C8B-B14F-4D97-AF65-F5344CB8AC3E}">
        <p14:creationId xmlns:p14="http://schemas.microsoft.com/office/powerpoint/2010/main" val="7628268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C1481703-BBAA-4111-B8D5-B7D85136B28C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901" y="1481138"/>
            <a:ext cx="6504197" cy="4525962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1" y="0"/>
            <a:ext cx="121920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40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Zorganizowanie konkursu na logo</a:t>
            </a:r>
            <a:br>
              <a:rPr lang="pl-PL" sz="40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40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„Przedszkola Promującego Zdrowie”</a:t>
            </a:r>
            <a:endParaRPr lang="pl-PL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47724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3E3B8AF3-A11F-4C7A-A0A4-FF008EC5C68E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741" y="2267907"/>
            <a:ext cx="3936600" cy="3675693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-1" y="24843"/>
            <a:ext cx="12192001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40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Głosowanie całej społeczności przedszkola</a:t>
            </a:r>
          </a:p>
          <a:p>
            <a:pPr algn="ctr"/>
            <a:r>
              <a:rPr lang="pl-PL" sz="40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i wybór</a:t>
            </a:r>
            <a:r>
              <a:rPr lang="pl-PL" sz="40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logo </a:t>
            </a:r>
          </a:p>
          <a:p>
            <a:pPr algn="ctr"/>
            <a:r>
              <a:rPr lang="pl-PL" sz="40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„Przedszkola Promującego Zdrowie”</a:t>
            </a:r>
            <a:endParaRPr lang="pl-PL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151776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2B12A49F-C1EF-418A-BCBB-AF921C55E4C5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568" y="1481138"/>
            <a:ext cx="6536864" cy="4525962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0" y="0"/>
            <a:ext cx="121920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40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Konkurs ,,Posiłek jak się patrzy” – </a:t>
            </a:r>
          </a:p>
          <a:p>
            <a:pPr algn="ctr"/>
            <a:r>
              <a:rPr lang="pl-PL" sz="40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„Zaczarowana dynia” 2019/2020</a:t>
            </a:r>
            <a:endParaRPr lang="pl-PL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53518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0" y="0"/>
            <a:ext cx="12192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Konkurs ,,Posiłek jak się patrzy” – </a:t>
            </a:r>
          </a:p>
          <a:p>
            <a:pPr algn="ctr"/>
            <a:r>
              <a:rPr lang="pl-PL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„</a:t>
            </a:r>
            <a:r>
              <a:rPr lang="pl-PL" sz="4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eKOLUDEK</a:t>
            </a:r>
            <a:r>
              <a:rPr lang="pl-PL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” 2020/2021</a:t>
            </a:r>
            <a:endParaRPr lang="pl-PL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570" y="1323439"/>
            <a:ext cx="6650860" cy="4478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4545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AC207A47-12E9-4B9D-9103-047CF4CE4432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150" y="1822939"/>
            <a:ext cx="3366053" cy="4654826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0" y="0"/>
            <a:ext cx="12192000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40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Opracowanie i wdrożenie</a:t>
            </a:r>
            <a:br>
              <a:rPr lang="pl-PL" sz="40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40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Ogólnopolskiego Projektu Edukacyjnego </a:t>
            </a:r>
            <a:endParaRPr lang="pl-PL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pl-PL" sz="40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,,Eko Ludek”</a:t>
            </a:r>
            <a:endParaRPr lang="pl-PL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932668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AFBC66E0-D758-4B18-B1C0-B19162479B35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649" y="1585965"/>
            <a:ext cx="2366918" cy="4820168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C4559F40-0DDD-4B84-A15D-FE34C57A0EB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880" y="1574242"/>
            <a:ext cx="2463659" cy="4820168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75BF51D1-96B3-44AD-B544-2D3F82316197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9753" y="1574242"/>
            <a:ext cx="2386936" cy="4820168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0" y="0"/>
            <a:ext cx="121920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STWORZENIE ZAKŁADKI na stronie internetowej przedszkola</a:t>
            </a:r>
            <a:endParaRPr lang="pl-PL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990208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188DD1CA-AEEE-4EFE-B6BB-DA511CD76C42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588" y="1481138"/>
            <a:ext cx="5802823" cy="4525962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-3" y="0"/>
            <a:ext cx="12192001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40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Konkurs </a:t>
            </a:r>
            <a:r>
              <a:rPr lang="pl-PL" sz="40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„</a:t>
            </a:r>
            <a:r>
              <a:rPr lang="pl-PL" sz="40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Festiwal smaków śniadaniowych</a:t>
            </a:r>
            <a:br>
              <a:rPr lang="pl-PL" sz="40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40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rzeszowskich przedszkoli promujących zdrowie”</a:t>
            </a:r>
            <a:endParaRPr lang="pl-PL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688174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ol">
  <a:themeElements>
    <a:clrScheme name="Hol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Hol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Hol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305</TotalTime>
  <Words>1403</Words>
  <Application>Microsoft Office PowerPoint</Application>
  <PresentationFormat>Panoramiczny</PresentationFormat>
  <Paragraphs>276</Paragraphs>
  <Slides>21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9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21</vt:i4>
      </vt:variant>
    </vt:vector>
  </HeadingPairs>
  <TitlesOfParts>
    <vt:vector size="31" baseType="lpstr">
      <vt:lpstr>Arial</vt:lpstr>
      <vt:lpstr>Calibri</vt:lpstr>
      <vt:lpstr>Georgia</vt:lpstr>
      <vt:lpstr>Lucida Sans Unicode</vt:lpstr>
      <vt:lpstr>Symbol</vt:lpstr>
      <vt:lpstr>Times New Roman</vt:lpstr>
      <vt:lpstr>Verdana</vt:lpstr>
      <vt:lpstr>Wingdings 2</vt:lpstr>
      <vt:lpstr>Wingdings 3</vt:lpstr>
      <vt:lpstr>Hol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Przedszkole Promujące Zdrowie</dc:title>
  <dc:creator>Katarzyna Lech</dc:creator>
  <cp:lastModifiedBy>Katarzyna Lech</cp:lastModifiedBy>
  <cp:revision>22</cp:revision>
  <dcterms:created xsi:type="dcterms:W3CDTF">2021-06-27T19:31:10Z</dcterms:created>
  <dcterms:modified xsi:type="dcterms:W3CDTF">2021-11-02T14:43:02Z</dcterms:modified>
</cp:coreProperties>
</file>