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0E3DD-C2E4-13CE-C620-17D21AF79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417B3D7-4E06-B5E9-A8DA-4C613EEC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0F36-804B-4F28-3C27-1F5271AC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03EE37-293A-E038-2EFD-AE4ABCC5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F4BB95-10D9-BCA6-8F19-C747B7E4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58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A5F9ED-3D9A-705F-3A1E-EF72B592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F4ADAB-0007-B823-9911-D32AAA239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FBE568-8AF1-3813-0100-9069BEA5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9E96EE-360B-4C6A-B92D-A0EC91A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403E7B-595E-1466-6FA2-02F5EC24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BA5300B-4FBD-684E-DB27-05167D32C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69603C-17F4-5623-8C07-A956F3F39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B8B49C-AF49-1B60-65A1-E2D9102A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CEF01-B4B4-135F-FE4F-36CF5A2A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A90B2E-6D61-C78E-037A-493EAB8D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98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2BD21-2BFE-9010-A760-E3AABCAF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5F1BC6-AAFD-F563-1643-4E0EDCF3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7E8727-CD04-99B2-CD8A-23DAB4B1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2F47A5-51DA-89BD-E3C7-ECAE1B01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1FDC3D-D111-F64F-0102-4EEA5097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50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485AC-255C-C0A7-0647-3B1FF4E1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87CB24-253A-00C7-15AF-E01A3635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78F4AF-7F48-8ACC-86DA-7CA7CD82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7E8CD1-2E80-C96F-6915-281426D0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06F3F0-91C5-8B9E-A10F-AA85D648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24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BAE7D-BD93-37B7-8201-B5095D6B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CE6CEC-139C-F734-3C8A-0BAF0603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8AB911-1269-716D-1615-36038476A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A64C2E-5385-13BC-42EA-08DBE175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04D11A-4078-9513-4227-DF4EEF21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562531-E030-D4FF-EA94-5D07DC75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27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64A88-6905-EF5A-5969-70211AB0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10A8CF-1F64-F589-881A-6CE184C98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941FC1-BD32-A4CD-B27E-E8D8537F4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880D7D-72B3-C1BD-7D6C-D0EDCF023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BAB6AF8-A866-F6D1-9EC8-D5CCC2225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EA71974-635D-0347-7A8B-CBC00100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994E65-E5B2-913F-E990-D0D4DC5D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0553351-9DC1-A4AE-3627-544075DD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5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6B009-A4AB-C799-3F9D-45AA8031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AD8B507-DE0A-40D7-8C16-B5B2D6B7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000AC1-31CC-0479-3E61-59AB90AE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56E5002-F89D-5045-BC1F-89FCD806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6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6452FE-050C-1854-9B49-654063B0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E4C8362-6CA7-F475-6345-2D470399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517E24-F8A1-D03D-6928-06C753CC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3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B3802-55A7-0617-0751-DD5759D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7EF7E5-E194-BBD1-803A-0C18B788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D60AE4-1018-29FA-D09E-86AA65FB1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7D1641-EB06-215C-73B3-A2D7ACA4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409E09-018F-9AF3-CAD0-4E032151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A6B4AF-ADAF-B9BB-CC8B-E5155EB0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26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596C5-AEE8-9C98-5408-FB341F56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11918E-0309-15AA-0626-8EA72D6F5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2AE417C-6EAB-7711-813E-E47663C56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F235F5-A1AB-FCC8-3185-DC208751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F178F8-FE4D-791D-1245-4ACABE04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2B89B5-312D-10F6-5D9C-416A8ED1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54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FBB940-2E0A-4697-04D8-C2D24FB3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9984E2-A233-64AA-7295-DDAC1DB21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FCFF7E-8199-0F44-18AE-367FABE03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842B-C395-46E8-B03E-54002F92655E}" type="datetimeFigureOut">
              <a:rPr lang="pl-PL" smtClean="0"/>
              <a:t>26.11.2023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A8ED86-DE8F-DEBA-65EA-CFFB21E3B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D0ECAF-9040-CF0F-C4DB-FAB430BC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31E1-AB08-4B14-B380-001EE1952D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83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bre książki - 60 dzieł, które warto przeczytać | Lounge by Zalando PL  Magazine">
            <a:extLst>
              <a:ext uri="{FF2B5EF4-FFF2-40B4-BE49-F238E27FC236}">
                <a16:creationId xmlns:a16="http://schemas.microsoft.com/office/drawing/2014/main" id="{66F630D5-1DDF-E8A3-B3D7-3C02E8DB2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5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B7954A-D5E8-862C-7B71-E1BEB08C7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3204134"/>
          </a:xfrm>
        </p:spPr>
        <p:txBody>
          <a:bodyPr anchor="b">
            <a:norm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WYRÓŻNIJ SIĘ – CZYTAJ!!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710252-59F6-3332-BD87-1B37BCEE2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WARTO CZYTAĆ KSIĄŻKI?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F782A-159C-57D8-5CB7-59508C87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868" y="741392"/>
            <a:ext cx="5514535" cy="1115544"/>
          </a:xfrm>
        </p:spPr>
        <p:txBody>
          <a:bodyPr anchor="b">
            <a:normAutofit fontScale="90000"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ROZWIJAJĄ WRAŻLIWOŚĆ NA INNYCH LUDZI</a:t>
            </a:r>
          </a:p>
        </p:txBody>
      </p:sp>
      <p:pic>
        <p:nvPicPr>
          <p:cNvPr id="1026" name="Picture 2" descr="ksiazka-serce-kartki - Zakręcony belfer">
            <a:extLst>
              <a:ext uri="{FF2B5EF4-FFF2-40B4-BE49-F238E27FC236}">
                <a16:creationId xmlns:a16="http://schemas.microsoft.com/office/drawing/2014/main" id="{DBBEB4CB-1AC3-F195-0E13-FD8FCE0CB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8" r="6357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0DB7CC-3DEF-754F-6DFA-41DC33B4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867" y="2321169"/>
            <a:ext cx="5416061" cy="412183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Warto czytać, żeby rozwijać własną empatię. Zaangażowanie w fikcję literacką pozwala nam </a:t>
            </a:r>
            <a:b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na postawienie się na miejscu drugiego człowieka </a:t>
            </a:r>
            <a:b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i zrozumienie go.</a:t>
            </a:r>
          </a:p>
          <a:p>
            <a:pPr marL="0" indent="0">
              <a:buNone/>
            </a:pPr>
            <a: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Aż </a:t>
            </a:r>
            <a:r>
              <a:rPr lang="pl-PL" sz="3100" b="1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82%</a:t>
            </a:r>
            <a: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 moli książkowych przekazuje pieniądze i dobra materialne dla organizacji charytatywnych. </a:t>
            </a:r>
            <a:b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100" b="1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3 razy częściej </a:t>
            </a:r>
            <a:r>
              <a:rPr lang="pl-PL" sz="31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niż osoby nieczytające są aktywnymi członkami tych organizacji.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3771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7D71D-11E4-2D44-F633-45DEC4FD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868" y="741391"/>
            <a:ext cx="5777132" cy="1616203"/>
          </a:xfrm>
        </p:spPr>
        <p:txBody>
          <a:bodyPr anchor="b">
            <a:norm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POSZERZAJĄ ŚWIATOPOGLĄD 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KSZTAŁTUJĄ OSOBOWOŚĆ</a:t>
            </a:r>
          </a:p>
        </p:txBody>
      </p:sp>
      <p:pic>
        <p:nvPicPr>
          <p:cNvPr id="2050" name="Picture 2" descr="Jak czytać więcej książek? Proste sposoby motywujące do czytania i  promujące czytelnictwo">
            <a:extLst>
              <a:ext uri="{FF2B5EF4-FFF2-40B4-BE49-F238E27FC236}">
                <a16:creationId xmlns:a16="http://schemas.microsoft.com/office/drawing/2014/main" id="{ABFBE9FC-9694-B139-430F-095A5CB9E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r="1843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27EF8-302C-57D9-8DA8-5E7A79981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297" y="2560320"/>
            <a:ext cx="5604971" cy="408867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2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Czytanie książek na te same tematy pozwala nam poznać i porównać różne punkty widzenia, spojrzeć na rzeczy z różnej perspektywy, </a:t>
            </a:r>
            <a:br>
              <a:rPr lang="pl-PL" sz="22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2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 w rezultacie rozwinąć nasz własny światopogląd.</a:t>
            </a:r>
            <a:br>
              <a:rPr lang="pl-PL" sz="22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2200" b="0" i="0" u="none" strike="noStrike" dirty="0"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r>
              <a:rPr lang="pl-PL" sz="22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Czytanie pozwala nam postawić się </a:t>
            </a:r>
            <a:br>
              <a:rPr lang="pl-PL" sz="22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2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w różnych sytuacjach, w których </a:t>
            </a:r>
            <a:br>
              <a:rPr lang="pl-PL" sz="22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2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na co dzień do tej pory się nie znaleźliśmy. Otwiera nas na nowe doświadczenia i rozszerza horyzonty, kształtując nas samych.</a:t>
            </a:r>
          </a:p>
          <a:p>
            <a:pPr marL="0" indent="0">
              <a:buNone/>
            </a:pPr>
            <a:b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9562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787231-F97E-4691-04C6-B2A2E89D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RELAKSU!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DE1F42-0678-898A-545A-0EFB8E31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empik"/>
              </a:rPr>
              <a:t>To zdecydowanie jeden </a:t>
            </a:r>
            <a:br>
              <a:rPr lang="pl-PL" b="0" i="0" dirty="0">
                <a:effectLst/>
                <a:latin typeface="empik"/>
              </a:rPr>
            </a:br>
            <a:r>
              <a:rPr lang="pl-PL" b="0" i="0" dirty="0">
                <a:effectLst/>
                <a:latin typeface="empik"/>
              </a:rPr>
              <a:t>z najlepszych powodów, </a:t>
            </a:r>
            <a:br>
              <a:rPr lang="pl-PL" b="0" i="0" dirty="0">
                <a:effectLst/>
                <a:latin typeface="empik"/>
              </a:rPr>
            </a:br>
            <a:r>
              <a:rPr lang="pl-PL" b="0" i="0" dirty="0">
                <a:effectLst/>
                <a:latin typeface="empik"/>
              </a:rPr>
              <a:t>dla którego warto czytać książki! </a:t>
            </a:r>
            <a:br>
              <a:rPr lang="pl-PL" b="0" i="0" dirty="0">
                <a:effectLst/>
                <a:latin typeface="empik"/>
              </a:rPr>
            </a:br>
            <a:r>
              <a:rPr lang="pl-PL" b="0" i="0" dirty="0">
                <a:effectLst/>
                <a:latin typeface="empik"/>
              </a:rPr>
              <a:t>Opowieść, która pochłania </a:t>
            </a:r>
            <a:br>
              <a:rPr lang="pl-PL" b="0" i="0" dirty="0">
                <a:effectLst/>
                <a:latin typeface="empik"/>
              </a:rPr>
            </a:br>
            <a:r>
              <a:rPr lang="pl-PL" b="0" i="0" dirty="0">
                <a:effectLst/>
                <a:latin typeface="empik"/>
              </a:rPr>
              <a:t>bez reszty to doskonały sposób na relaks. </a:t>
            </a:r>
          </a:p>
          <a:p>
            <a:pPr marL="0" indent="0">
              <a:buNone/>
            </a:pPr>
            <a:r>
              <a:rPr lang="pl-PL" b="0" i="0" dirty="0">
                <a:effectLst/>
                <a:latin typeface="empik"/>
              </a:rPr>
              <a:t>Może złagodzić napięcie </a:t>
            </a:r>
            <a:br>
              <a:rPr lang="pl-PL" b="0" i="0" dirty="0">
                <a:effectLst/>
                <a:latin typeface="empik"/>
              </a:rPr>
            </a:br>
            <a:r>
              <a:rPr lang="pl-PL" b="0" i="0" dirty="0">
                <a:effectLst/>
                <a:latin typeface="empik"/>
              </a:rPr>
              <a:t>w mięśniach i pozwala mózgowi odpocząć. </a:t>
            </a:r>
            <a:endParaRPr lang="pl-PL" dirty="0"/>
          </a:p>
        </p:txBody>
      </p:sp>
      <p:pic>
        <p:nvPicPr>
          <p:cNvPr id="3074" name="Picture 2" descr="Dlaczego warto czytać książki? - Blog Tezeusz">
            <a:extLst>
              <a:ext uri="{FF2B5EF4-FFF2-40B4-BE49-F238E27FC236}">
                <a16:creationId xmlns:a16="http://schemas.microsoft.com/office/drawing/2014/main" id="{4765FBB4-7627-A524-59F7-97D017F54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351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4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A04DB5-C429-1EB5-7D9F-669EE4AD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2" y="365125"/>
            <a:ext cx="7070902" cy="1807305"/>
          </a:xfrm>
        </p:spPr>
        <p:txBody>
          <a:bodyPr>
            <a:normAutofit/>
          </a:bodyPr>
          <a:lstStyle/>
          <a:p>
            <a:pPr rtl="0"/>
            <a:r>
              <a:rPr lang="pl-PL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Czytanie książek to najpiękniejsza zabawa, jaką sobie ludzkość wymyśliła</a:t>
            </a:r>
            <a: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br>
              <a:rPr lang="pl-PL" sz="31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pl-PL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Wisława Szymborska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8FE27-340B-50C2-C1EC-3BA778A6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99" y="2338251"/>
            <a:ext cx="5733941" cy="4154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Czytaj, by być pewnym siebie.</a:t>
            </a:r>
          </a:p>
          <a:p>
            <a:pPr marL="0" indent="0">
              <a:buNone/>
            </a:pP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Czytaj, by być w siódmym niebie.</a:t>
            </a:r>
          </a:p>
          <a:p>
            <a:pPr marL="0" indent="0">
              <a:buNone/>
            </a:pP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Czytaj, żeby więcej wiedzieć.</a:t>
            </a:r>
          </a:p>
          <a:p>
            <a:pPr marL="0" indent="0">
              <a:buNone/>
            </a:pP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Czytaj, żeby jaśniej myśleć.</a:t>
            </a:r>
          </a:p>
          <a:p>
            <a:pPr marL="0" indent="0">
              <a:buNone/>
            </a:pP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Czytaj, żeby poznać świat.</a:t>
            </a:r>
          </a:p>
          <a:p>
            <a:pPr marL="0" indent="0">
              <a:buNone/>
            </a:pP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Czytaj – nieważne ile masz lat.</a:t>
            </a:r>
          </a:p>
          <a:p>
            <a:pPr marL="0" indent="0">
              <a:buNone/>
            </a:pPr>
            <a:endParaRPr lang="pl-PL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r>
              <a:rPr lang="pl-PL" sz="2000" dirty="0"/>
              <a:t>                                                        Prezentację przygotowała </a:t>
            </a:r>
          </a:p>
          <a:p>
            <a:pPr marL="0" indent="0">
              <a:buNone/>
            </a:pPr>
            <a:r>
              <a:rPr lang="pl-PL" sz="2000" dirty="0"/>
              <a:t>                                                         Anna Szumielewicz - </a:t>
            </a:r>
            <a:r>
              <a:rPr lang="pl-PL" sz="2000" dirty="0" err="1"/>
              <a:t>Hać</a:t>
            </a:r>
            <a:endParaRPr lang="pl-PL" sz="2000" dirty="0"/>
          </a:p>
        </p:txBody>
      </p:sp>
      <p:pic>
        <p:nvPicPr>
          <p:cNvPr id="4098" name="Picture 2" descr="Czy warto czytać książki? | YoungFace.TV | szkoła dziennikarstwa |  praktyczna edukacja medialna">
            <a:extLst>
              <a:ext uri="{FF2B5EF4-FFF2-40B4-BE49-F238E27FC236}">
                <a16:creationId xmlns:a16="http://schemas.microsoft.com/office/drawing/2014/main" id="{ED90432D-10FE-2173-6FE9-48D42E73C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r="2282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4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A81131-0596-F98D-8D37-4D39D78D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SKARBNICĄ WIEDZY, INFORMACJI, POSZERZAJĄ HORYZONTY</a:t>
            </a:r>
          </a:p>
        </p:txBody>
      </p:sp>
      <p:pic>
        <p:nvPicPr>
          <p:cNvPr id="2050" name="Picture 2" descr="KSIĄŻKI - WYMIANA I SPRZEDAŻ | Facebook">
            <a:extLst>
              <a:ext uri="{FF2B5EF4-FFF2-40B4-BE49-F238E27FC236}">
                <a16:creationId xmlns:a16="http://schemas.microsoft.com/office/drawing/2014/main" id="{7BE4B503-55E6-950D-EF13-AAA9B408B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r="108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DFCC1-71E8-486F-9711-AAB1FFF3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5100" b="0" i="0" dirty="0">
                <a:effectLst/>
                <a:latin typeface="Poppins" panose="00000500000000000000" pitchFamily="2" charset="-18"/>
              </a:rPr>
              <a:t>Najbardziej oczywista pozycja na liście.</a:t>
            </a:r>
            <a:endParaRPr lang="pl-PL" sz="5100" dirty="0">
              <a:latin typeface="Poppins" panose="00000500000000000000" pitchFamily="2" charset="-18"/>
            </a:endParaRPr>
          </a:p>
          <a:p>
            <a:pPr marL="0" indent="0">
              <a:buNone/>
            </a:pPr>
            <a:r>
              <a:rPr lang="pl-PL" sz="5100" b="0" i="0" dirty="0">
                <a:effectLst/>
                <a:latin typeface="Poppins" panose="00000500000000000000" pitchFamily="2" charset="-18"/>
              </a:rPr>
              <a:t>Nie bez powodu o kimś z rozległą wiedzą i zdolnością do patrzenia </a:t>
            </a:r>
            <a:br>
              <a:rPr lang="pl-PL" sz="5100" b="0" i="0" dirty="0">
                <a:effectLst/>
                <a:latin typeface="Poppins" panose="00000500000000000000" pitchFamily="2" charset="-18"/>
              </a:rPr>
            </a:br>
            <a:r>
              <a:rPr lang="pl-PL" sz="5100" b="0" i="0" dirty="0">
                <a:effectLst/>
                <a:latin typeface="Poppins" panose="00000500000000000000" pitchFamily="2" charset="-18"/>
              </a:rPr>
              <a:t>na sprawy w szerokim kontekście mówimy “</a:t>
            </a:r>
            <a:r>
              <a:rPr lang="pl-PL" sz="5100" b="1" i="0" dirty="0">
                <a:effectLst/>
                <a:latin typeface="Poppins" panose="00000500000000000000" pitchFamily="2" charset="-18"/>
              </a:rPr>
              <a:t>oczytany</a:t>
            </a:r>
            <a:r>
              <a:rPr lang="pl-PL" sz="5100" b="0" i="0" dirty="0">
                <a:effectLst/>
                <a:latin typeface="Poppins" panose="00000500000000000000" pitchFamily="2" charset="-18"/>
              </a:rPr>
              <a:t>”. </a:t>
            </a:r>
          </a:p>
          <a:p>
            <a:pPr marL="0" indent="0">
              <a:buNone/>
            </a:pPr>
            <a:r>
              <a:rPr lang="pl-PL" sz="5100" b="0" i="0" dirty="0">
                <a:effectLst/>
                <a:latin typeface="Poppins" panose="00000500000000000000" pitchFamily="2" charset="-18"/>
              </a:rPr>
              <a:t>Rozumienie spraw od wielu stron wymaga kojarzenia ze sobą faktów, </a:t>
            </a:r>
            <a:br>
              <a:rPr lang="pl-PL" sz="5100" b="0" i="0" dirty="0">
                <a:effectLst/>
                <a:latin typeface="Poppins" panose="00000500000000000000" pitchFamily="2" charset="-18"/>
              </a:rPr>
            </a:br>
            <a:r>
              <a:rPr lang="pl-PL" sz="5100" b="0" i="0" dirty="0">
                <a:effectLst/>
                <a:latin typeface="Poppins" panose="00000500000000000000" pitchFamily="2" charset="-18"/>
              </a:rPr>
              <a:t>co jest możliwe dopiero,</a:t>
            </a:r>
            <a:r>
              <a:rPr lang="pl-PL" sz="5100" dirty="0">
                <a:latin typeface="Poppins" panose="00000500000000000000" pitchFamily="2" charset="-18"/>
              </a:rPr>
              <a:t> </a:t>
            </a:r>
            <a:r>
              <a:rPr lang="pl-PL" sz="5100" b="0" i="0" dirty="0">
                <a:effectLst/>
                <a:latin typeface="Poppins" panose="00000500000000000000" pitchFamily="2" charset="-18"/>
              </a:rPr>
              <a:t>kiedy te fakty „siedzą” w naszej głowie.                                                                         Nie obędzie się tu bez szerokiej wiedzy, a ta płynie z oczytania. </a:t>
            </a:r>
          </a:p>
          <a:p>
            <a:pPr marL="0" indent="0">
              <a:buNone/>
            </a:pPr>
            <a:br>
              <a:rPr lang="pl-PL" sz="1700" dirty="0"/>
            </a:b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47995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734ECB-CFF6-603C-EFA2-1593B8EB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POPRAWIAJĄ PAMIĘĆ, SKUPIENIE                           </a:t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KONCENTRACJĘ</a:t>
            </a:r>
          </a:p>
        </p:txBody>
      </p:sp>
      <p:pic>
        <p:nvPicPr>
          <p:cNvPr id="5" name="Symbol zastępczy zawartości 4" descr="Młody mężczyzna czytający gazetę">
            <a:extLst>
              <a:ext uri="{FF2B5EF4-FFF2-40B4-BE49-F238E27FC236}">
                <a16:creationId xmlns:a16="http://schemas.microsoft.com/office/drawing/2014/main" id="{7552E2D9-6D3A-C9E0-A982-062D98A1E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r="242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F65A27-6C47-303B-3663-478725D6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3337022"/>
            <a:ext cx="6251110" cy="285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 dirty="0">
                <a:solidFill>
                  <a:srgbClr val="3A3A3A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Czytanie wymaga od nas skupienia uwagi przez dłuższy czas, </a:t>
            </a:r>
            <a:br>
              <a:rPr lang="pl-PL" b="0" i="0" dirty="0">
                <a:solidFill>
                  <a:srgbClr val="3A3A3A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0" i="0" dirty="0">
                <a:solidFill>
                  <a:srgbClr val="3A3A3A"/>
                </a:solidFill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co zdecydowanie poprawia naszą zdolność do koncentracji.</a:t>
            </a:r>
            <a:endParaRPr lang="en-US" sz="3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2616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C7CD5-6769-81D8-AE11-667932DA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670559"/>
            <a:ext cx="5637474" cy="2148841"/>
          </a:xfrm>
        </p:spPr>
        <p:txBody>
          <a:bodyPr anchor="t"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WZBOGACAJĄ SŁOWNICTWO, POPRAWIAJĄ UMIEJĘTNOŚĆ PISANIA, UTRWALAJĄ ZASADY ORTOGRAFII, GRAMATYKI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INTERPUNKCJI</a:t>
            </a:r>
          </a:p>
        </p:txBody>
      </p:sp>
      <p:pic>
        <p:nvPicPr>
          <p:cNvPr id="1026" name="Picture 2" descr="Płynne Czytanie - Program Indywidualny - Cogitus">
            <a:extLst>
              <a:ext uri="{FF2B5EF4-FFF2-40B4-BE49-F238E27FC236}">
                <a16:creationId xmlns:a16="http://schemas.microsoft.com/office/drawing/2014/main" id="{394B918E-90CC-0EE6-8A90-E2F0F753B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" r="1" b="6457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E071A6-1CD7-34D0-5134-AA628858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305" y="670559"/>
            <a:ext cx="5067635" cy="544507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Im więcej czytamy, tym większy mamy kontakt z różnorodnym, a nawet zupełnie nowym dla nas słownictwem. Taki kontakt samoistnie poszerza nasz własny zasób słów. </a:t>
            </a:r>
            <a:b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Czytając poznajemy nowe słowa</a:t>
            </a:r>
            <a:r>
              <a:rPr lang="pl-PL" sz="2400" b="1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to z kolei sprawia, </a:t>
            </a:r>
            <a:b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że uczymy się lepiej pisać, pełniej przekazywać to, </a:t>
            </a:r>
            <a:b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co mamy do powiedzenia, </a:t>
            </a:r>
            <a:b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także za pomocą słowa pisanego.</a:t>
            </a:r>
            <a:endParaRPr lang="pl-PL" sz="2400" b="1" i="0" dirty="0"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Jednocześnie uczymy się, </a:t>
            </a:r>
            <a:b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jak pisać poprawie i bezbłędnie, zaczynamy robić to intuicyjnie,                                     nie zastanawiając się nad tym. </a:t>
            </a:r>
            <a:endParaRPr lang="pl-PL" sz="24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948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94196F-58C8-09B5-DC37-896CF99F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14" y="670559"/>
            <a:ext cx="5609211" cy="2148841"/>
          </a:xfrm>
        </p:spPr>
        <p:txBody>
          <a:bodyPr anchor="t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INSPIRUJĄ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POPUDZAJĄ KREATYWNOŚĆ</a:t>
            </a:r>
          </a:p>
        </p:txBody>
      </p:sp>
      <p:pic>
        <p:nvPicPr>
          <p:cNvPr id="2050" name="Picture 2" descr="Jak czytanie książek wpływa na rozwój naszego mózgu? Badają to naukowcy –  Twoja Księgarnia">
            <a:extLst>
              <a:ext uri="{FF2B5EF4-FFF2-40B4-BE49-F238E27FC236}">
                <a16:creationId xmlns:a16="http://schemas.microsoft.com/office/drawing/2014/main" id="{49806524-8C9E-F03F-5AB1-819373EF6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" b="1299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425A51-C896-41F5-CE9B-71CCBA49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b="0" i="0" dirty="0">
                <a:effectLst/>
                <a:latin typeface="Poppins" panose="00000500000000000000" pitchFamily="2" charset="-18"/>
              </a:rPr>
              <a:t>Książki potrafią na naszych oczach łamać schematy tego, jak wyobrażamy sobie świat, miejsca, istoty żywe czy zjawiska fizyki.                                                                     Prowokują do wyobrażania sobie tego, co rozciąga granice możliwości naszej wyobraźni.</a:t>
            </a:r>
          </a:p>
          <a:p>
            <a:pPr marL="0" indent="0">
              <a:buNone/>
            </a:pPr>
            <a:r>
              <a:rPr lang="pl-PL" sz="2600" b="0" i="0" dirty="0">
                <a:effectLst/>
                <a:latin typeface="Poppins" panose="00000500000000000000" pitchFamily="2" charset="-18"/>
              </a:rPr>
              <a:t>Książki dostarczają inspiracji kreatywnej</a:t>
            </a:r>
            <a:r>
              <a:rPr lang="pl-PL" sz="2600" dirty="0">
                <a:latin typeface="Poppins" panose="00000500000000000000" pitchFamily="2" charset="-18"/>
              </a:rPr>
              <a:t> - </a:t>
            </a:r>
            <a:r>
              <a:rPr lang="pl-PL" sz="2600" b="0" i="0" dirty="0">
                <a:effectLst/>
                <a:latin typeface="Poppins" panose="00000500000000000000" pitchFamily="2" charset="-18"/>
              </a:rPr>
              <a:t>jeśli jesteś twórcą, artystą lub pracujesz wśród innowacji</a:t>
            </a:r>
            <a:r>
              <a:rPr lang="pl-PL" sz="2600" dirty="0">
                <a:latin typeface="Poppins" panose="00000500000000000000" pitchFamily="2" charset="-18"/>
              </a:rPr>
              <a:t> - </a:t>
            </a:r>
            <a:r>
              <a:rPr lang="pl-PL" sz="2600" b="0" i="0" dirty="0">
                <a:effectLst/>
                <a:latin typeface="Poppins" panose="00000500000000000000" pitchFamily="2" charset="-18"/>
              </a:rPr>
              <a:t>                            </a:t>
            </a:r>
            <a:r>
              <a:rPr lang="pl-PL" sz="2600" dirty="0">
                <a:latin typeface="Poppins" panose="00000500000000000000" pitchFamily="2" charset="-18"/>
              </a:rPr>
              <a:t>ale także </a:t>
            </a:r>
            <a:r>
              <a:rPr lang="pl-PL" sz="2600" b="0" i="0" dirty="0">
                <a:effectLst/>
                <a:latin typeface="Poppins" panose="00000500000000000000" pitchFamily="2" charset="-18"/>
              </a:rPr>
              <a:t>inspiracji praktycznej</a:t>
            </a:r>
            <a:r>
              <a:rPr lang="pl-PL" sz="2600" dirty="0">
                <a:latin typeface="Poppins" panose="00000500000000000000" pitchFamily="2" charset="-18"/>
              </a:rPr>
              <a:t> – </a:t>
            </a:r>
            <a:br>
              <a:rPr lang="pl-PL" sz="2600" dirty="0">
                <a:latin typeface="Poppins" panose="00000500000000000000" pitchFamily="2" charset="-18"/>
              </a:rPr>
            </a:br>
            <a:r>
              <a:rPr lang="pl-PL" sz="2600" b="0" i="0" dirty="0">
                <a:effectLst/>
                <a:latin typeface="Poppins" panose="00000500000000000000" pitchFamily="2" charset="-18"/>
              </a:rPr>
              <a:t>do wykorzystania wobec wyzwań codziennego życia.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5202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1" name="Rectangle 310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5E54D7-69DD-4EA9-45A7-33017B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ROZWIJAJĄ WYOBRAŹNIĘ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95A669-E370-162A-9FAA-69B6E51F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Mając przed oczami tylko literki, sami musimy wizualizować sobie to, </a:t>
            </a:r>
            <a:b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co dzieje się w książce. Ponieważ proces czytania jest procesem twórczym – tekst w książce jest tylko fundamentem, </a:t>
            </a:r>
            <a:b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na którym stawiamy konstrukcje tworzone w naszej wyobraźni. Wytworzone przez nią twarze, osobowości, budowle, miejsca dopełniają to, o czym czytamy </a:t>
            </a:r>
            <a:b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i budują pełny obraz przedstawionego świata… </a:t>
            </a:r>
            <a:b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Trudno o lepszy jej trening. </a:t>
            </a:r>
          </a:p>
          <a:p>
            <a:pPr marL="0" indent="0">
              <a:buNone/>
            </a:pP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Czytanie, </a:t>
            </a:r>
            <a:r>
              <a:rPr lang="pl-PL" sz="1600" b="1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stymulując prawą półkulę</a:t>
            </a: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 mózgu, rozwija naszą wyobraźnię. </a:t>
            </a:r>
          </a:p>
          <a:p>
            <a:pPr marL="0" indent="0">
              <a:buNone/>
            </a:pP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 rozwinięta wyobraźnia jest narzędziem ułatwiającym zrozumienie ludzi i świata włącznie </a:t>
            </a:r>
            <a:b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0" i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z naszymi bliskimi i ukochanymi.</a:t>
            </a:r>
          </a:p>
          <a:p>
            <a:endParaRPr lang="pl-PL" sz="1600" dirty="0"/>
          </a:p>
        </p:txBody>
      </p:sp>
      <p:pic>
        <p:nvPicPr>
          <p:cNvPr id="3074" name="Picture 2" descr="edupolis | Ruszyła akcja „Czytanie ma moc”!">
            <a:extLst>
              <a:ext uri="{FF2B5EF4-FFF2-40B4-BE49-F238E27FC236}">
                <a16:creationId xmlns:a16="http://schemas.microsoft.com/office/drawing/2014/main" id="{FADA3AC0-D20B-EE49-FE3E-BF740495E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19951" b="-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5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21C54B-33FB-B8A8-E1A9-9E3178B2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REDUKUJĄ STRES </a:t>
            </a:r>
            <a:b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POMAGAJĄ ZASNĄĆ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612354-19D4-89ED-72CD-57573E0E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943221"/>
            <a:ext cx="6183098" cy="319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Czytanie uspokaja i spowalnia bicie serca. Wystarczy </a:t>
            </a:r>
            <a:r>
              <a:rPr lang="pl-PL" sz="2400" b="1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6 minut</a:t>
            </a:r>
            <a:r>
              <a:rPr lang="pl-PL" sz="24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 czytania, żeby zredukować uczucie stresu </a:t>
            </a:r>
            <a:br>
              <a:rPr lang="pl-PL" sz="24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4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aż o </a:t>
            </a:r>
            <a:r>
              <a:rPr lang="pl-PL" sz="2400" b="1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60%</a:t>
            </a:r>
            <a:r>
              <a:rPr lang="pl-PL" sz="24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! </a:t>
            </a:r>
          </a:p>
          <a:p>
            <a:pPr marL="0" indent="0">
              <a:buNone/>
            </a:pPr>
            <a:r>
              <a:rPr lang="pl-PL" sz="2400" b="0" i="0" u="none" strike="noStrike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Co ciekawe, czytanie książek redukuje stres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bardziej niż słuchanie muzyki, spacer czy granie w gry komputerowe.</a:t>
            </a:r>
          </a:p>
          <a:p>
            <a:endParaRPr lang="pl-PL" sz="2000" dirty="0"/>
          </a:p>
        </p:txBody>
      </p:sp>
      <p:pic>
        <p:nvPicPr>
          <p:cNvPr id="4098" name="Picture 2" descr="Czytanie dziecku przed snem - Planery Familiowo Rodzinne planowanie">
            <a:extLst>
              <a:ext uri="{FF2B5EF4-FFF2-40B4-BE49-F238E27FC236}">
                <a16:creationId xmlns:a16="http://schemas.microsoft.com/office/drawing/2014/main" id="{6379B7C9-4A78-92D6-B255-1ACC43C06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35107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1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B4C4-5075-7488-5B6B-837EE7C0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STYMULUJĄ MÓZG</a:t>
            </a:r>
          </a:p>
        </p:txBody>
      </p:sp>
      <p:pic>
        <p:nvPicPr>
          <p:cNvPr id="5122" name="Picture 2" descr="Czy czytanie selektywne z prędkością 4000 słów na minutę ma sens?">
            <a:extLst>
              <a:ext uri="{FF2B5EF4-FFF2-40B4-BE49-F238E27FC236}">
                <a16:creationId xmlns:a16="http://schemas.microsoft.com/office/drawing/2014/main" id="{4FD6013F-236E-9C50-2BA4-68FCAC4F1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4" b="-1"/>
          <a:stretch/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40" name="Group 5133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5135" name="Rectangle 5134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1" name="Rectangle 5135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C1E8B7-DFC1-13EA-77D2-7FD737E2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212" y="2533475"/>
            <a:ext cx="4127862" cy="358313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Warto czytać książki, </a:t>
            </a:r>
            <a:b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żeby utrzymać swój mózg w dobrej formie. </a:t>
            </a:r>
            <a:b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Mole książkowe mają </a:t>
            </a:r>
            <a:b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2,5 razy</a:t>
            </a:r>
            <a: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 </a:t>
            </a:r>
            <a:r>
              <a:rPr lang="pl-PL" b="1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mniejszą</a:t>
            </a:r>
            <a:r>
              <a:rPr lang="pl-PL" b="0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 szansę na rozwój Alzheimera. Czytanie spowalnia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także demencję starczą. </a:t>
            </a:r>
          </a:p>
        </p:txBody>
      </p:sp>
    </p:spTree>
    <p:extLst>
      <p:ext uri="{BB962C8B-B14F-4D97-AF65-F5344CB8AC3E}">
        <p14:creationId xmlns:p14="http://schemas.microsoft.com/office/powerpoint/2010/main" val="273183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2" name="Rectangle 6171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82C444-D852-F58B-19AB-9A6FF514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ZWIĘKSZAJĄ ZDOLNOŚCI ANALITYCZNE</a:t>
            </a:r>
          </a:p>
        </p:txBody>
      </p:sp>
      <p:sp>
        <p:nvSpPr>
          <p:cNvPr id="6174" name="Freeform: Shape 6173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6" name="Freeform: Shape 6175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zytanie ze zrozumieniem w kontekście egzaminów zewnętrznych">
            <a:extLst>
              <a:ext uri="{FF2B5EF4-FFF2-40B4-BE49-F238E27FC236}">
                <a16:creationId xmlns:a16="http://schemas.microsoft.com/office/drawing/2014/main" id="{31280375-768D-FFCA-4D89-4D6E709CD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19738"/>
          <a:stretch/>
        </p:blipFill>
        <p:spPr bwMode="auto">
          <a:xfrm>
            <a:off x="796917" y="1180530"/>
            <a:ext cx="3883038" cy="49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30273-6EC4-64DE-15FC-EF8E7093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Szczególnie, jeśli czytasz </a:t>
            </a:r>
            <a:b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na przykład kryminały.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Rozwiązywanie zagadek wymaga analizowania wydarzeń, faktów, motywacji postaci, stawiania tez, weryfikowania założeń… </a:t>
            </a:r>
          </a:p>
          <a:p>
            <a:pPr marL="0" indent="0">
              <a:buNone/>
            </a:pPr>
            <a: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Zdecydowanie rozwija </a:t>
            </a:r>
            <a:b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to zdolność do krytycznego </a:t>
            </a:r>
            <a:b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i="0" dirty="0">
                <a:effectLst/>
                <a:latin typeface="Poppins" panose="00000500000000000000" pitchFamily="2" charset="-18"/>
                <a:cs typeface="Poppins" panose="00000500000000000000" pitchFamily="2" charset="-18"/>
              </a:rPr>
              <a:t>i analitycznego myślenia.</a:t>
            </a:r>
            <a:endParaRPr lang="pl-PL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7115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751</Words>
  <Application>Microsoft Office PowerPoint</Application>
  <PresentationFormat>Panoramiczny</PresentationFormat>
  <Paragraphs>47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empik</vt:lpstr>
      <vt:lpstr>Poppins</vt:lpstr>
      <vt:lpstr>Times New Roman</vt:lpstr>
      <vt:lpstr>Motyw pakietu Office</vt:lpstr>
      <vt:lpstr>WYRÓŻNIJ SIĘ – CZYTAJ!!</vt:lpstr>
      <vt:lpstr>SĄ SKARBNICĄ WIEDZY, INFORMACJI, POSZERZAJĄ HORYZONTY</vt:lpstr>
      <vt:lpstr> POPRAWIAJĄ PAMIĘĆ, SKUPIENIE                            I KONCENTRACJĘ</vt:lpstr>
      <vt:lpstr>WZBOGACAJĄ SŁOWNICTWO, POPRAWIAJĄ UMIEJĘTNOŚĆ PISANIA, UTRWALAJĄ ZASADY ORTOGRAFII, GRAMATYKI  I INTERPUNKCJI</vt:lpstr>
      <vt:lpstr>INSPIRUJĄ  I POPUDZAJĄ KREATYWNOŚĆ</vt:lpstr>
      <vt:lpstr>ROZWIJAJĄ WYOBRAŹNIĘ</vt:lpstr>
      <vt:lpstr>REDUKUJĄ STRES  I POMAGAJĄ ZASNĄĆ</vt:lpstr>
      <vt:lpstr>STYMULUJĄ MÓZG</vt:lpstr>
      <vt:lpstr>ZWIĘKSZAJĄ ZDOLNOŚCI ANALITYCZNE</vt:lpstr>
      <vt:lpstr>ROZWIJAJĄ WRAŻLIWOŚĆ NA INNYCH LUDZI</vt:lpstr>
      <vt:lpstr>POSZERZAJĄ ŚWIATOPOGLĄD  I KSZTAŁTUJĄ OSOBOWOŚĆ</vt:lpstr>
      <vt:lpstr>DLA RELAKSU!</vt:lpstr>
      <vt:lpstr>„Czytanie książek to najpiękniejsza zabawa, jaką sobie ludzkość wymyśliła”.                                                           Wisława Szymborska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WYRÓŻNIJ SIĘ – CZYTAJ!!</dc:title>
  <dc:creator>Anna Szumielewicz-Hać</dc:creator>
  <cp:lastModifiedBy>Hp</cp:lastModifiedBy>
  <cp:revision>6</cp:revision>
  <dcterms:created xsi:type="dcterms:W3CDTF">2023-09-26T15:53:07Z</dcterms:created>
  <dcterms:modified xsi:type="dcterms:W3CDTF">2023-11-26T20:19:21Z</dcterms:modified>
</cp:coreProperties>
</file>