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" charset="1" panose="020B0503030202020304"/>
      <p:regular r:id="rId10"/>
    </p:embeddedFont>
    <p:embeddedFont>
      <p:font typeface="Clear Sans Bold" charset="1" panose="020B0803030202020304"/>
      <p:regular r:id="rId11"/>
    </p:embeddedFont>
    <p:embeddedFont>
      <p:font typeface="Clear Sans Italics" charset="1" panose="020B0503030202090304"/>
      <p:regular r:id="rId12"/>
    </p:embeddedFont>
    <p:embeddedFont>
      <p:font typeface="Clear Sans Bold Italics" charset="1" panose="020B0803030202090304"/>
      <p:regular r:id="rId13"/>
    </p:embeddedFont>
    <p:embeddedFont>
      <p:font typeface="Clear Sans Thin" charset="1" panose="020B0203030202020304"/>
      <p:regular r:id="rId14"/>
    </p:embeddedFont>
    <p:embeddedFont>
      <p:font typeface="Clear Sans Light" charset="1" panose="020B0303030202020304"/>
      <p:regular r:id="rId15"/>
    </p:embeddedFont>
    <p:embeddedFont>
      <p:font typeface="Clear Sans Medium" charset="1" panose="020B0603030202020304"/>
      <p:regular r:id="rId16"/>
    </p:embeddedFont>
    <p:embeddedFont>
      <p:font typeface="Clear Sans Medium Italics" charset="1" panose="020B0603030202090304"/>
      <p:regular r:id="rId17"/>
    </p:embeddedFont>
    <p:embeddedFont>
      <p:font typeface="Alegreya Sans" charset="1" panose="00000500000000000000"/>
      <p:regular r:id="rId18"/>
    </p:embeddedFont>
    <p:embeddedFont>
      <p:font typeface="Alegreya Sans Bold" charset="1" panose="00000800000000000000"/>
      <p:regular r:id="rId19"/>
    </p:embeddedFont>
    <p:embeddedFont>
      <p:font typeface="Alegreya Sans Italics" charset="1" panose="00000500000000000000"/>
      <p:regular r:id="rId20"/>
    </p:embeddedFont>
    <p:embeddedFont>
      <p:font typeface="Alegreya Sans Bold Italics" charset="1" panose="00000800000000000000"/>
      <p:regular r:id="rId21"/>
    </p:embeddedFont>
    <p:embeddedFont>
      <p:font typeface="Alegreya Sans Thin" charset="1" panose="00000300000000000000"/>
      <p:regular r:id="rId22"/>
    </p:embeddedFont>
    <p:embeddedFont>
      <p:font typeface="Alegreya Sans Thin Italics" charset="1" panose="00000300000000000000"/>
      <p:regular r:id="rId23"/>
    </p:embeddedFont>
    <p:embeddedFont>
      <p:font typeface="Alegreya Sans Light" charset="1" panose="00000400000000000000"/>
      <p:regular r:id="rId24"/>
    </p:embeddedFont>
    <p:embeddedFont>
      <p:font typeface="Alegreya Sans Light Italics" charset="1" panose="00000400000000000000"/>
      <p:regular r:id="rId25"/>
    </p:embeddedFont>
    <p:embeddedFont>
      <p:font typeface="Alegreya Sans Medium" charset="1" panose="00000600000000000000"/>
      <p:regular r:id="rId26"/>
    </p:embeddedFont>
    <p:embeddedFont>
      <p:font typeface="Alegreya Sans Medium Italics" charset="1" panose="00000600000000000000"/>
      <p:regular r:id="rId27"/>
    </p:embeddedFont>
    <p:embeddedFont>
      <p:font typeface="Alegreya Sans Ultra-Bold" charset="1" panose="00000900000000000000"/>
      <p:regular r:id="rId28"/>
    </p:embeddedFont>
    <p:embeddedFont>
      <p:font typeface="Alegreya Sans Ultra-Bold Italics" charset="1" panose="00000900000000000000"/>
      <p:regular r:id="rId29"/>
    </p:embeddedFont>
    <p:embeddedFont>
      <p:font typeface="Alegreya Sans Heavy" charset="1" panose="00000A00000000000000"/>
      <p:regular r:id="rId30"/>
    </p:embeddedFont>
    <p:embeddedFont>
      <p:font typeface="Alegreya Sans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46" Target="slides/slide15.xml" Type="http://schemas.openxmlformats.org/officeDocument/2006/relationships/slide"/><Relationship Id="rId47" Target="slides/slide16.xml" Type="http://schemas.openxmlformats.org/officeDocument/2006/relationships/slide"/><Relationship Id="rId48" Target="slides/slide17.xml" Type="http://schemas.openxmlformats.org/officeDocument/2006/relationships/slide"/><Relationship Id="rId49" Target="slides/slide18.xml" Type="http://schemas.openxmlformats.org/officeDocument/2006/relationships/slide"/><Relationship Id="rId5" Target="tableStyles.xml" Type="http://schemas.openxmlformats.org/officeDocument/2006/relationships/tableStyles"/><Relationship Id="rId50" Target="slides/slide19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l.wikipedia.org/wiki/Order_Virtuti_Militari" TargetMode="External" Type="http://schemas.openxmlformats.org/officeDocument/2006/relationships/hyperlink"/><Relationship Id="rId3" Target="https://pl.wikipedia.org/wiki/Order_Odrodzenia_Polski" TargetMode="External" Type="http://schemas.openxmlformats.org/officeDocument/2006/relationships/hyperlink"/><Relationship Id="rId4" Target="https://pl.wikipedia.org/wiki/Krzy%C5%BC_Walecznych" TargetMode="External" Type="http://schemas.openxmlformats.org/officeDocument/2006/relationships/hyperlink"/><Relationship Id="rId5" Target="../media/image11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https://pl.wikipedia.org/wiki/22_maja" TargetMode="External" Type="http://schemas.openxmlformats.org/officeDocument/2006/relationships/hyperlink"/><Relationship Id="rId4" Target="https://pl.wikipedia.org/wiki/1914" TargetMode="External" Type="http://schemas.openxmlformats.org/officeDocument/2006/relationships/hyperlink"/><Relationship Id="rId5" Target="https://pl.wikipedia.org/wiki/Wis%C5%82a_(miasto)" TargetMode="External" Type="http://schemas.openxmlformats.org/officeDocument/2006/relationships/hyperlink"/><Relationship Id="rId6" Target="https://pl.wikipedia.org/wiki/26_stycznia" TargetMode="External" Type="http://schemas.openxmlformats.org/officeDocument/2006/relationships/hyperlink"/><Relationship Id="rId7" Target="https://pl.wikipedia.org/wiki/2000" TargetMode="External" Type="http://schemas.openxmlformats.org/officeDocument/2006/relationships/hyperlink"/><Relationship Id="rId8" Target="https://pl.wikipedia.org/wiki/Londyn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biografia24.pl/wojna/polski-ruch-oporu-w-czasie-ii-wojny-swiatowej/" TargetMode="External" Type="http://schemas.openxmlformats.org/officeDocument/2006/relationships/hyperlink"/><Relationship Id="rId7" Target="https://biografia24.pl/wojna/polski-ruch-oporu-w-czasie-ii-wojny-swiatowej/" TargetMode="External" Type="http://schemas.openxmlformats.org/officeDocument/2006/relationships/hyperlink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72852" y="603252"/>
            <a:ext cx="13142295" cy="10306146"/>
            <a:chOff x="0" y="0"/>
            <a:chExt cx="17523060" cy="1374152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59264"/>
              <a:ext cx="17523060" cy="12597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451"/>
                </a:lnSpc>
              </a:pPr>
            </a:p>
            <a:p>
              <a:pPr algn="ctr">
                <a:lnSpc>
                  <a:spcPts val="16451"/>
                </a:lnSpc>
              </a:pPr>
              <a:r>
                <a:rPr lang="en-US" sz="14956">
                  <a:solidFill>
                    <a:srgbClr val="191919"/>
                  </a:solidFill>
                  <a:latin typeface="Alegreya Sans Bold"/>
                </a:rPr>
                <a:t>por. Adolf Pilch</a:t>
              </a:r>
            </a:p>
            <a:p>
              <a:pPr algn="ctr">
                <a:lnSpc>
                  <a:spcPts val="16451"/>
                </a:lnSpc>
              </a:pPr>
              <a:r>
                <a:rPr lang="en-US" sz="14956">
                  <a:solidFill>
                    <a:srgbClr val="191919"/>
                  </a:solidFill>
                  <a:latin typeface="Alegreya Sans Bold"/>
                </a:rPr>
                <a:t>“Góra”, “Dolina”</a:t>
              </a:r>
            </a:p>
            <a:p>
              <a:pPr algn="ctr">
                <a:lnSpc>
                  <a:spcPts val="11503"/>
                </a:lnSpc>
              </a:pPr>
            </a:p>
            <a:p>
              <a:pPr algn="ctr">
                <a:lnSpc>
                  <a:spcPts val="11503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064285"/>
              <a:ext cx="17523060" cy="684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2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29599" y="991737"/>
            <a:ext cx="16558401" cy="815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1"/>
              </a:lnSpc>
            </a:pPr>
            <a:r>
              <a:rPr lang="en-US" sz="9510">
                <a:solidFill>
                  <a:srgbClr val="191919"/>
                </a:solidFill>
                <a:latin typeface="Alegreya Sans Medium"/>
              </a:rPr>
              <a:t>Porucznik Adolf Pilch odznaczał się wyjątkowymi cechami i umiejętnościami. Umiał przewodzić innym, </a:t>
            </a:r>
            <a:r>
              <a:rPr lang="en-US" sz="9510">
                <a:solidFill>
                  <a:srgbClr val="191919"/>
                </a:solidFill>
                <a:latin typeface="Alegreya Sans Medium"/>
              </a:rPr>
              <a:t>a równocześnie podporządkować się swoim władzom.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01607" y="1214171"/>
            <a:ext cx="13680310" cy="804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35"/>
              </a:lnSpc>
            </a:pPr>
            <a:r>
              <a:rPr lang="en-US" sz="9396">
                <a:solidFill>
                  <a:srgbClr val="191919"/>
                </a:solidFill>
                <a:latin typeface="Alegreya Sans Medium"/>
              </a:rPr>
              <a:t>Był lojalnym pracownikiem, któremu zawsze chodziło                      o sprawę, </a:t>
            </a:r>
          </a:p>
          <a:p>
            <a:pPr algn="ctr">
              <a:lnSpc>
                <a:spcPts val="10335"/>
              </a:lnSpc>
            </a:pPr>
            <a:r>
              <a:rPr lang="en-US" sz="9396">
                <a:solidFill>
                  <a:srgbClr val="191919"/>
                </a:solidFill>
                <a:latin typeface="Alegreya Sans Medium"/>
              </a:rPr>
              <a:t>a nie o racje osobiste. </a:t>
            </a:r>
          </a:p>
          <a:p>
            <a:pPr algn="ctr">
              <a:lnSpc>
                <a:spcPts val="10335"/>
              </a:lnSpc>
            </a:pPr>
            <a:r>
              <a:rPr lang="en-US" sz="9396">
                <a:solidFill>
                  <a:srgbClr val="191919"/>
                </a:solidFill>
                <a:latin typeface="Alegreya Sans Medium"/>
              </a:rPr>
              <a:t>Nie walczył o zaszczyty, </a:t>
            </a:r>
            <a:r>
              <a:rPr lang="en-US" sz="9396">
                <a:solidFill>
                  <a:srgbClr val="191919"/>
                </a:solidFill>
                <a:latin typeface="Alegreya Sans Bold"/>
              </a:rPr>
              <a:t>zawsze walczył o Sprawę.</a:t>
            </a:r>
            <a:r>
              <a:rPr lang="en-US" sz="9396">
                <a:solidFill>
                  <a:srgbClr val="191919"/>
                </a:solidFill>
                <a:latin typeface="Alegreya Sans Medium"/>
              </a:rPr>
              <a:t>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99731" y="882981"/>
            <a:ext cx="15206225" cy="7133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6"/>
              </a:lnSpc>
            </a:pPr>
            <a:r>
              <a:rPr lang="en-US" sz="8305">
                <a:solidFill>
                  <a:srgbClr val="191919"/>
                </a:solidFill>
                <a:latin typeface="Alegreya Sans Medium"/>
              </a:rPr>
              <a:t>Kto go widział w czasie bitwy i w pracy organizacyjnej, </a:t>
            </a:r>
          </a:p>
          <a:p>
            <a:pPr algn="ctr">
              <a:lnSpc>
                <a:spcPts val="9136"/>
              </a:lnSpc>
            </a:pPr>
            <a:r>
              <a:rPr lang="en-US" sz="8305">
                <a:solidFill>
                  <a:srgbClr val="191919"/>
                </a:solidFill>
                <a:latin typeface="Alegreya Sans Medium"/>
              </a:rPr>
              <a:t>ten nie miał wątpliwości, że </a:t>
            </a:r>
          </a:p>
          <a:p>
            <a:pPr algn="ctr">
              <a:lnSpc>
                <a:spcPts val="9136"/>
              </a:lnSpc>
            </a:pPr>
            <a:r>
              <a:rPr lang="en-US" sz="8305">
                <a:solidFill>
                  <a:srgbClr val="191919"/>
                </a:solidFill>
                <a:latin typeface="Alegreya Sans Medium"/>
              </a:rPr>
              <a:t>nie jest to człowiek, który oszczędza </a:t>
            </a:r>
          </a:p>
          <a:p>
            <a:pPr algn="ctr">
              <a:lnSpc>
                <a:spcPts val="9136"/>
              </a:lnSpc>
            </a:pPr>
            <a:r>
              <a:rPr lang="en-US" sz="8305">
                <a:solidFill>
                  <a:srgbClr val="191919"/>
                </a:solidFill>
                <a:latin typeface="Alegreya Sans Medium"/>
              </a:rPr>
              <a:t>swoje życie i zdrowie. </a:t>
            </a:r>
          </a:p>
          <a:p>
            <a:pPr algn="ctr">
              <a:lnSpc>
                <a:spcPts val="9136"/>
              </a:lnSpc>
            </a:pPr>
            <a:r>
              <a:rPr lang="en-US" sz="8305">
                <a:solidFill>
                  <a:srgbClr val="191919"/>
                </a:solidFill>
                <a:latin typeface="Alegreya Sans Bold"/>
              </a:rPr>
              <a:t>Był wszędzie tam, gdzie było ciężko.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45921" y="2942841"/>
            <a:ext cx="12329240" cy="43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1"/>
              </a:lnSpc>
            </a:pPr>
            <a:r>
              <a:rPr lang="en-US" sz="9810">
                <a:solidFill>
                  <a:srgbClr val="191919"/>
                </a:solidFill>
                <a:latin typeface="Alegreya Sans Medium"/>
              </a:rPr>
              <a:t>Dla swych żołnierzy był przykładem </a:t>
            </a:r>
          </a:p>
          <a:p>
            <a:pPr algn="ctr">
              <a:lnSpc>
                <a:spcPts val="10791"/>
              </a:lnSpc>
            </a:pPr>
            <a:r>
              <a:rPr lang="en-US" sz="9810">
                <a:solidFill>
                  <a:srgbClr val="191919"/>
                </a:solidFill>
                <a:latin typeface="Alegreya Sans Bold"/>
              </a:rPr>
              <a:t>patriotyzmu i męstwa.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99731" y="-206318"/>
            <a:ext cx="15430283" cy="8420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</a:p>
          <a:p>
            <a:pPr algn="ctr">
              <a:lnSpc>
                <a:spcPts val="9281"/>
              </a:lnSpc>
            </a:pPr>
            <a:r>
              <a:rPr lang="en-US" sz="8437">
                <a:solidFill>
                  <a:srgbClr val="191919"/>
                </a:solidFill>
                <a:latin typeface="Alegreya Sans Medium"/>
              </a:rPr>
              <a:t>Był jednym z nielicznych, jeśli nie jedynym dowódcą partyzanckim, który wśród ponad 200 walk </a:t>
            </a:r>
          </a:p>
          <a:p>
            <a:pPr algn="ctr">
              <a:lnSpc>
                <a:spcPts val="9281"/>
              </a:lnSpc>
            </a:pPr>
            <a:r>
              <a:rPr lang="en-US" sz="8437">
                <a:solidFill>
                  <a:srgbClr val="191919"/>
                </a:solidFill>
                <a:latin typeface="Alegreya Sans Medium"/>
              </a:rPr>
              <a:t>nie doznał ani jednej porażki! </a:t>
            </a:r>
          </a:p>
          <a:p>
            <a:pPr algn="ctr">
              <a:lnSpc>
                <a:spcPts val="9281"/>
              </a:lnSpc>
            </a:pPr>
            <a:r>
              <a:rPr lang="en-US" sz="8437">
                <a:solidFill>
                  <a:srgbClr val="191919"/>
                </a:solidFill>
                <a:latin typeface="Alegreya Sans Bold"/>
              </a:rPr>
              <a:t>Dlatego właśnie nazywano go „Partyzantem Niepokonanym”...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7521" y="596716"/>
            <a:ext cx="10697070" cy="8950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2"/>
              </a:lnSpc>
            </a:pPr>
            <a:r>
              <a:rPr lang="en-US" sz="7227">
                <a:solidFill>
                  <a:srgbClr val="191919"/>
                </a:solidFill>
                <a:latin typeface="Alegreya Sans Bold"/>
              </a:rPr>
              <a:t>Ordery i odznaczenia:</a:t>
            </a:r>
          </a:p>
          <a:p>
            <a:pPr marL="1560352" indent="-780176" lvl="1">
              <a:lnSpc>
                <a:spcPts val="8672"/>
              </a:lnSpc>
              <a:buFont typeface="Arial"/>
              <a:buChar char="•"/>
            </a:pPr>
            <a:r>
              <a:rPr lang="en-US" sz="7227" u="sng">
                <a:solidFill>
                  <a:srgbClr val="191919"/>
                </a:solidFill>
                <a:latin typeface="Alegreya Sans Medium"/>
                <a:hlinkClick r:id="rId2" tooltip="https://pl.wikipedia.org/wiki/Order_Virtuti_Militari"/>
              </a:rPr>
              <a:t>Krzyż Srebrny Orderu Virtuti Militari</a:t>
            </a:r>
            <a:r>
              <a:rPr lang="en-US" sz="7227">
                <a:solidFill>
                  <a:srgbClr val="191919"/>
                </a:solidFill>
                <a:latin typeface="Alegreya Sans Medium"/>
              </a:rPr>
              <a:t> </a:t>
            </a:r>
          </a:p>
          <a:p>
            <a:pPr marL="1560352" indent="-780176" lvl="1">
              <a:lnSpc>
                <a:spcPts val="8672"/>
              </a:lnSpc>
              <a:buFont typeface="Arial"/>
              <a:buChar char="•"/>
            </a:pPr>
            <a:r>
              <a:rPr lang="en-US" sz="7227" u="sng">
                <a:solidFill>
                  <a:srgbClr val="191919"/>
                </a:solidFill>
                <a:latin typeface="Alegreya Sans Medium"/>
                <a:hlinkClick r:id="rId3" tooltip="https://pl.wikipedia.org/wiki/Order_Odrodzenia_Polski"/>
              </a:rPr>
              <a:t>Krzyż Kawalerski Orderu Odrodzenia Polski</a:t>
            </a:r>
            <a:r>
              <a:rPr lang="en-US" sz="7227">
                <a:solidFill>
                  <a:srgbClr val="191919"/>
                </a:solidFill>
                <a:latin typeface="Alegreya Sans Medium"/>
              </a:rPr>
              <a:t> </a:t>
            </a:r>
          </a:p>
          <a:p>
            <a:pPr marL="1560352" indent="-780176" lvl="1">
              <a:lnSpc>
                <a:spcPts val="8672"/>
              </a:lnSpc>
              <a:buFont typeface="Arial"/>
              <a:buChar char="•"/>
            </a:pPr>
            <a:r>
              <a:rPr lang="en-US" sz="7227" u="sng">
                <a:solidFill>
                  <a:srgbClr val="191919"/>
                </a:solidFill>
                <a:latin typeface="Alegreya Sans Medium"/>
                <a:hlinkClick r:id="rId4" tooltip="https://pl.wikipedia.org/wiki/Krzy%C5%BC_Walecznych"/>
              </a:rPr>
              <a:t>Krzyż Walecznych</a:t>
            </a:r>
            <a:r>
              <a:rPr lang="en-US" sz="7227">
                <a:solidFill>
                  <a:srgbClr val="191919"/>
                </a:solidFill>
                <a:latin typeface="Alegreya Sans Medium"/>
              </a:rPr>
              <a:t> – czterokrotnie</a:t>
            </a:r>
          </a:p>
          <a:p>
            <a:pPr>
              <a:lnSpc>
                <a:spcPts val="8672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314592" y="1314691"/>
            <a:ext cx="6979413" cy="7657618"/>
          </a:xfrm>
          <a:custGeom>
            <a:avLst/>
            <a:gdLst/>
            <a:ahLst/>
            <a:cxnLst/>
            <a:rect r="r" b="b" t="t" l="l"/>
            <a:pathLst>
              <a:path h="7657618" w="6979413">
                <a:moveTo>
                  <a:pt x="0" y="0"/>
                </a:moveTo>
                <a:lnTo>
                  <a:pt x="6979412" y="0"/>
                </a:lnTo>
                <a:lnTo>
                  <a:pt x="6979412" y="7657618"/>
                </a:lnTo>
                <a:lnTo>
                  <a:pt x="0" y="7657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47524"/>
            <a:ext cx="17578489" cy="910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8"/>
              </a:lnSpc>
            </a:pPr>
          </a:p>
          <a:p>
            <a:pPr algn="ctr">
              <a:lnSpc>
                <a:spcPts val="10078"/>
              </a:lnSpc>
            </a:pPr>
            <a:r>
              <a:rPr lang="en-US" sz="9161">
                <a:solidFill>
                  <a:srgbClr val="191919"/>
                </a:solidFill>
                <a:latin typeface="Alegreya Sans Bold"/>
              </a:rPr>
              <a:t>W roku 2023 przypada:</a:t>
            </a:r>
          </a:p>
          <a:p>
            <a:pPr algn="ctr">
              <a:lnSpc>
                <a:spcPts val="10078"/>
              </a:lnSpc>
            </a:pPr>
            <a:r>
              <a:rPr lang="en-US" sz="9161">
                <a:solidFill>
                  <a:srgbClr val="191919"/>
                </a:solidFill>
                <a:latin typeface="Alegreya Sans Bold"/>
              </a:rPr>
              <a:t>109. rocznica urodzin </a:t>
            </a:r>
          </a:p>
          <a:p>
            <a:pPr algn="ctr">
              <a:lnSpc>
                <a:spcPts val="10078"/>
              </a:lnSpc>
            </a:pPr>
            <a:r>
              <a:rPr lang="en-US" sz="9161">
                <a:solidFill>
                  <a:srgbClr val="191919"/>
                </a:solidFill>
                <a:latin typeface="Alegreya Sans Bold"/>
              </a:rPr>
              <a:t>Adolfa Pilcha</a:t>
            </a:r>
          </a:p>
          <a:p>
            <a:pPr algn="ctr">
              <a:lnSpc>
                <a:spcPts val="10078"/>
              </a:lnSpc>
            </a:pPr>
            <a:r>
              <a:rPr lang="en-US" sz="9161">
                <a:solidFill>
                  <a:srgbClr val="191919"/>
                </a:solidFill>
                <a:latin typeface="Alegreya Sans Bold"/>
              </a:rPr>
              <a:t>23. rocznica śmierci </a:t>
            </a:r>
          </a:p>
          <a:p>
            <a:pPr algn="ctr">
              <a:lnSpc>
                <a:spcPts val="10078"/>
              </a:lnSpc>
            </a:pPr>
            <a:r>
              <a:rPr lang="en-US" sz="9161">
                <a:solidFill>
                  <a:srgbClr val="191919"/>
                </a:solidFill>
                <a:latin typeface="Alegreya Sans Bold"/>
              </a:rPr>
              <a:t>Adolfa Pilcha</a:t>
            </a:r>
          </a:p>
          <a:p>
            <a:pPr algn="ctr">
              <a:lnSpc>
                <a:spcPts val="10078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0481" y="942975"/>
            <a:ext cx="16230600" cy="361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6"/>
              </a:lnSpc>
            </a:pPr>
            <a:r>
              <a:rPr lang="en-US" sz="8205">
                <a:solidFill>
                  <a:srgbClr val="191919"/>
                </a:solidFill>
                <a:latin typeface="Alegreya Sans Medium"/>
              </a:rPr>
              <a:t>śp. Por. Adolf Pilch i wszyscy polegli “Doliniacy” to bohaterzy zasługujący </a:t>
            </a:r>
          </a:p>
          <a:p>
            <a:pPr algn="ctr">
              <a:lnSpc>
                <a:spcPts val="9026"/>
              </a:lnSpc>
            </a:pPr>
            <a:r>
              <a:rPr lang="en-US" sz="8205">
                <a:solidFill>
                  <a:srgbClr val="191919"/>
                </a:solidFill>
                <a:latin typeface="Alegreya Sans Medium"/>
              </a:rPr>
              <a:t>na pamięć i szacunek.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94227" y="5041639"/>
            <a:ext cx="9265073" cy="5245361"/>
          </a:xfrm>
          <a:custGeom>
            <a:avLst/>
            <a:gdLst/>
            <a:ahLst/>
            <a:cxnLst/>
            <a:rect r="r" b="b" t="t" l="l"/>
            <a:pathLst>
              <a:path h="5245361" w="9265073">
                <a:moveTo>
                  <a:pt x="0" y="0"/>
                </a:moveTo>
                <a:lnTo>
                  <a:pt x="9265073" y="0"/>
                </a:lnTo>
                <a:lnTo>
                  <a:pt x="9265073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6237" r="0" b="-16237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09166" y="1603174"/>
            <a:ext cx="11238223" cy="6413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36"/>
              </a:lnSpc>
            </a:pPr>
            <a:r>
              <a:rPr lang="en-US" sz="8942">
                <a:solidFill>
                  <a:srgbClr val="191919"/>
                </a:solidFill>
                <a:latin typeface="Alegreya Sans Medium"/>
              </a:rPr>
              <a:t>CZEŚĆ WASZEJ </a:t>
            </a:r>
          </a:p>
          <a:p>
            <a:pPr algn="ctr">
              <a:lnSpc>
                <a:spcPts val="9836"/>
              </a:lnSpc>
            </a:pPr>
            <a:r>
              <a:rPr lang="en-US" sz="8942">
                <a:solidFill>
                  <a:srgbClr val="191919"/>
                </a:solidFill>
                <a:latin typeface="Alegreya Sans Medium"/>
              </a:rPr>
              <a:t>PAMIĘCI !</a:t>
            </a:r>
          </a:p>
          <a:p>
            <a:pPr algn="ctr">
              <a:lnSpc>
                <a:spcPts val="9836"/>
              </a:lnSpc>
            </a:pPr>
          </a:p>
          <a:p>
            <a:pPr algn="ctr">
              <a:lnSpc>
                <a:spcPts val="9836"/>
              </a:lnSpc>
            </a:pPr>
            <a:r>
              <a:rPr lang="en-US" sz="8942">
                <a:solidFill>
                  <a:srgbClr val="191919"/>
                </a:solidFill>
                <a:latin typeface="Alegreya Sans Medium"/>
              </a:rPr>
              <a:t>NIE   ZAPOMNIMY!</a:t>
            </a:r>
          </a:p>
          <a:p>
            <a:pPr algn="ctr">
              <a:lnSpc>
                <a:spcPts val="9836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17005" y="2890617"/>
            <a:ext cx="10053990" cy="352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Alegreya Sans Medium"/>
              </a:rPr>
              <a:t>Autor prezentacji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Alegreya Sans Medium"/>
              </a:rPr>
              <a:t>Kuba Kędziora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Alegreya Sans Medium"/>
              </a:rPr>
              <a:t>z klasy VI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2716" y="473517"/>
            <a:ext cx="7301284" cy="9339966"/>
          </a:xfrm>
          <a:custGeom>
            <a:avLst/>
            <a:gdLst/>
            <a:ahLst/>
            <a:cxnLst/>
            <a:rect r="r" b="b" t="t" l="l"/>
            <a:pathLst>
              <a:path h="9339966" w="7301284">
                <a:moveTo>
                  <a:pt x="0" y="0"/>
                </a:moveTo>
                <a:lnTo>
                  <a:pt x="7301284" y="0"/>
                </a:lnTo>
                <a:lnTo>
                  <a:pt x="7301284" y="9339966"/>
                </a:lnTo>
                <a:lnTo>
                  <a:pt x="0" y="9339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92" t="0" r="-2692" b="-1282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67302" y="774382"/>
            <a:ext cx="7491998" cy="8738235"/>
            <a:chOff x="0" y="0"/>
            <a:chExt cx="9989330" cy="116509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42875"/>
              <a:ext cx="9989330" cy="983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214"/>
                </a:lnSpc>
              </a:pP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Urodził  się </a:t>
              </a:r>
            </a:p>
            <a:p>
              <a:pPr>
                <a:lnSpc>
                  <a:spcPts val="8214"/>
                </a:lnSpc>
              </a:pP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3" tooltip="https://pl.wikipedia.org/wiki/22_maja"/>
                </a:rPr>
                <a:t>22 maja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 </a:t>
              </a: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4" tooltip="https://pl.wikipedia.org/wiki/1914"/>
                </a:rPr>
                <a:t>1914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r. w </a:t>
              </a: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5" tooltip="https://pl.wikipedia.org/wiki/Wis%C5%82a_(miasto)"/>
                </a:rPr>
                <a:t>Wiśle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 (Polska), </a:t>
              </a:r>
            </a:p>
            <a:p>
              <a:pPr>
                <a:lnSpc>
                  <a:spcPts val="8214"/>
                </a:lnSpc>
              </a:pP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zmarł  </a:t>
              </a: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6" tooltip="https://pl.wikipedia.org/wiki/26_stycznia"/>
                </a:rPr>
                <a:t>26 stycznia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 </a:t>
              </a: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7" tooltip="https://pl.wikipedia.org/wiki/2000"/>
                </a:rPr>
                <a:t>2000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r. </a:t>
              </a:r>
            </a:p>
            <a:p>
              <a:pPr>
                <a:lnSpc>
                  <a:spcPts val="8214"/>
                </a:lnSpc>
              </a:pP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w </a:t>
              </a:r>
              <a:r>
                <a:rPr lang="en-US" sz="6845" u="sng">
                  <a:solidFill>
                    <a:srgbClr val="191919"/>
                  </a:solidFill>
                  <a:latin typeface="Alegreya Sans Bold"/>
                  <a:hlinkClick r:id="rId8" tooltip="https://pl.wikipedia.org/wiki/Londyn"/>
                </a:rPr>
                <a:t>Londynie</a:t>
              </a:r>
              <a:r>
                <a:rPr lang="en-US" sz="6845">
                  <a:solidFill>
                    <a:srgbClr val="191919"/>
                  </a:solidFill>
                  <a:latin typeface="Alegreya Sans Bold"/>
                </a:rPr>
                <a:t>                                           (Wielka Brytania).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973810"/>
              <a:ext cx="9162889" cy="677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28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69662"/>
            <a:ext cx="8543520" cy="5614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0"/>
              </a:lnSpc>
            </a:pPr>
            <a:r>
              <a:rPr lang="en-US" sz="7836">
                <a:solidFill>
                  <a:srgbClr val="191919"/>
                </a:solidFill>
                <a:latin typeface="Alegreya Sans Bold"/>
              </a:rPr>
              <a:t>Brał udział w</a:t>
            </a:r>
          </a:p>
          <a:p>
            <a:pPr algn="ctr">
              <a:lnSpc>
                <a:spcPts val="8620"/>
              </a:lnSpc>
            </a:pPr>
            <a:r>
              <a:rPr lang="en-US" sz="7836" u="sng">
                <a:solidFill>
                  <a:srgbClr val="191919"/>
                </a:solidFill>
                <a:latin typeface="Alegreya Sans Bold"/>
                <a:hlinkClick r:id="rId6" tooltip="https://biografia24.pl/wojna/polski-ruch-oporu-w-czasie-ii-wojny-swiatowej/"/>
              </a:rPr>
              <a:t>Polskim ruchu oporu w czasie   </a:t>
            </a:r>
          </a:p>
          <a:p>
            <a:pPr algn="ctr">
              <a:lnSpc>
                <a:spcPts val="8620"/>
              </a:lnSpc>
            </a:pPr>
            <a:r>
              <a:rPr lang="en-US" sz="7836" u="sng">
                <a:solidFill>
                  <a:srgbClr val="191919"/>
                </a:solidFill>
                <a:latin typeface="Alegreya Sans Bold"/>
                <a:hlinkClick r:id="rId7" tooltip="https://biografia24.pl/wojna/polski-ruch-oporu-w-czasie-ii-wojny-swiatowej/"/>
              </a:rPr>
              <a:t>II wojny światowej</a:t>
            </a:r>
          </a:p>
          <a:p>
            <a:pPr algn="ctr">
              <a:lnSpc>
                <a:spcPts val="862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12415" y="583861"/>
            <a:ext cx="7202023" cy="5393920"/>
          </a:xfrm>
          <a:custGeom>
            <a:avLst/>
            <a:gdLst/>
            <a:ahLst/>
            <a:cxnLst/>
            <a:rect r="r" b="b" t="t" l="l"/>
            <a:pathLst>
              <a:path h="5393920" w="7202023">
                <a:moveTo>
                  <a:pt x="0" y="0"/>
                </a:moveTo>
                <a:lnTo>
                  <a:pt x="7202023" y="0"/>
                </a:lnTo>
                <a:lnTo>
                  <a:pt x="7202023" y="5393920"/>
                </a:lnTo>
                <a:lnTo>
                  <a:pt x="0" y="5393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3967" y="5417715"/>
            <a:ext cx="6929459" cy="5197094"/>
          </a:xfrm>
          <a:custGeom>
            <a:avLst/>
            <a:gdLst/>
            <a:ahLst/>
            <a:cxnLst/>
            <a:rect r="r" b="b" t="t" l="l"/>
            <a:pathLst>
              <a:path h="5197094" w="6929459">
                <a:moveTo>
                  <a:pt x="0" y="0"/>
                </a:moveTo>
                <a:lnTo>
                  <a:pt x="6929460" y="0"/>
                </a:lnTo>
                <a:lnTo>
                  <a:pt x="6929460" y="5197095"/>
                </a:lnTo>
                <a:lnTo>
                  <a:pt x="0" y="5197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80057" y="0"/>
            <a:ext cx="11447029" cy="10287000"/>
          </a:xfrm>
          <a:custGeom>
            <a:avLst/>
            <a:gdLst/>
            <a:ahLst/>
            <a:cxnLst/>
            <a:rect r="r" b="b" t="t" l="l"/>
            <a:pathLst>
              <a:path h="10287000" w="11447029">
                <a:moveTo>
                  <a:pt x="0" y="0"/>
                </a:moveTo>
                <a:lnTo>
                  <a:pt x="11447030" y="0"/>
                </a:lnTo>
                <a:lnTo>
                  <a:pt x="114470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9" t="0" r="-9480" b="-8931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33450"/>
            <a:ext cx="16230600" cy="6903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0"/>
              </a:lnSpc>
            </a:pPr>
            <a:r>
              <a:rPr lang="en-US" sz="9636">
                <a:solidFill>
                  <a:srgbClr val="191919"/>
                </a:solidFill>
                <a:latin typeface="Alegreya Sans Medium"/>
              </a:rPr>
              <a:t>“Dolina” był najsłynniejszym dowódcą Zgrupowania Stołpeckiego, od jego pseudonimu nazywanego  również “Doliniacy”.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99731" y="1597465"/>
            <a:ext cx="14904073" cy="80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0"/>
              </a:lnSpc>
            </a:pPr>
            <a:r>
              <a:rPr lang="en-US" sz="7046">
                <a:solidFill>
                  <a:srgbClr val="191919"/>
                </a:solidFill>
                <a:latin typeface="Alegreya Sans Medium"/>
              </a:rPr>
              <a:t>Zgrupowanie Stołpeckie to zgrupowanie partyzanckie  Armii Krajowej </a:t>
            </a:r>
            <a:r>
              <a:rPr lang="en-US" sz="7046">
                <a:solidFill>
                  <a:srgbClr val="191919"/>
                </a:solidFill>
                <a:latin typeface="Alegreya Sans Medium"/>
              </a:rPr>
              <a:t>zorganizowane w  powiecie stołpeckim  na Kresach Wschodnich, walczące w latach 1943–1945 na terenach  Nowogródczyzny, w  powstaniu warszawskim oraz na Ziemi Piotrkowskiej i Kielecczyźnie.</a:t>
            </a:r>
          </a:p>
          <a:p>
            <a:pPr algn="ctr">
              <a:lnSpc>
                <a:spcPts val="808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09593" y="599118"/>
            <a:ext cx="16868814" cy="968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32"/>
              </a:lnSpc>
            </a:pPr>
            <a:r>
              <a:rPr lang="en-US" sz="7575">
                <a:solidFill>
                  <a:srgbClr val="191919"/>
                </a:solidFill>
                <a:latin typeface="Alegreya Sans Medium"/>
              </a:rPr>
              <a:t>Zgrupowanie Stołpeckie było jednym z najdłużej istniejących polskich oddziałów partyzanckich, a zarazem jedynym, który przeszedł tak długi szlak bojowy. W czasie swego istnienia stoczyło ponad 230 bitew                 i potyczek z Niemcami, sowieckimi partyzantami oraz  formacjami kolaboracyjnymi w słuzbie niemieckiej.</a:t>
            </a:r>
          </a:p>
          <a:p>
            <a:pPr algn="ctr">
              <a:lnSpc>
                <a:spcPts val="833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47326" y="1326675"/>
            <a:ext cx="15839775" cy="886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>
                <a:solidFill>
                  <a:srgbClr val="191919"/>
                </a:solidFill>
                <a:latin typeface="Alegreya Sans Medium"/>
              </a:rPr>
              <a:t>3-krotnie zostało rozbite, lecz za każdym razem zdołało zebrać się ponownie, aby kontynuować walkę. W ciągu 19 miesięcy przez szeregi zgrupowania przewinęło się ponad 1950 żołnierzy, z czego około 800 poległo lub zostało zamordowanych.</a:t>
            </a:r>
          </a:p>
          <a:p>
            <a:pPr algn="ctr">
              <a:lnSpc>
                <a:spcPts val="858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5046395" y="1967871"/>
            <a:ext cx="9267406" cy="12492827"/>
          </a:xfrm>
          <a:custGeom>
            <a:avLst/>
            <a:gdLst/>
            <a:ahLst/>
            <a:cxnLst/>
            <a:rect r="r" b="b" t="t" l="l"/>
            <a:pathLst>
              <a:path h="12492827" w="9267406">
                <a:moveTo>
                  <a:pt x="0" y="0"/>
                </a:moveTo>
                <a:lnTo>
                  <a:pt x="9267406" y="0"/>
                </a:lnTo>
                <a:lnTo>
                  <a:pt x="9267406" y="12492827"/>
                </a:lnTo>
                <a:lnTo>
                  <a:pt x="0" y="1249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8" y="-4317446"/>
            <a:ext cx="8968224" cy="8634892"/>
          </a:xfrm>
          <a:custGeom>
            <a:avLst/>
            <a:gdLst/>
            <a:ahLst/>
            <a:cxnLst/>
            <a:rect r="r" b="b" t="t" l="l"/>
            <a:pathLst>
              <a:path h="8634892" w="8968224">
                <a:moveTo>
                  <a:pt x="0" y="0"/>
                </a:moveTo>
                <a:lnTo>
                  <a:pt x="8968224" y="0"/>
                </a:lnTo>
                <a:lnTo>
                  <a:pt x="8968224" y="8634892"/>
                </a:lnTo>
                <a:lnTo>
                  <a:pt x="0" y="86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73731" y="933450"/>
            <a:ext cx="13140538" cy="837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1"/>
              </a:lnSpc>
            </a:pPr>
            <a:r>
              <a:rPr lang="en-US" sz="9792">
                <a:solidFill>
                  <a:srgbClr val="191919"/>
                </a:solidFill>
                <a:latin typeface="Alegreya Sans Medium"/>
              </a:rPr>
              <a:t>Wszyscy “Doliniacy”, którzy przeżyli wojnę stwierdzili, że tylko dzięki Porucznikowi i przy Boskiej pomocy uniknęli syberyjskich łagrów.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99731" y="8016263"/>
            <a:ext cx="4634548" cy="396043"/>
          </a:xfrm>
          <a:custGeom>
            <a:avLst/>
            <a:gdLst/>
            <a:ahLst/>
            <a:cxnLst/>
            <a:rect r="r" b="b" t="t" l="l"/>
            <a:pathLst>
              <a:path h="396043" w="4634548">
                <a:moveTo>
                  <a:pt x="0" y="0"/>
                </a:moveTo>
                <a:lnTo>
                  <a:pt x="4634548" y="0"/>
                </a:lnTo>
                <a:lnTo>
                  <a:pt x="4634548" y="396043"/>
                </a:lnTo>
                <a:lnTo>
                  <a:pt x="0" y="3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DAF1AWwE0Is</dc:identifier>
  <dcterms:modified xsi:type="dcterms:W3CDTF">2011-08-01T06:04:30Z</dcterms:modified>
  <cp:revision>1</cp:revision>
  <dc:title>Tekst akapitu</dc:title>
</cp:coreProperties>
</file>