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3" r:id="rId1"/>
    <p:sldMasterId id="2147483709" r:id="rId2"/>
  </p:sldMasterIdLst>
  <p:notesMasterIdLst>
    <p:notesMasterId r:id="rId48"/>
  </p:notesMasterIdLst>
  <p:handoutMasterIdLst>
    <p:handoutMasterId r:id="rId49"/>
  </p:handoutMasterIdLst>
  <p:sldIdLst>
    <p:sldId id="256" r:id="rId3"/>
    <p:sldId id="931" r:id="rId4"/>
    <p:sldId id="622" r:id="rId5"/>
    <p:sldId id="659" r:id="rId6"/>
    <p:sldId id="312" r:id="rId7"/>
    <p:sldId id="371" r:id="rId8"/>
    <p:sldId id="374" r:id="rId9"/>
    <p:sldId id="933" r:id="rId10"/>
    <p:sldId id="317" r:id="rId11"/>
    <p:sldId id="935" r:id="rId12"/>
    <p:sldId id="936" r:id="rId13"/>
    <p:sldId id="937" r:id="rId14"/>
    <p:sldId id="934" r:id="rId15"/>
    <p:sldId id="626" r:id="rId16"/>
    <p:sldId id="939" r:id="rId17"/>
    <p:sldId id="629" r:id="rId18"/>
    <p:sldId id="940" r:id="rId19"/>
    <p:sldId id="941" r:id="rId20"/>
    <p:sldId id="632" r:id="rId21"/>
    <p:sldId id="375" r:id="rId22"/>
    <p:sldId id="958" r:id="rId23"/>
    <p:sldId id="959" r:id="rId24"/>
    <p:sldId id="960" r:id="rId25"/>
    <p:sldId id="961" r:id="rId26"/>
    <p:sldId id="962" r:id="rId27"/>
    <p:sldId id="963" r:id="rId28"/>
    <p:sldId id="638" r:id="rId29"/>
    <p:sldId id="952" r:id="rId30"/>
    <p:sldId id="953" r:id="rId31"/>
    <p:sldId id="641" r:id="rId32"/>
    <p:sldId id="964" r:id="rId33"/>
    <p:sldId id="943" r:id="rId34"/>
    <p:sldId id="944" r:id="rId35"/>
    <p:sldId id="965" r:id="rId36"/>
    <p:sldId id="258" r:id="rId37"/>
    <p:sldId id="945" r:id="rId38"/>
    <p:sldId id="946" r:id="rId39"/>
    <p:sldId id="947" r:id="rId40"/>
    <p:sldId id="948" r:id="rId41"/>
    <p:sldId id="954" r:id="rId42"/>
    <p:sldId id="966" r:id="rId43"/>
    <p:sldId id="955" r:id="rId44"/>
    <p:sldId id="949" r:id="rId45"/>
    <p:sldId id="950" r:id="rId46"/>
    <p:sldId id="951" r:id="rId47"/>
  </p:sldIdLst>
  <p:sldSz cx="9144000" cy="6858000" type="screen4x3"/>
  <p:notesSz cx="9926638" cy="6797675"/>
  <p:custShowLst>
    <p:custShow name="Pokaz niestandardowy 1" id="0">
      <p:sldLst/>
    </p:custShow>
    <p:custShow name="Pokaz niestandardowy 2" id="1">
      <p:sldLst/>
    </p:custShow>
    <p:custShow name="Pokaz niestandardowy 3" id="2">
      <p:sldLst/>
    </p:custShow>
    <p:custShow name="Pokaz niestandardowy 4" id="3">
      <p:sldLst/>
    </p:custShow>
    <p:custShow name="Pokaz niestandardowy 5" id="4">
      <p:sldLst/>
    </p:custShow>
    <p:custShow name="Pokaz niestandardowy 6" id="5">
      <p:sldLst/>
    </p:custShow>
    <p:custShow name="Pokaz niestandardowy 7" id="6">
      <p:sldLst/>
    </p:custShow>
    <p:custShow name="Pokaz niestandardowy 8" id="7">
      <p:sldLst/>
    </p:custShow>
    <p:custShow name="Pokaz niestandardowy 9" id="8">
      <p:sldLst/>
    </p:custShow>
    <p:custShow name="Pokaz niestandardowy 10" id="9">
      <p:sldLst/>
    </p:custShow>
    <p:custShow name="Pokaz niestandardowy 11" id="10">
      <p:sldLst/>
    </p:custShow>
    <p:custShow name="Pokaz niestandardowy 12" id="11">
      <p:sldLst/>
    </p:custShow>
    <p:custShow name="Pokaz niestandardowy 13" id="12">
      <p:sldLst/>
    </p:custShow>
    <p:custShow name="Pokaz niestandardowy 14" id="13">
      <p:sldLst/>
    </p:custShow>
  </p:custShowLst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0910"/>
    <a:srgbClr val="CCFFFF"/>
    <a:srgbClr val="66FFFF"/>
    <a:srgbClr val="CCFF66"/>
    <a:srgbClr val="99FF33"/>
    <a:srgbClr val="FF6600"/>
    <a:srgbClr val="FFCC66"/>
    <a:srgbClr val="CCFF33"/>
    <a:srgbClr val="FFFFCC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Styl ciemny 1 — Ak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Styl ciemny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16DA210-FB5B-4158-B5E0-FEB733F419BA}" styleName="Styl jasny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053" autoAdjust="0"/>
    <p:restoredTop sz="86457" autoAdjust="0"/>
  </p:normalViewPr>
  <p:slideViewPr>
    <p:cSldViewPr>
      <p:cViewPr>
        <p:scale>
          <a:sx n="92" d="100"/>
          <a:sy n="92" d="100"/>
        </p:scale>
        <p:origin x="-1502" y="59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1651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267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302625" cy="340264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5621697" y="1"/>
            <a:ext cx="4302625" cy="340264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1" y="6456325"/>
            <a:ext cx="4302625" cy="340264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5621697" y="6456325"/>
            <a:ext cx="4302625" cy="340264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1D5D22F-221F-4CDB-A7E6-40D1535EEB8E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9120934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302625" cy="340264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5621697" y="1"/>
            <a:ext cx="4302625" cy="340264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511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6" tIns="45713" rIns="91426" bIns="45713" rtlCol="0" anchor="ctr"/>
          <a:lstStyle/>
          <a:p>
            <a:pPr lvl="0"/>
            <a:endParaRPr lang="pl-PL" noProof="0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992201" y="3228706"/>
            <a:ext cx="7942239" cy="3059117"/>
          </a:xfrm>
          <a:prstGeom prst="rect">
            <a:avLst/>
          </a:prstGeom>
        </p:spPr>
        <p:txBody>
          <a:bodyPr vert="horz" lIns="91426" tIns="45713" rIns="91426" bIns="45713" rtlCol="0"/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1" y="6456325"/>
            <a:ext cx="4302625" cy="340264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5621697" y="6456325"/>
            <a:ext cx="4302625" cy="340264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8942629-F819-4C80-9696-E9DB0CDD9EAF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96204390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ymbol zastępczy obrazu slajd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dirty="0"/>
          </a:p>
        </p:txBody>
      </p:sp>
      <p:sp>
        <p:nvSpPr>
          <p:cNvPr id="2" name="Symbol zastępczy daty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pl-PL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aseline="0">
                <a:solidFill>
                  <a:srgbClr val="002060"/>
                </a:solidFill>
                <a:effectLst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2060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/>
              <a:t>Kliknij, aby edytować styl wzorca podtytułu</a:t>
            </a:r>
          </a:p>
        </p:txBody>
      </p:sp>
    </p:spTree>
    <p:extLst>
      <p:ext uri="{BB962C8B-B14F-4D97-AF65-F5344CB8AC3E}">
        <p14:creationId xmlns:p14="http://schemas.microsoft.com/office/powerpoint/2010/main" val="1217547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033571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5236756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ostokąt zaokrąglony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Prostokąt zaokrąglony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ytuł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0" name="Podtytuł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19" name="Symbol zastępczy daty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E80666-FB37-4B36-9149-507F3B0178E3}" type="datetimeFigureOut">
              <a:rPr lang="en-US" smtClean="0"/>
              <a:pPr/>
              <a:t>4/11/2024</a:t>
            </a:fld>
            <a:endParaRPr lang="en-US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ymbol zastępczy numeru slajd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E80666-FB37-4B36-9149-507F3B0178E3}" type="datetimeFigureOut">
              <a:rPr lang="en-US" smtClean="0"/>
              <a:pPr/>
              <a:t>4/11/2024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zaokrąglony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ostokąt zaokrąglony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E80666-FB37-4B36-9149-507F3B0178E3}" type="datetimeFigureOut">
              <a:rPr lang="en-US" smtClean="0"/>
              <a:pPr/>
              <a:t>4/11/2024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E80666-FB37-4B36-9149-507F3B0178E3}" type="datetimeFigureOut">
              <a:rPr lang="en-US" smtClean="0"/>
              <a:pPr/>
              <a:t>4/11/2024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ymbol zastępczy stopki 4"/>
          <p:cNvSpPr txBox="1">
            <a:spLocks/>
          </p:cNvSpPr>
          <p:nvPr userDrawn="1"/>
        </p:nvSpPr>
        <p:spPr>
          <a:xfrm>
            <a:off x="-3767" y="6356350"/>
            <a:ext cx="9144000" cy="501650"/>
          </a:xfrm>
          <a:prstGeom prst="rect">
            <a:avLst/>
          </a:prstGeom>
          <a:solidFill>
            <a:srgbClr val="081422"/>
          </a:solidFill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tint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/>
                <a:ea typeface="+mn-ea"/>
                <a:cs typeface="+mn-cs"/>
              </a:rPr>
              <a:t>Kuratorium Oświaty w Katowicach - Delegatura w Częstochowie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E80666-FB37-4B36-9149-507F3B0178E3}" type="datetimeFigureOut">
              <a:rPr lang="en-US" smtClean="0"/>
              <a:pPr/>
              <a:t>4/11/2024</a:t>
            </a:fld>
            <a:endParaRPr lang="en-US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E80666-FB37-4B36-9149-507F3B0178E3}" type="datetimeFigureOut">
              <a:rPr lang="en-US" smtClean="0"/>
              <a:pPr/>
              <a:t>4/11/2024</a:t>
            </a:fld>
            <a:endParaRPr lang="en-US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zaokrąglony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E80666-FB37-4B36-9149-507F3B0178E3}" type="datetimeFigureOut">
              <a:rPr lang="en-US" smtClean="0"/>
              <a:pPr/>
              <a:t>4/11/2024</a:t>
            </a:fld>
            <a:endParaRPr lang="en-US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E80666-FB37-4B36-9149-507F3B0178E3}" type="datetimeFigureOut">
              <a:rPr lang="en-US" smtClean="0"/>
              <a:pPr/>
              <a:t>4/11/2024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u="none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8428883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ostokąt zaokrąglony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ostokąt z zaokrąglonym rogiem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E80666-FB37-4B36-9149-507F3B0178E3}" type="datetimeFigureOut">
              <a:rPr lang="en-US" smtClean="0"/>
              <a:pPr/>
              <a:t>4/11/2024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E80666-FB37-4B36-9149-507F3B0178E3}" type="datetimeFigureOut">
              <a:rPr lang="en-US" smtClean="0"/>
              <a:pPr/>
              <a:t>4/11/2024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E80666-FB37-4B36-9149-507F3B0178E3}" type="datetimeFigureOut">
              <a:rPr lang="en-US" smtClean="0"/>
              <a:pPr/>
              <a:t>4/11/2024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133643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48071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981560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3211951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6409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594289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508274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741373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2060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002060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002060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002060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002060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002060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zaokrąglony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ostokąt zaokrąglony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Symbol zastępczy tytułu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5" name="Symbol zastępczy daty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4/11/2024</a:t>
            </a:fld>
            <a:endParaRPr lang="en-US"/>
          </a:p>
        </p:txBody>
      </p:sp>
      <p:sp>
        <p:nvSpPr>
          <p:cNvPr id="18" name="Symbol zastępczy stopki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kumimoji="0"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sjerzykowo.edupage.org/" TargetMode="External"/><Relationship Id="rId2" Type="http://schemas.openxmlformats.org/officeDocument/2006/relationships/hyperlink" Target="http://www.nabor.pcss.pl/" TargetMode="Externa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nabor.pcss.pl/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zsjerzykowo.edupage.org/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dirty="0" smtClean="0">
                <a:solidFill>
                  <a:srgbClr val="002060"/>
                </a:solidFill>
                <a:effectLst/>
              </a:rPr>
              <a:t>Szkoła Podstawowa                 im. Królowej Jadwigi             w Jerzykowie </a:t>
            </a:r>
            <a:endParaRPr lang="pl-PL" dirty="0">
              <a:solidFill>
                <a:srgbClr val="002060"/>
              </a:solidFill>
              <a:effectLst/>
            </a:endParaRPr>
          </a:p>
        </p:txBody>
      </p:sp>
      <p:sp>
        <p:nvSpPr>
          <p:cNvPr id="4" name="Podtytuł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cxnSp>
        <p:nvCxnSpPr>
          <p:cNvPr id="5" name="Łącznik prostoliniowy 4"/>
          <p:cNvCxnSpPr/>
          <p:nvPr/>
        </p:nvCxnSpPr>
        <p:spPr>
          <a:xfrm>
            <a:off x="684213" y="3644900"/>
            <a:ext cx="7775575" cy="0"/>
          </a:xfrm>
          <a:prstGeom prst="line">
            <a:avLst/>
          </a:prstGeom>
          <a:ln w="12700" cmpd="dbl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odtytuł 2"/>
          <p:cNvSpPr txBox="1">
            <a:spLocks/>
          </p:cNvSpPr>
          <p:nvPr/>
        </p:nvSpPr>
        <p:spPr>
          <a:xfrm>
            <a:off x="1371600" y="4653136"/>
            <a:ext cx="6400800" cy="1872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sz="1600" dirty="0">
              <a:solidFill>
                <a:srgbClr val="002060"/>
              </a:solidFill>
            </a:endParaRPr>
          </a:p>
          <a:p>
            <a:endParaRPr lang="pl-PL" sz="1600" dirty="0">
              <a:solidFill>
                <a:srgbClr val="002060"/>
              </a:solidFill>
            </a:endParaRPr>
          </a:p>
          <a:p>
            <a:endParaRPr lang="pl-PL" sz="1600" dirty="0">
              <a:solidFill>
                <a:srgbClr val="002060"/>
              </a:solidFill>
            </a:endParaRPr>
          </a:p>
          <a:p>
            <a:endParaRPr lang="pl-PL" sz="1600" dirty="0">
              <a:solidFill>
                <a:srgbClr val="002060"/>
              </a:solidFill>
            </a:endParaRPr>
          </a:p>
          <a:p>
            <a:r>
              <a:rPr lang="pl-PL" sz="1600" dirty="0" smtClean="0">
                <a:solidFill>
                  <a:srgbClr val="002060"/>
                </a:solidFill>
              </a:rPr>
              <a:t>Jerzykowo , </a:t>
            </a:r>
            <a:r>
              <a:rPr lang="pl-PL" sz="1600" dirty="0" smtClean="0">
                <a:solidFill>
                  <a:srgbClr val="002060"/>
                </a:solidFill>
              </a:rPr>
              <a:t>11</a:t>
            </a:r>
            <a:r>
              <a:rPr lang="pl-PL" sz="1600" dirty="0" smtClean="0">
                <a:solidFill>
                  <a:srgbClr val="002060"/>
                </a:solidFill>
              </a:rPr>
              <a:t> kwietnia 2024 </a:t>
            </a:r>
            <a:r>
              <a:rPr lang="pl-PL" sz="1600" dirty="0">
                <a:solidFill>
                  <a:srgbClr val="002060"/>
                </a:solidFill>
              </a:rPr>
              <a:t>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ytuł 1"/>
          <p:cNvSpPr txBox="1">
            <a:spLocks/>
          </p:cNvSpPr>
          <p:nvPr/>
        </p:nvSpPr>
        <p:spPr>
          <a:xfrm>
            <a:off x="0" y="-99392"/>
            <a:ext cx="9144000" cy="716036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l-PL" sz="2400" dirty="0">
                <a:solidFill>
                  <a:srgbClr val="002060"/>
                </a:solidFill>
                <a:effectLst/>
              </a:rPr>
              <a:t>Przykład wyboru: </a:t>
            </a:r>
          </a:p>
          <a:p>
            <a:r>
              <a:rPr lang="pl-PL" sz="2400" b="1" dirty="0">
                <a:solidFill>
                  <a:srgbClr val="002060"/>
                </a:solidFill>
                <a:effectLst/>
              </a:rPr>
              <a:t>uczeń preferuje </a:t>
            </a:r>
            <a:r>
              <a:rPr lang="pl-PL" sz="2400" b="1" u="sng" dirty="0">
                <a:solidFill>
                  <a:srgbClr val="FF0000"/>
                </a:solidFill>
                <a:effectLst/>
              </a:rPr>
              <a:t>konkretne klasy - rozszerzenia</a:t>
            </a:r>
          </a:p>
        </p:txBody>
      </p:sp>
      <p:grpSp>
        <p:nvGrpSpPr>
          <p:cNvPr id="2" name="Grupa 1">
            <a:extLst>
              <a:ext uri="{FF2B5EF4-FFF2-40B4-BE49-F238E27FC236}">
                <a16:creationId xmlns:a16="http://schemas.microsoft.com/office/drawing/2014/main" xmlns="" id="{02D012BA-5EE1-43AA-A732-D430B396A73F}"/>
              </a:ext>
            </a:extLst>
          </p:cNvPr>
          <p:cNvGrpSpPr/>
          <p:nvPr/>
        </p:nvGrpSpPr>
        <p:grpSpPr>
          <a:xfrm>
            <a:off x="467544" y="665339"/>
            <a:ext cx="7976170" cy="5823090"/>
            <a:chOff x="179506" y="784199"/>
            <a:chExt cx="7976170" cy="5823090"/>
          </a:xfrm>
        </p:grpSpPr>
        <p:sp>
          <p:nvSpPr>
            <p:cNvPr id="10" name="Tytuł 1">
              <a:extLst>
                <a:ext uri="{FF2B5EF4-FFF2-40B4-BE49-F238E27FC236}">
                  <a16:creationId xmlns:a16="http://schemas.microsoft.com/office/drawing/2014/main" xmlns="" id="{BB199AB6-45FA-42B1-AB42-231BCA6B60ED}"/>
                </a:ext>
              </a:extLst>
            </p:cNvPr>
            <p:cNvSpPr txBox="1">
              <a:spLocks/>
            </p:cNvSpPr>
            <p:nvPr/>
          </p:nvSpPr>
          <p:spPr>
            <a:xfrm>
              <a:off x="179510" y="784199"/>
              <a:ext cx="7976165" cy="389797"/>
            </a:xfrm>
            <a:prstGeom prst="rect">
              <a:avLst/>
            </a:prstGeom>
            <a:solidFill>
              <a:srgbClr val="CCFF6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pl-PL"/>
              </a:defPPr>
              <a:lvl1pPr algn="ctr">
                <a:defRPr sz="1700" b="1">
                  <a:solidFill>
                    <a:schemeClr val="lt1"/>
                  </a:solidFill>
                  <a:latin typeface="Calibri" panose="020F050202020403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pl-PL" sz="2400" dirty="0">
                  <a:solidFill>
                    <a:srgbClr val="002060"/>
                  </a:solidFill>
                </a:rPr>
                <a:t>LO A klasa a (matematyka, fizyka)</a:t>
              </a:r>
            </a:p>
          </p:txBody>
        </p:sp>
        <p:sp>
          <p:nvSpPr>
            <p:cNvPr id="13" name="Tytuł 1">
              <a:extLst>
                <a:ext uri="{FF2B5EF4-FFF2-40B4-BE49-F238E27FC236}">
                  <a16:creationId xmlns:a16="http://schemas.microsoft.com/office/drawing/2014/main" xmlns="" id="{3F7B3123-A188-4ECF-A81B-94D76964E21F}"/>
                </a:ext>
              </a:extLst>
            </p:cNvPr>
            <p:cNvSpPr txBox="1">
              <a:spLocks/>
            </p:cNvSpPr>
            <p:nvPr/>
          </p:nvSpPr>
          <p:spPr>
            <a:xfrm>
              <a:off x="179511" y="1173996"/>
              <a:ext cx="7976165" cy="389797"/>
            </a:xfrm>
            <a:prstGeom prst="rect">
              <a:avLst/>
            </a:prstGeom>
            <a:solidFill>
              <a:srgbClr val="CCFF6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pl-PL"/>
              </a:defPPr>
              <a:lvl1pPr algn="ctr">
                <a:defRPr sz="1700" b="1">
                  <a:solidFill>
                    <a:schemeClr val="lt1"/>
                  </a:solidFill>
                  <a:latin typeface="Calibri" panose="020F050202020403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pl-PL" sz="2400" dirty="0">
                  <a:solidFill>
                    <a:srgbClr val="002060"/>
                  </a:solidFill>
                </a:rPr>
                <a:t>LO A klasa b (polski, historia)</a:t>
              </a:r>
            </a:p>
          </p:txBody>
        </p:sp>
        <p:sp>
          <p:nvSpPr>
            <p:cNvPr id="14" name="Tytuł 1">
              <a:extLst>
                <a:ext uri="{FF2B5EF4-FFF2-40B4-BE49-F238E27FC236}">
                  <a16:creationId xmlns:a16="http://schemas.microsoft.com/office/drawing/2014/main" xmlns="" id="{791D0ACB-0590-4782-8488-40E8BB409157}"/>
                </a:ext>
              </a:extLst>
            </p:cNvPr>
            <p:cNvSpPr txBox="1">
              <a:spLocks/>
            </p:cNvSpPr>
            <p:nvPr/>
          </p:nvSpPr>
          <p:spPr>
            <a:xfrm>
              <a:off x="179510" y="1563793"/>
              <a:ext cx="7976165" cy="389797"/>
            </a:xfrm>
            <a:prstGeom prst="rect">
              <a:avLst/>
            </a:prstGeom>
            <a:solidFill>
              <a:srgbClr val="CCFF6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pl-PL"/>
              </a:defPPr>
              <a:lvl1pPr algn="ctr">
                <a:defRPr sz="1700" b="1">
                  <a:solidFill>
                    <a:schemeClr val="lt1"/>
                  </a:solidFill>
                  <a:latin typeface="Calibri" panose="020F050202020403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pl-PL" sz="2400" dirty="0">
                  <a:solidFill>
                    <a:srgbClr val="002060"/>
                  </a:solidFill>
                </a:rPr>
                <a:t>LO A klasa c (angielski, polski)</a:t>
              </a:r>
            </a:p>
          </p:txBody>
        </p:sp>
        <p:sp>
          <p:nvSpPr>
            <p:cNvPr id="15" name="Tytuł 1">
              <a:extLst>
                <a:ext uri="{FF2B5EF4-FFF2-40B4-BE49-F238E27FC236}">
                  <a16:creationId xmlns:a16="http://schemas.microsoft.com/office/drawing/2014/main" xmlns="" id="{82824F93-D812-495D-9EFA-C9D35C768CB4}"/>
                </a:ext>
              </a:extLst>
            </p:cNvPr>
            <p:cNvSpPr txBox="1">
              <a:spLocks/>
            </p:cNvSpPr>
            <p:nvPr/>
          </p:nvSpPr>
          <p:spPr>
            <a:xfrm>
              <a:off x="179510" y="1953590"/>
              <a:ext cx="7976165" cy="389797"/>
            </a:xfrm>
            <a:prstGeom prst="rect">
              <a:avLst/>
            </a:prstGeom>
            <a:solidFill>
              <a:srgbClr val="CCFF6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pl-PL"/>
              </a:defPPr>
              <a:lvl1pPr algn="ctr">
                <a:defRPr sz="1700" b="1">
                  <a:solidFill>
                    <a:schemeClr val="lt1"/>
                  </a:solidFill>
                  <a:latin typeface="Calibri" panose="020F050202020403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pl-PL" sz="2400" dirty="0">
                  <a:solidFill>
                    <a:srgbClr val="002060"/>
                  </a:solidFill>
                </a:rPr>
                <a:t>LO A klasa d (biologia, chemia)</a:t>
              </a:r>
            </a:p>
          </p:txBody>
        </p:sp>
        <p:sp>
          <p:nvSpPr>
            <p:cNvPr id="16" name="Tytuł 1">
              <a:extLst>
                <a:ext uri="{FF2B5EF4-FFF2-40B4-BE49-F238E27FC236}">
                  <a16:creationId xmlns:a16="http://schemas.microsoft.com/office/drawing/2014/main" xmlns="" id="{ABCB7255-D4F0-4576-BA58-8C5F99098DDE}"/>
                </a:ext>
              </a:extLst>
            </p:cNvPr>
            <p:cNvSpPr txBox="1">
              <a:spLocks/>
            </p:cNvSpPr>
            <p:nvPr/>
          </p:nvSpPr>
          <p:spPr>
            <a:xfrm>
              <a:off x="179509" y="2343387"/>
              <a:ext cx="7976165" cy="389797"/>
            </a:xfrm>
            <a:prstGeom prst="rect">
              <a:avLst/>
            </a:prstGeom>
            <a:solidFill>
              <a:srgbClr val="CCFF6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pl-PL"/>
              </a:defPPr>
              <a:lvl1pPr algn="ctr">
                <a:defRPr sz="1700" b="1">
                  <a:solidFill>
                    <a:schemeClr val="lt1"/>
                  </a:solidFill>
                  <a:latin typeface="Calibri" panose="020F050202020403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pl-PL" sz="2400" dirty="0">
                  <a:solidFill>
                    <a:srgbClr val="002060"/>
                  </a:solidFill>
                </a:rPr>
                <a:t>LO A klasa e (geografia, </a:t>
              </a:r>
              <a:r>
                <a:rPr lang="pl-PL" sz="2400" dirty="0" err="1">
                  <a:solidFill>
                    <a:srgbClr val="002060"/>
                  </a:solidFill>
                </a:rPr>
                <a:t>wos</a:t>
              </a:r>
              <a:r>
                <a:rPr lang="pl-PL" sz="2400" dirty="0">
                  <a:solidFill>
                    <a:srgbClr val="002060"/>
                  </a:solidFill>
                </a:rPr>
                <a:t>)</a:t>
              </a:r>
            </a:p>
          </p:txBody>
        </p:sp>
        <p:sp>
          <p:nvSpPr>
            <p:cNvPr id="17" name="Tytuł 1">
              <a:extLst>
                <a:ext uri="{FF2B5EF4-FFF2-40B4-BE49-F238E27FC236}">
                  <a16:creationId xmlns:a16="http://schemas.microsoft.com/office/drawing/2014/main" xmlns="" id="{5FCBDCCD-5839-4B54-8821-D7E3E5E64FCE}"/>
                </a:ext>
              </a:extLst>
            </p:cNvPr>
            <p:cNvSpPr txBox="1">
              <a:spLocks/>
            </p:cNvSpPr>
            <p:nvPr/>
          </p:nvSpPr>
          <p:spPr>
            <a:xfrm>
              <a:off x="179509" y="2733184"/>
              <a:ext cx="7976165" cy="389797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pl-PL"/>
              </a:defPPr>
              <a:lvl1pPr algn="ctr">
                <a:defRPr sz="1700" b="1">
                  <a:solidFill>
                    <a:schemeClr val="lt1"/>
                  </a:solidFill>
                  <a:latin typeface="Calibri" panose="020F050202020403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pl-PL" sz="2400" dirty="0">
                  <a:solidFill>
                    <a:srgbClr val="002060"/>
                  </a:solidFill>
                </a:rPr>
                <a:t>LO B klasa a (matematyka, informatyka)</a:t>
              </a:r>
            </a:p>
          </p:txBody>
        </p:sp>
        <p:sp>
          <p:nvSpPr>
            <p:cNvPr id="18" name="Tytuł 1">
              <a:extLst>
                <a:ext uri="{FF2B5EF4-FFF2-40B4-BE49-F238E27FC236}">
                  <a16:creationId xmlns:a16="http://schemas.microsoft.com/office/drawing/2014/main" xmlns="" id="{C4566400-4120-42DC-8420-2407B183112A}"/>
                </a:ext>
              </a:extLst>
            </p:cNvPr>
            <p:cNvSpPr txBox="1">
              <a:spLocks/>
            </p:cNvSpPr>
            <p:nvPr/>
          </p:nvSpPr>
          <p:spPr>
            <a:xfrm>
              <a:off x="179510" y="3122981"/>
              <a:ext cx="7976165" cy="389797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pl-PL"/>
              </a:defPPr>
              <a:lvl1pPr algn="ctr">
                <a:defRPr sz="1700" b="1">
                  <a:solidFill>
                    <a:schemeClr val="lt1"/>
                  </a:solidFill>
                  <a:latin typeface="Calibri" panose="020F050202020403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pl-PL" sz="2400" dirty="0">
                  <a:solidFill>
                    <a:srgbClr val="002060"/>
                  </a:solidFill>
                </a:rPr>
                <a:t>LO B klasa b (polski, historia)</a:t>
              </a:r>
            </a:p>
          </p:txBody>
        </p:sp>
        <p:sp>
          <p:nvSpPr>
            <p:cNvPr id="19" name="Tytuł 1">
              <a:extLst>
                <a:ext uri="{FF2B5EF4-FFF2-40B4-BE49-F238E27FC236}">
                  <a16:creationId xmlns:a16="http://schemas.microsoft.com/office/drawing/2014/main" xmlns="" id="{5AE5B668-3046-404E-BB70-5F5BEFD865B0}"/>
                </a:ext>
              </a:extLst>
            </p:cNvPr>
            <p:cNvSpPr txBox="1">
              <a:spLocks/>
            </p:cNvSpPr>
            <p:nvPr/>
          </p:nvSpPr>
          <p:spPr>
            <a:xfrm>
              <a:off x="179509" y="3512778"/>
              <a:ext cx="7976165" cy="389797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pl-PL"/>
              </a:defPPr>
              <a:lvl1pPr algn="ctr">
                <a:defRPr sz="1700" b="1">
                  <a:solidFill>
                    <a:schemeClr val="lt1"/>
                  </a:solidFill>
                  <a:latin typeface="Calibri" panose="020F050202020403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pl-PL" sz="2400" dirty="0">
                  <a:solidFill>
                    <a:srgbClr val="002060"/>
                  </a:solidFill>
                </a:rPr>
                <a:t>LO B klasa c (angielski, polski)</a:t>
              </a:r>
            </a:p>
          </p:txBody>
        </p:sp>
        <p:sp>
          <p:nvSpPr>
            <p:cNvPr id="20" name="Tytuł 1">
              <a:extLst>
                <a:ext uri="{FF2B5EF4-FFF2-40B4-BE49-F238E27FC236}">
                  <a16:creationId xmlns:a16="http://schemas.microsoft.com/office/drawing/2014/main" xmlns="" id="{19074C18-F1E3-4CE7-B222-A2220774CED7}"/>
                </a:ext>
              </a:extLst>
            </p:cNvPr>
            <p:cNvSpPr txBox="1">
              <a:spLocks/>
            </p:cNvSpPr>
            <p:nvPr/>
          </p:nvSpPr>
          <p:spPr>
            <a:xfrm>
              <a:off x="179509" y="3902575"/>
              <a:ext cx="7976165" cy="389797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pl-PL"/>
              </a:defPPr>
              <a:lvl1pPr algn="ctr">
                <a:defRPr sz="1700" b="1">
                  <a:solidFill>
                    <a:schemeClr val="lt1"/>
                  </a:solidFill>
                  <a:latin typeface="Calibri" panose="020F050202020403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pl-PL" sz="2400" dirty="0">
                  <a:solidFill>
                    <a:srgbClr val="002060"/>
                  </a:solidFill>
                </a:rPr>
                <a:t>LO B klasa d (</a:t>
              </a:r>
              <a:r>
                <a:rPr lang="pl-PL" sz="2400" dirty="0" err="1">
                  <a:solidFill>
                    <a:srgbClr val="002060"/>
                  </a:solidFill>
                </a:rPr>
                <a:t>wos</a:t>
              </a:r>
              <a:r>
                <a:rPr lang="pl-PL" sz="2400" dirty="0">
                  <a:solidFill>
                    <a:srgbClr val="002060"/>
                  </a:solidFill>
                </a:rPr>
                <a:t>, historia)</a:t>
              </a:r>
            </a:p>
          </p:txBody>
        </p:sp>
        <p:sp>
          <p:nvSpPr>
            <p:cNvPr id="21" name="Tytuł 1">
              <a:extLst>
                <a:ext uri="{FF2B5EF4-FFF2-40B4-BE49-F238E27FC236}">
                  <a16:creationId xmlns:a16="http://schemas.microsoft.com/office/drawing/2014/main" xmlns="" id="{11049623-7FE0-4B43-BC92-BA5C079B9756}"/>
                </a:ext>
              </a:extLst>
            </p:cNvPr>
            <p:cNvSpPr txBox="1">
              <a:spLocks/>
            </p:cNvSpPr>
            <p:nvPr/>
          </p:nvSpPr>
          <p:spPr>
            <a:xfrm>
              <a:off x="179508" y="4292372"/>
              <a:ext cx="7976165" cy="389797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pl-PL"/>
              </a:defPPr>
              <a:lvl1pPr algn="ctr">
                <a:defRPr sz="1700" b="1">
                  <a:solidFill>
                    <a:schemeClr val="lt1"/>
                  </a:solidFill>
                  <a:latin typeface="Calibri" panose="020F050202020403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pl-PL" sz="2400" dirty="0">
                  <a:solidFill>
                    <a:srgbClr val="002060"/>
                  </a:solidFill>
                </a:rPr>
                <a:t>LO B klasa e (geografia, angielski)</a:t>
              </a:r>
            </a:p>
          </p:txBody>
        </p:sp>
        <p:sp>
          <p:nvSpPr>
            <p:cNvPr id="22" name="Tytuł 1">
              <a:extLst>
                <a:ext uri="{FF2B5EF4-FFF2-40B4-BE49-F238E27FC236}">
                  <a16:creationId xmlns:a16="http://schemas.microsoft.com/office/drawing/2014/main" xmlns="" id="{A5B6FE82-9CC8-4731-A000-01EAF4F77ECF}"/>
                </a:ext>
              </a:extLst>
            </p:cNvPr>
            <p:cNvSpPr txBox="1">
              <a:spLocks/>
            </p:cNvSpPr>
            <p:nvPr/>
          </p:nvSpPr>
          <p:spPr>
            <a:xfrm>
              <a:off x="179508" y="4682169"/>
              <a:ext cx="7976165" cy="389797"/>
            </a:xfrm>
            <a:prstGeom prst="rect">
              <a:avLst/>
            </a:prstGeom>
            <a:solidFill>
              <a:srgbClr val="FFCC6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pl-PL"/>
              </a:defPPr>
              <a:lvl1pPr algn="ctr">
                <a:defRPr sz="1700" b="1">
                  <a:solidFill>
                    <a:schemeClr val="lt1"/>
                  </a:solidFill>
                  <a:latin typeface="Calibri" panose="020F050202020403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pl-PL" sz="2400" dirty="0">
                  <a:solidFill>
                    <a:srgbClr val="002060"/>
                  </a:solidFill>
                </a:rPr>
                <a:t>LO C klasa a (matematyka, fizyka)</a:t>
              </a:r>
            </a:p>
          </p:txBody>
        </p:sp>
        <p:sp>
          <p:nvSpPr>
            <p:cNvPr id="23" name="Tytuł 1">
              <a:extLst>
                <a:ext uri="{FF2B5EF4-FFF2-40B4-BE49-F238E27FC236}">
                  <a16:creationId xmlns:a16="http://schemas.microsoft.com/office/drawing/2014/main" xmlns="" id="{83BFAF61-4AE0-453C-960F-545FCB580BB9}"/>
                </a:ext>
              </a:extLst>
            </p:cNvPr>
            <p:cNvSpPr txBox="1">
              <a:spLocks/>
            </p:cNvSpPr>
            <p:nvPr/>
          </p:nvSpPr>
          <p:spPr>
            <a:xfrm>
              <a:off x="179509" y="5071966"/>
              <a:ext cx="7976165" cy="389797"/>
            </a:xfrm>
            <a:prstGeom prst="rect">
              <a:avLst/>
            </a:prstGeom>
            <a:solidFill>
              <a:srgbClr val="FFCC6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pl-PL"/>
              </a:defPPr>
              <a:lvl1pPr algn="ctr">
                <a:defRPr sz="1700" b="1">
                  <a:solidFill>
                    <a:schemeClr val="lt1"/>
                  </a:solidFill>
                  <a:latin typeface="Calibri" panose="020F050202020403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pl-PL" sz="2400" dirty="0">
                  <a:solidFill>
                    <a:srgbClr val="002060"/>
                  </a:solidFill>
                </a:rPr>
                <a:t>LO C klasa b (matematyka, informatyka)</a:t>
              </a:r>
            </a:p>
          </p:txBody>
        </p:sp>
        <p:sp>
          <p:nvSpPr>
            <p:cNvPr id="24" name="Tytuł 1">
              <a:extLst>
                <a:ext uri="{FF2B5EF4-FFF2-40B4-BE49-F238E27FC236}">
                  <a16:creationId xmlns:a16="http://schemas.microsoft.com/office/drawing/2014/main" xmlns="" id="{D12A26CF-141E-4D23-8AEE-381F8DCE8454}"/>
                </a:ext>
              </a:extLst>
            </p:cNvPr>
            <p:cNvSpPr txBox="1">
              <a:spLocks/>
            </p:cNvSpPr>
            <p:nvPr/>
          </p:nvSpPr>
          <p:spPr>
            <a:xfrm>
              <a:off x="179507" y="5456533"/>
              <a:ext cx="7976165" cy="389797"/>
            </a:xfrm>
            <a:prstGeom prst="rect">
              <a:avLst/>
            </a:prstGeom>
            <a:solidFill>
              <a:srgbClr val="99FF3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pl-PL"/>
              </a:defPPr>
              <a:lvl1pPr algn="ctr">
                <a:defRPr sz="1700" b="1">
                  <a:solidFill>
                    <a:schemeClr val="lt1"/>
                  </a:solidFill>
                  <a:latin typeface="Calibri" panose="020F050202020403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pl-PL" sz="2400" dirty="0">
                  <a:solidFill>
                    <a:srgbClr val="002060"/>
                  </a:solidFill>
                </a:rPr>
                <a:t>LO A klasa e (geografia, </a:t>
              </a:r>
              <a:r>
                <a:rPr lang="pl-PL" sz="2400" dirty="0" err="1">
                  <a:solidFill>
                    <a:srgbClr val="002060"/>
                  </a:solidFill>
                </a:rPr>
                <a:t>wos</a:t>
              </a:r>
              <a:r>
                <a:rPr lang="pl-PL" sz="2400" dirty="0">
                  <a:solidFill>
                    <a:srgbClr val="002060"/>
                  </a:solidFill>
                </a:rPr>
                <a:t>)</a:t>
              </a:r>
            </a:p>
          </p:txBody>
        </p:sp>
        <p:sp>
          <p:nvSpPr>
            <p:cNvPr id="25" name="Tytuł 1">
              <a:extLst>
                <a:ext uri="{FF2B5EF4-FFF2-40B4-BE49-F238E27FC236}">
                  <a16:creationId xmlns:a16="http://schemas.microsoft.com/office/drawing/2014/main" xmlns="" id="{E0E2F263-8539-42F1-B4DA-07D2F15DA87F}"/>
                </a:ext>
              </a:extLst>
            </p:cNvPr>
            <p:cNvSpPr txBox="1">
              <a:spLocks/>
            </p:cNvSpPr>
            <p:nvPr/>
          </p:nvSpPr>
          <p:spPr>
            <a:xfrm>
              <a:off x="179507" y="5832925"/>
              <a:ext cx="7976165" cy="389797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pl-PL"/>
              </a:defPPr>
              <a:lvl1pPr algn="ctr">
                <a:defRPr sz="1700" b="1">
                  <a:solidFill>
                    <a:schemeClr val="lt1"/>
                  </a:solidFill>
                  <a:latin typeface="Calibri" panose="020F050202020403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pl-PL" sz="2400" dirty="0">
                  <a:solidFill>
                    <a:srgbClr val="002060"/>
                  </a:solidFill>
                </a:rPr>
                <a:t>LO B klasa d (</a:t>
              </a:r>
              <a:r>
                <a:rPr lang="pl-PL" sz="2400" dirty="0" err="1">
                  <a:solidFill>
                    <a:srgbClr val="002060"/>
                  </a:solidFill>
                </a:rPr>
                <a:t>wos</a:t>
              </a:r>
              <a:r>
                <a:rPr lang="pl-PL" sz="2400" dirty="0">
                  <a:solidFill>
                    <a:srgbClr val="002060"/>
                  </a:solidFill>
                </a:rPr>
                <a:t>, historia)</a:t>
              </a:r>
            </a:p>
          </p:txBody>
        </p:sp>
        <p:sp>
          <p:nvSpPr>
            <p:cNvPr id="26" name="Tytuł 1">
              <a:extLst>
                <a:ext uri="{FF2B5EF4-FFF2-40B4-BE49-F238E27FC236}">
                  <a16:creationId xmlns:a16="http://schemas.microsoft.com/office/drawing/2014/main" xmlns="" id="{808CCAC8-BAB6-4645-B71B-A488C9CE1584}"/>
                </a:ext>
              </a:extLst>
            </p:cNvPr>
            <p:cNvSpPr txBox="1">
              <a:spLocks/>
            </p:cNvSpPr>
            <p:nvPr/>
          </p:nvSpPr>
          <p:spPr>
            <a:xfrm>
              <a:off x="179506" y="6217492"/>
              <a:ext cx="7976165" cy="389797"/>
            </a:xfrm>
            <a:prstGeom prst="rect">
              <a:avLst/>
            </a:prstGeom>
            <a:solidFill>
              <a:srgbClr val="99FF3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pl-PL"/>
              </a:defPPr>
              <a:lvl1pPr algn="ctr">
                <a:defRPr sz="1700" b="1">
                  <a:solidFill>
                    <a:schemeClr val="lt1"/>
                  </a:solidFill>
                  <a:latin typeface="Calibri" panose="020F050202020403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pl-PL" sz="2400" dirty="0">
                  <a:solidFill>
                    <a:srgbClr val="002060"/>
                  </a:solidFill>
                </a:rPr>
                <a:t>LO A klasa d (biologia, chemia)</a:t>
              </a:r>
            </a:p>
          </p:txBody>
        </p:sp>
        <p:sp>
          <p:nvSpPr>
            <p:cNvPr id="35" name="Tytuł 1">
              <a:extLst>
                <a:ext uri="{FF2B5EF4-FFF2-40B4-BE49-F238E27FC236}">
                  <a16:creationId xmlns:a16="http://schemas.microsoft.com/office/drawing/2014/main" xmlns="" id="{2FF4567D-0769-4680-B6CB-DE2CCAB90C16}"/>
                </a:ext>
              </a:extLst>
            </p:cNvPr>
            <p:cNvSpPr txBox="1">
              <a:spLocks/>
            </p:cNvSpPr>
            <p:nvPr/>
          </p:nvSpPr>
          <p:spPr>
            <a:xfrm>
              <a:off x="179509" y="792374"/>
              <a:ext cx="7976165" cy="389797"/>
            </a:xfrm>
            <a:prstGeom prst="rect">
              <a:avLst/>
            </a:prstGeom>
            <a:solidFill>
              <a:srgbClr val="99FF3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pl-PL"/>
              </a:defPPr>
              <a:lvl1pPr algn="ctr">
                <a:defRPr sz="1700" b="1">
                  <a:solidFill>
                    <a:schemeClr val="lt1"/>
                  </a:solidFill>
                  <a:latin typeface="Calibri" panose="020F050202020403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pl-PL" sz="2400" dirty="0">
                  <a:solidFill>
                    <a:srgbClr val="002060"/>
                  </a:solidFill>
                </a:rPr>
                <a:t>LO A klasa a (matematyka, fizyka)</a:t>
              </a:r>
            </a:p>
          </p:txBody>
        </p:sp>
        <p:sp>
          <p:nvSpPr>
            <p:cNvPr id="36" name="Tytuł 1">
              <a:extLst>
                <a:ext uri="{FF2B5EF4-FFF2-40B4-BE49-F238E27FC236}">
                  <a16:creationId xmlns:a16="http://schemas.microsoft.com/office/drawing/2014/main" xmlns="" id="{40AA4C7F-AD43-4CE3-8ACA-7852D05F2114}"/>
                </a:ext>
              </a:extLst>
            </p:cNvPr>
            <p:cNvSpPr txBox="1">
              <a:spLocks/>
            </p:cNvSpPr>
            <p:nvPr/>
          </p:nvSpPr>
          <p:spPr>
            <a:xfrm>
              <a:off x="179510" y="1182171"/>
              <a:ext cx="7976165" cy="389797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pl-PL"/>
              </a:defPPr>
              <a:lvl1pPr algn="ctr">
                <a:defRPr sz="1700" b="1">
                  <a:solidFill>
                    <a:schemeClr val="lt1"/>
                  </a:solidFill>
                  <a:latin typeface="Calibri" panose="020F050202020403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pl-PL" sz="2400" dirty="0">
                  <a:solidFill>
                    <a:srgbClr val="002060"/>
                  </a:solidFill>
                </a:rPr>
                <a:t>LO C klasa a (matematyka, fizyka)</a:t>
              </a:r>
            </a:p>
          </p:txBody>
        </p:sp>
        <p:sp>
          <p:nvSpPr>
            <p:cNvPr id="37" name="Tytuł 1">
              <a:extLst>
                <a:ext uri="{FF2B5EF4-FFF2-40B4-BE49-F238E27FC236}">
                  <a16:creationId xmlns:a16="http://schemas.microsoft.com/office/drawing/2014/main" xmlns="" id="{E1B33219-7501-4191-923E-5D249D88479F}"/>
                </a:ext>
              </a:extLst>
            </p:cNvPr>
            <p:cNvSpPr txBox="1">
              <a:spLocks/>
            </p:cNvSpPr>
            <p:nvPr/>
          </p:nvSpPr>
          <p:spPr>
            <a:xfrm>
              <a:off x="179509" y="1571968"/>
              <a:ext cx="7976165" cy="389797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pl-PL"/>
              </a:defPPr>
              <a:lvl1pPr algn="ctr">
                <a:defRPr sz="1700" b="1">
                  <a:solidFill>
                    <a:schemeClr val="lt1"/>
                  </a:solidFill>
                  <a:latin typeface="Calibri" panose="020F050202020403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pl-PL" sz="2400" dirty="0">
                  <a:solidFill>
                    <a:srgbClr val="002060"/>
                  </a:solidFill>
                </a:rPr>
                <a:t>LO B klasa a (matematyka, informatyka)</a:t>
              </a:r>
            </a:p>
          </p:txBody>
        </p:sp>
        <p:sp>
          <p:nvSpPr>
            <p:cNvPr id="38" name="Tytuł 1">
              <a:extLst>
                <a:ext uri="{FF2B5EF4-FFF2-40B4-BE49-F238E27FC236}">
                  <a16:creationId xmlns:a16="http://schemas.microsoft.com/office/drawing/2014/main" xmlns="" id="{2E43184A-39EE-4CBF-A809-5804BEAAEAEA}"/>
                </a:ext>
              </a:extLst>
            </p:cNvPr>
            <p:cNvSpPr txBox="1">
              <a:spLocks/>
            </p:cNvSpPr>
            <p:nvPr/>
          </p:nvSpPr>
          <p:spPr>
            <a:xfrm>
              <a:off x="179509" y="1961765"/>
              <a:ext cx="7976165" cy="389797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pl-PL"/>
              </a:defPPr>
              <a:lvl1pPr algn="ctr">
                <a:defRPr sz="1700" b="1">
                  <a:solidFill>
                    <a:schemeClr val="lt1"/>
                  </a:solidFill>
                  <a:latin typeface="Calibri" panose="020F050202020403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pl-PL" sz="2400" dirty="0">
                  <a:solidFill>
                    <a:srgbClr val="002060"/>
                  </a:solidFill>
                </a:rPr>
                <a:t>LO C klasa b (matematyka, informatyka)</a:t>
              </a:r>
            </a:p>
          </p:txBody>
        </p:sp>
        <p:sp>
          <p:nvSpPr>
            <p:cNvPr id="39" name="Tytuł 1">
              <a:extLst>
                <a:ext uri="{FF2B5EF4-FFF2-40B4-BE49-F238E27FC236}">
                  <a16:creationId xmlns:a16="http://schemas.microsoft.com/office/drawing/2014/main" xmlns="" id="{2559F049-CDE0-4F85-A638-6DD6CE0695D7}"/>
                </a:ext>
              </a:extLst>
            </p:cNvPr>
            <p:cNvSpPr txBox="1">
              <a:spLocks/>
            </p:cNvSpPr>
            <p:nvPr/>
          </p:nvSpPr>
          <p:spPr>
            <a:xfrm>
              <a:off x="179508" y="2351562"/>
              <a:ext cx="7976165" cy="389797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pl-PL"/>
              </a:defPPr>
              <a:lvl1pPr algn="ctr">
                <a:defRPr sz="1700" b="1">
                  <a:solidFill>
                    <a:schemeClr val="lt1"/>
                  </a:solidFill>
                  <a:latin typeface="Calibri" panose="020F050202020403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pl-PL" sz="2400" dirty="0">
                  <a:solidFill>
                    <a:srgbClr val="002060"/>
                  </a:solidFill>
                </a:rPr>
                <a:t>LO C klasa c (angielski, informatyka)</a:t>
              </a:r>
            </a:p>
          </p:txBody>
        </p:sp>
        <p:sp>
          <p:nvSpPr>
            <p:cNvPr id="40" name="Tytuł 1">
              <a:extLst>
                <a:ext uri="{FF2B5EF4-FFF2-40B4-BE49-F238E27FC236}">
                  <a16:creationId xmlns:a16="http://schemas.microsoft.com/office/drawing/2014/main" xmlns="" id="{35CC9F9D-8DEB-40D6-9500-2880A027C444}"/>
                </a:ext>
              </a:extLst>
            </p:cNvPr>
            <p:cNvSpPr txBox="1">
              <a:spLocks/>
            </p:cNvSpPr>
            <p:nvPr/>
          </p:nvSpPr>
          <p:spPr>
            <a:xfrm>
              <a:off x="179508" y="2741359"/>
              <a:ext cx="7976165" cy="389797"/>
            </a:xfrm>
            <a:prstGeom prst="rect">
              <a:avLst/>
            </a:prstGeom>
            <a:solidFill>
              <a:srgbClr val="99FF3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pl-PL"/>
              </a:defPPr>
              <a:lvl1pPr algn="ctr">
                <a:defRPr sz="1700" b="1">
                  <a:solidFill>
                    <a:schemeClr val="lt1"/>
                  </a:solidFill>
                  <a:latin typeface="Calibri" panose="020F050202020403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pl-PL" sz="2400" dirty="0">
                  <a:solidFill>
                    <a:srgbClr val="002060"/>
                  </a:solidFill>
                </a:rPr>
                <a:t>LO A klasa c (angielski, polski)</a:t>
              </a:r>
            </a:p>
          </p:txBody>
        </p:sp>
        <p:sp>
          <p:nvSpPr>
            <p:cNvPr id="41" name="Tytuł 1">
              <a:extLst>
                <a:ext uri="{FF2B5EF4-FFF2-40B4-BE49-F238E27FC236}">
                  <a16:creationId xmlns:a16="http://schemas.microsoft.com/office/drawing/2014/main" xmlns="" id="{1CBD9F4A-83FA-4E71-849D-43D4839E7DF0}"/>
                </a:ext>
              </a:extLst>
            </p:cNvPr>
            <p:cNvSpPr txBox="1">
              <a:spLocks/>
            </p:cNvSpPr>
            <p:nvPr/>
          </p:nvSpPr>
          <p:spPr>
            <a:xfrm>
              <a:off x="179509" y="3131156"/>
              <a:ext cx="7976165" cy="389797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pl-PL"/>
              </a:defPPr>
              <a:lvl1pPr algn="ctr">
                <a:defRPr sz="1700" b="1">
                  <a:solidFill>
                    <a:schemeClr val="lt1"/>
                  </a:solidFill>
                  <a:latin typeface="Calibri" panose="020F050202020403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pl-PL" sz="2400" dirty="0">
                  <a:solidFill>
                    <a:srgbClr val="002060"/>
                  </a:solidFill>
                </a:rPr>
                <a:t>LO B klasa c (angielski, polski)</a:t>
              </a:r>
            </a:p>
          </p:txBody>
        </p:sp>
        <p:sp>
          <p:nvSpPr>
            <p:cNvPr id="42" name="Tytuł 1">
              <a:extLst>
                <a:ext uri="{FF2B5EF4-FFF2-40B4-BE49-F238E27FC236}">
                  <a16:creationId xmlns:a16="http://schemas.microsoft.com/office/drawing/2014/main" xmlns="" id="{5BAA8E7E-622E-4E77-966C-BCB251452D51}"/>
                </a:ext>
              </a:extLst>
            </p:cNvPr>
            <p:cNvSpPr txBox="1">
              <a:spLocks/>
            </p:cNvSpPr>
            <p:nvPr/>
          </p:nvSpPr>
          <p:spPr>
            <a:xfrm>
              <a:off x="179508" y="3520953"/>
              <a:ext cx="7976165" cy="389797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pl-PL"/>
              </a:defPPr>
              <a:lvl1pPr algn="ctr">
                <a:defRPr sz="1700" b="1">
                  <a:solidFill>
                    <a:schemeClr val="lt1"/>
                  </a:solidFill>
                  <a:latin typeface="Calibri" panose="020F050202020403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pl-PL" sz="2400" dirty="0">
                  <a:solidFill>
                    <a:srgbClr val="002060"/>
                  </a:solidFill>
                </a:rPr>
                <a:t>LO C klasa d (angielski, polski)</a:t>
              </a:r>
            </a:p>
          </p:txBody>
        </p:sp>
        <p:sp>
          <p:nvSpPr>
            <p:cNvPr id="43" name="Tytuł 1">
              <a:extLst>
                <a:ext uri="{FF2B5EF4-FFF2-40B4-BE49-F238E27FC236}">
                  <a16:creationId xmlns:a16="http://schemas.microsoft.com/office/drawing/2014/main" xmlns="" id="{BA39B6C1-09DE-4357-9C59-D49C259C777C}"/>
                </a:ext>
              </a:extLst>
            </p:cNvPr>
            <p:cNvSpPr txBox="1">
              <a:spLocks/>
            </p:cNvSpPr>
            <p:nvPr/>
          </p:nvSpPr>
          <p:spPr>
            <a:xfrm>
              <a:off x="179508" y="3910750"/>
              <a:ext cx="7976165" cy="389797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pl-PL"/>
              </a:defPPr>
              <a:lvl1pPr algn="ctr">
                <a:defRPr sz="1700" b="1">
                  <a:solidFill>
                    <a:schemeClr val="lt1"/>
                  </a:solidFill>
                  <a:latin typeface="Calibri" panose="020F050202020403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pl-PL" sz="2400" dirty="0">
                  <a:solidFill>
                    <a:srgbClr val="002060"/>
                  </a:solidFill>
                </a:rPr>
                <a:t>LO B klasa e (geografia, angielski)</a:t>
              </a:r>
            </a:p>
          </p:txBody>
        </p:sp>
        <p:sp>
          <p:nvSpPr>
            <p:cNvPr id="44" name="Tytuł 1">
              <a:extLst>
                <a:ext uri="{FF2B5EF4-FFF2-40B4-BE49-F238E27FC236}">
                  <a16:creationId xmlns:a16="http://schemas.microsoft.com/office/drawing/2014/main" xmlns="" id="{956C49C3-6CBB-4DEF-97A3-187BDD09CB6A}"/>
                </a:ext>
              </a:extLst>
            </p:cNvPr>
            <p:cNvSpPr txBox="1">
              <a:spLocks/>
            </p:cNvSpPr>
            <p:nvPr/>
          </p:nvSpPr>
          <p:spPr>
            <a:xfrm>
              <a:off x="179507" y="4300547"/>
              <a:ext cx="7976165" cy="389797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pl-PL"/>
              </a:defPPr>
              <a:lvl1pPr algn="ctr">
                <a:defRPr sz="1700" b="1">
                  <a:solidFill>
                    <a:schemeClr val="lt1"/>
                  </a:solidFill>
                  <a:latin typeface="Calibri" panose="020F050202020403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pl-PL" sz="2400" dirty="0">
                  <a:solidFill>
                    <a:srgbClr val="002060"/>
                  </a:solidFill>
                </a:rPr>
                <a:t>LO B klasa b (polski, historia)</a:t>
              </a:r>
            </a:p>
          </p:txBody>
        </p:sp>
        <p:sp>
          <p:nvSpPr>
            <p:cNvPr id="45" name="Tytuł 1">
              <a:extLst>
                <a:ext uri="{FF2B5EF4-FFF2-40B4-BE49-F238E27FC236}">
                  <a16:creationId xmlns:a16="http://schemas.microsoft.com/office/drawing/2014/main" xmlns="" id="{86DCAC3A-C0E9-48AB-A86D-DBCC65E0FED6}"/>
                </a:ext>
              </a:extLst>
            </p:cNvPr>
            <p:cNvSpPr txBox="1">
              <a:spLocks/>
            </p:cNvSpPr>
            <p:nvPr/>
          </p:nvSpPr>
          <p:spPr>
            <a:xfrm>
              <a:off x="179507" y="4690344"/>
              <a:ext cx="7976165" cy="389797"/>
            </a:xfrm>
            <a:prstGeom prst="rect">
              <a:avLst/>
            </a:prstGeom>
            <a:solidFill>
              <a:srgbClr val="99FF3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pl-PL"/>
              </a:defPPr>
              <a:lvl1pPr algn="ctr">
                <a:defRPr sz="1700" b="1">
                  <a:solidFill>
                    <a:schemeClr val="lt1"/>
                  </a:solidFill>
                  <a:latin typeface="Calibri" panose="020F050202020403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pl-PL" sz="2400" dirty="0">
                  <a:solidFill>
                    <a:srgbClr val="002060"/>
                  </a:solidFill>
                </a:rPr>
                <a:t>LO A klasa b (polski, historia)</a:t>
              </a:r>
            </a:p>
          </p:txBody>
        </p:sp>
        <p:sp>
          <p:nvSpPr>
            <p:cNvPr id="46" name="Tytuł 1">
              <a:extLst>
                <a:ext uri="{FF2B5EF4-FFF2-40B4-BE49-F238E27FC236}">
                  <a16:creationId xmlns:a16="http://schemas.microsoft.com/office/drawing/2014/main" xmlns="" id="{85C35A43-4A23-420D-9815-D59E82679B5A}"/>
                </a:ext>
              </a:extLst>
            </p:cNvPr>
            <p:cNvSpPr txBox="1">
              <a:spLocks/>
            </p:cNvSpPr>
            <p:nvPr/>
          </p:nvSpPr>
          <p:spPr>
            <a:xfrm>
              <a:off x="179508" y="5080141"/>
              <a:ext cx="7976165" cy="389797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pl-PL"/>
              </a:defPPr>
              <a:lvl1pPr algn="ctr">
                <a:defRPr sz="1700" b="1">
                  <a:solidFill>
                    <a:schemeClr val="lt1"/>
                  </a:solidFill>
                  <a:latin typeface="Calibri" panose="020F050202020403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pl-PL" sz="2400" dirty="0">
                  <a:solidFill>
                    <a:srgbClr val="002060"/>
                  </a:solidFill>
                </a:rPr>
                <a:t>LO C klasa e (geografia, </a:t>
              </a:r>
              <a:r>
                <a:rPr lang="pl-PL" sz="2400" dirty="0" err="1">
                  <a:solidFill>
                    <a:srgbClr val="002060"/>
                  </a:solidFill>
                </a:rPr>
                <a:t>wos</a:t>
              </a:r>
              <a:r>
                <a:rPr lang="pl-PL" sz="2400" dirty="0">
                  <a:solidFill>
                    <a:srgbClr val="002060"/>
                  </a:solidFill>
                </a:rPr>
                <a:t>)</a:t>
              </a:r>
            </a:p>
          </p:txBody>
        </p:sp>
      </p:grpSp>
      <p:grpSp>
        <p:nvGrpSpPr>
          <p:cNvPr id="31" name="Grupa 30">
            <a:extLst>
              <a:ext uri="{FF2B5EF4-FFF2-40B4-BE49-F238E27FC236}">
                <a16:creationId xmlns:a16="http://schemas.microsoft.com/office/drawing/2014/main" xmlns="" id="{3640B467-6EBF-444A-9C24-1B02C7240774}"/>
              </a:ext>
            </a:extLst>
          </p:cNvPr>
          <p:cNvGrpSpPr/>
          <p:nvPr/>
        </p:nvGrpSpPr>
        <p:grpSpPr>
          <a:xfrm>
            <a:off x="251520" y="692696"/>
            <a:ext cx="1406211" cy="5965283"/>
            <a:chOff x="251520" y="548680"/>
            <a:chExt cx="1440160" cy="6109299"/>
          </a:xfrm>
        </p:grpSpPr>
        <p:sp>
          <p:nvSpPr>
            <p:cNvPr id="32" name="pole tekstowe 31">
              <a:extLst>
                <a:ext uri="{FF2B5EF4-FFF2-40B4-BE49-F238E27FC236}">
                  <a16:creationId xmlns:a16="http://schemas.microsoft.com/office/drawing/2014/main" xmlns="" id="{0A18E063-A612-40BF-B4F7-AFCDF8E140D9}"/>
                </a:ext>
              </a:extLst>
            </p:cNvPr>
            <p:cNvSpPr txBox="1"/>
            <p:nvPr/>
          </p:nvSpPr>
          <p:spPr>
            <a:xfrm>
              <a:off x="251520" y="548680"/>
              <a:ext cx="1440160" cy="646331"/>
            </a:xfrm>
            <a:prstGeom prst="rect">
              <a:avLst/>
            </a:prstGeom>
            <a:solidFill>
              <a:srgbClr val="66FFFF"/>
            </a:solidFill>
            <a:ln w="28575">
              <a:solidFill>
                <a:srgbClr val="FF6600"/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l-PL" dirty="0">
                  <a:solidFill>
                    <a:srgbClr val="FF0000"/>
                  </a:solidFill>
                </a:rPr>
                <a:t>Preferencja pierwsza</a:t>
              </a:r>
            </a:p>
          </p:txBody>
        </p:sp>
        <p:cxnSp>
          <p:nvCxnSpPr>
            <p:cNvPr id="33" name="Łącznik prosty ze strzałką 32">
              <a:extLst>
                <a:ext uri="{FF2B5EF4-FFF2-40B4-BE49-F238E27FC236}">
                  <a16:creationId xmlns:a16="http://schemas.microsoft.com/office/drawing/2014/main" xmlns="" id="{44977B27-B717-42E2-8A03-E6F6B0373CE3}"/>
                </a:ext>
              </a:extLst>
            </p:cNvPr>
            <p:cNvCxnSpPr/>
            <p:nvPr/>
          </p:nvCxnSpPr>
          <p:spPr>
            <a:xfrm>
              <a:off x="971600" y="1195011"/>
              <a:ext cx="0" cy="4826277"/>
            </a:xfrm>
            <a:prstGeom prst="straightConnector1">
              <a:avLst/>
            </a:prstGeom>
            <a:ln w="28575">
              <a:solidFill>
                <a:srgbClr val="FF6600"/>
              </a:solidFill>
              <a:prstDash val="dash"/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pole tekstowe 33">
              <a:extLst>
                <a:ext uri="{FF2B5EF4-FFF2-40B4-BE49-F238E27FC236}">
                  <a16:creationId xmlns:a16="http://schemas.microsoft.com/office/drawing/2014/main" xmlns="" id="{187CE8C7-FB34-4836-BF16-77127DFD43A7}"/>
                </a:ext>
              </a:extLst>
            </p:cNvPr>
            <p:cNvSpPr txBox="1"/>
            <p:nvPr/>
          </p:nvSpPr>
          <p:spPr>
            <a:xfrm>
              <a:off x="251520" y="6011648"/>
              <a:ext cx="1440160" cy="646331"/>
            </a:xfrm>
            <a:prstGeom prst="rect">
              <a:avLst/>
            </a:prstGeom>
            <a:solidFill>
              <a:srgbClr val="66FFFF"/>
            </a:solidFill>
            <a:ln w="28575">
              <a:solidFill>
                <a:srgbClr val="FF6600"/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l-PL" dirty="0">
                  <a:solidFill>
                    <a:srgbClr val="FF0000"/>
                  </a:solidFill>
                </a:rPr>
                <a:t>Preferencja ostatnia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2832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ytuł 1"/>
          <p:cNvSpPr txBox="1">
            <a:spLocks/>
          </p:cNvSpPr>
          <p:nvPr/>
        </p:nvSpPr>
        <p:spPr>
          <a:xfrm>
            <a:off x="0" y="-99392"/>
            <a:ext cx="9144000" cy="716036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l-PL" sz="2400" dirty="0">
                <a:solidFill>
                  <a:srgbClr val="002060"/>
                </a:solidFill>
                <a:effectLst/>
              </a:rPr>
              <a:t>Przykład wyboru: </a:t>
            </a:r>
          </a:p>
          <a:p>
            <a:r>
              <a:rPr lang="pl-PL" sz="2400" b="1" dirty="0">
                <a:solidFill>
                  <a:srgbClr val="002060"/>
                </a:solidFill>
                <a:effectLst/>
              </a:rPr>
              <a:t>uczeń preferuje </a:t>
            </a:r>
            <a:r>
              <a:rPr lang="pl-PL" sz="2400" b="1" u="sng" dirty="0">
                <a:solidFill>
                  <a:srgbClr val="FF0000"/>
                </a:solidFill>
                <a:effectLst/>
              </a:rPr>
              <a:t>konkretne klasy – rozszerzenia lub zawody</a:t>
            </a:r>
          </a:p>
        </p:txBody>
      </p:sp>
      <p:grpSp>
        <p:nvGrpSpPr>
          <p:cNvPr id="5" name="Grupa 4">
            <a:extLst>
              <a:ext uri="{FF2B5EF4-FFF2-40B4-BE49-F238E27FC236}">
                <a16:creationId xmlns:a16="http://schemas.microsoft.com/office/drawing/2014/main" xmlns="" id="{745D942F-065C-45C8-95D2-B6C0E3247838}"/>
              </a:ext>
            </a:extLst>
          </p:cNvPr>
          <p:cNvGrpSpPr/>
          <p:nvPr/>
        </p:nvGrpSpPr>
        <p:grpSpPr>
          <a:xfrm>
            <a:off x="251520" y="1556792"/>
            <a:ext cx="8308565" cy="2827690"/>
            <a:chOff x="251520" y="548680"/>
            <a:chExt cx="8308565" cy="2827690"/>
          </a:xfrm>
        </p:grpSpPr>
        <p:grpSp>
          <p:nvGrpSpPr>
            <p:cNvPr id="2" name="Grupa 1">
              <a:extLst>
                <a:ext uri="{FF2B5EF4-FFF2-40B4-BE49-F238E27FC236}">
                  <a16:creationId xmlns:a16="http://schemas.microsoft.com/office/drawing/2014/main" xmlns="" id="{02D012BA-5EE1-43AA-A732-D430B396A73F}"/>
                </a:ext>
              </a:extLst>
            </p:cNvPr>
            <p:cNvGrpSpPr/>
            <p:nvPr/>
          </p:nvGrpSpPr>
          <p:grpSpPr>
            <a:xfrm>
              <a:off x="583917" y="764704"/>
              <a:ext cx="7976168" cy="2346957"/>
              <a:chOff x="179508" y="784199"/>
              <a:chExt cx="7976168" cy="2346957"/>
            </a:xfrm>
          </p:grpSpPr>
          <p:sp>
            <p:nvSpPr>
              <p:cNvPr id="10" name="Tytuł 1">
                <a:extLst>
                  <a:ext uri="{FF2B5EF4-FFF2-40B4-BE49-F238E27FC236}">
                    <a16:creationId xmlns:a16="http://schemas.microsoft.com/office/drawing/2014/main" xmlns="" id="{BB199AB6-45FA-42B1-AB42-231BCA6B60E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9510" y="784199"/>
                <a:ext cx="7976165" cy="389797"/>
              </a:xfrm>
              <a:prstGeom prst="rect">
                <a:avLst/>
              </a:prstGeom>
              <a:solidFill>
                <a:srgbClr val="CCFF66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>
                <a:defPPr>
                  <a:defRPr lang="pl-PL"/>
                </a:defPPr>
                <a:lvl1pPr algn="ctr">
                  <a:defRPr sz="1700" b="1">
                    <a:solidFill>
                      <a:schemeClr val="lt1"/>
                    </a:solidFill>
                    <a:latin typeface="Calibri" panose="020F0502020204030204" pitchFamily="34" charset="0"/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r>
                  <a:rPr lang="pl-PL" sz="2400" dirty="0">
                    <a:solidFill>
                      <a:srgbClr val="002060"/>
                    </a:solidFill>
                  </a:rPr>
                  <a:t>LO A klasa a (matematyka, fizyka)</a:t>
                </a:r>
              </a:p>
            </p:txBody>
          </p:sp>
          <p:sp>
            <p:nvSpPr>
              <p:cNvPr id="13" name="Tytuł 1">
                <a:extLst>
                  <a:ext uri="{FF2B5EF4-FFF2-40B4-BE49-F238E27FC236}">
                    <a16:creationId xmlns:a16="http://schemas.microsoft.com/office/drawing/2014/main" xmlns="" id="{3F7B3123-A188-4ECF-A81B-94D76964E21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9511" y="1173996"/>
                <a:ext cx="7976165" cy="389797"/>
              </a:xfrm>
              <a:prstGeom prst="rect">
                <a:avLst/>
              </a:prstGeom>
              <a:solidFill>
                <a:srgbClr val="CCFF66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>
                <a:defPPr>
                  <a:defRPr lang="pl-PL"/>
                </a:defPPr>
                <a:lvl1pPr algn="ctr">
                  <a:defRPr sz="1700" b="1">
                    <a:solidFill>
                      <a:schemeClr val="lt1"/>
                    </a:solidFill>
                    <a:latin typeface="Calibri" panose="020F0502020204030204" pitchFamily="34" charset="0"/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r>
                  <a:rPr lang="pl-PL" sz="2400" dirty="0">
                    <a:solidFill>
                      <a:srgbClr val="002060"/>
                    </a:solidFill>
                  </a:rPr>
                  <a:t>LO A klasa b (polski, historia)</a:t>
                </a:r>
              </a:p>
            </p:txBody>
          </p:sp>
          <p:sp>
            <p:nvSpPr>
              <p:cNvPr id="14" name="Tytuł 1">
                <a:extLst>
                  <a:ext uri="{FF2B5EF4-FFF2-40B4-BE49-F238E27FC236}">
                    <a16:creationId xmlns:a16="http://schemas.microsoft.com/office/drawing/2014/main" xmlns="" id="{791D0ACB-0590-4782-8488-40E8BB40915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9510" y="1563793"/>
                <a:ext cx="7976165" cy="389797"/>
              </a:xfrm>
              <a:prstGeom prst="rect">
                <a:avLst/>
              </a:prstGeom>
              <a:solidFill>
                <a:srgbClr val="CCFF66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>
                <a:defPPr>
                  <a:defRPr lang="pl-PL"/>
                </a:defPPr>
                <a:lvl1pPr algn="ctr">
                  <a:defRPr sz="1700" b="1">
                    <a:solidFill>
                      <a:schemeClr val="lt1"/>
                    </a:solidFill>
                    <a:latin typeface="Calibri" panose="020F0502020204030204" pitchFamily="34" charset="0"/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r>
                  <a:rPr lang="pl-PL" sz="2400" dirty="0">
                    <a:solidFill>
                      <a:srgbClr val="002060"/>
                    </a:solidFill>
                  </a:rPr>
                  <a:t>LO A klasa c (angielski, polski)</a:t>
                </a:r>
              </a:p>
            </p:txBody>
          </p:sp>
          <p:sp>
            <p:nvSpPr>
              <p:cNvPr id="15" name="Tytuł 1">
                <a:extLst>
                  <a:ext uri="{FF2B5EF4-FFF2-40B4-BE49-F238E27FC236}">
                    <a16:creationId xmlns:a16="http://schemas.microsoft.com/office/drawing/2014/main" xmlns="" id="{82824F93-D812-495D-9EFA-C9D35C768CB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9510" y="1953590"/>
                <a:ext cx="7976165" cy="389797"/>
              </a:xfrm>
              <a:prstGeom prst="rect">
                <a:avLst/>
              </a:prstGeom>
              <a:solidFill>
                <a:srgbClr val="CCFF66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>
                <a:defPPr>
                  <a:defRPr lang="pl-PL"/>
                </a:defPPr>
                <a:lvl1pPr algn="ctr">
                  <a:defRPr sz="1700" b="1">
                    <a:solidFill>
                      <a:schemeClr val="lt1"/>
                    </a:solidFill>
                    <a:latin typeface="Calibri" panose="020F0502020204030204" pitchFamily="34" charset="0"/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r>
                  <a:rPr lang="pl-PL" sz="2400" dirty="0">
                    <a:solidFill>
                      <a:srgbClr val="002060"/>
                    </a:solidFill>
                  </a:rPr>
                  <a:t>LO A klasa d (biologia, chemia)</a:t>
                </a:r>
              </a:p>
            </p:txBody>
          </p:sp>
          <p:sp>
            <p:nvSpPr>
              <p:cNvPr id="16" name="Tytuł 1">
                <a:extLst>
                  <a:ext uri="{FF2B5EF4-FFF2-40B4-BE49-F238E27FC236}">
                    <a16:creationId xmlns:a16="http://schemas.microsoft.com/office/drawing/2014/main" xmlns="" id="{ABCB7255-D4F0-4576-BA58-8C5F99098DD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9509" y="2343387"/>
                <a:ext cx="7976165" cy="389797"/>
              </a:xfrm>
              <a:prstGeom prst="rect">
                <a:avLst/>
              </a:prstGeom>
              <a:solidFill>
                <a:srgbClr val="CCFF66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>
                <a:defPPr>
                  <a:defRPr lang="pl-PL"/>
                </a:defPPr>
                <a:lvl1pPr algn="ctr">
                  <a:defRPr sz="1700" b="1">
                    <a:solidFill>
                      <a:schemeClr val="lt1"/>
                    </a:solidFill>
                    <a:latin typeface="Calibri" panose="020F0502020204030204" pitchFamily="34" charset="0"/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r>
                  <a:rPr lang="pl-PL" sz="2400" dirty="0">
                    <a:solidFill>
                      <a:srgbClr val="002060"/>
                    </a:solidFill>
                  </a:rPr>
                  <a:t>LO A klasa e (geografia, </a:t>
                </a:r>
                <a:r>
                  <a:rPr lang="pl-PL" sz="2400" dirty="0" err="1">
                    <a:solidFill>
                      <a:srgbClr val="002060"/>
                    </a:solidFill>
                  </a:rPr>
                  <a:t>wos</a:t>
                </a:r>
                <a:r>
                  <a:rPr lang="pl-PL" sz="2400" dirty="0">
                    <a:solidFill>
                      <a:srgbClr val="002060"/>
                    </a:solidFill>
                  </a:rPr>
                  <a:t>)</a:t>
                </a:r>
              </a:p>
            </p:txBody>
          </p:sp>
          <p:sp>
            <p:nvSpPr>
              <p:cNvPr id="17" name="Tytuł 1">
                <a:extLst>
                  <a:ext uri="{FF2B5EF4-FFF2-40B4-BE49-F238E27FC236}">
                    <a16:creationId xmlns:a16="http://schemas.microsoft.com/office/drawing/2014/main" xmlns="" id="{5FCBDCCD-5839-4B54-8821-D7E3E5E64FC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9509" y="2733184"/>
                <a:ext cx="7976165" cy="389797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>
                <a:defPPr>
                  <a:defRPr lang="pl-PL"/>
                </a:defPPr>
                <a:lvl1pPr algn="ctr">
                  <a:defRPr sz="1700" b="1">
                    <a:solidFill>
                      <a:schemeClr val="lt1"/>
                    </a:solidFill>
                    <a:latin typeface="Calibri" panose="020F0502020204030204" pitchFamily="34" charset="0"/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r>
                  <a:rPr lang="pl-PL" sz="2400" dirty="0">
                    <a:solidFill>
                      <a:srgbClr val="002060"/>
                    </a:solidFill>
                  </a:rPr>
                  <a:t>LO B klasa a (matematyka, informatyka)</a:t>
                </a:r>
              </a:p>
            </p:txBody>
          </p:sp>
          <p:sp>
            <p:nvSpPr>
              <p:cNvPr id="35" name="Tytuł 1">
                <a:extLst>
                  <a:ext uri="{FF2B5EF4-FFF2-40B4-BE49-F238E27FC236}">
                    <a16:creationId xmlns:a16="http://schemas.microsoft.com/office/drawing/2014/main" xmlns="" id="{2FF4567D-0769-4680-B6CB-DE2CCAB90C1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9509" y="792374"/>
                <a:ext cx="7976165" cy="389797"/>
              </a:xfrm>
              <a:prstGeom prst="rect">
                <a:avLst/>
              </a:prstGeom>
              <a:solidFill>
                <a:srgbClr val="99FF33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>
                <a:defPPr>
                  <a:defRPr lang="pl-PL"/>
                </a:defPPr>
                <a:lvl1pPr algn="ctr">
                  <a:defRPr sz="1700" b="1">
                    <a:solidFill>
                      <a:schemeClr val="lt1"/>
                    </a:solidFill>
                    <a:latin typeface="Calibri" panose="020F0502020204030204" pitchFamily="34" charset="0"/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r>
                  <a:rPr lang="pl-PL" sz="2400" dirty="0">
                    <a:solidFill>
                      <a:srgbClr val="002060"/>
                    </a:solidFill>
                  </a:rPr>
                  <a:t>LO A klasa a (matematyka, informatyka)</a:t>
                </a:r>
              </a:p>
            </p:txBody>
          </p:sp>
          <p:sp>
            <p:nvSpPr>
              <p:cNvPr id="36" name="Tytuł 1">
                <a:extLst>
                  <a:ext uri="{FF2B5EF4-FFF2-40B4-BE49-F238E27FC236}">
                    <a16:creationId xmlns:a16="http://schemas.microsoft.com/office/drawing/2014/main" xmlns="" id="{40AA4C7F-AD43-4CE3-8ACA-7852D05F211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9510" y="1182171"/>
                <a:ext cx="7976165" cy="389797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>
                <a:defPPr>
                  <a:defRPr lang="pl-PL"/>
                </a:defPPr>
                <a:lvl1pPr algn="ctr">
                  <a:defRPr sz="1700" b="1">
                    <a:solidFill>
                      <a:schemeClr val="lt1"/>
                    </a:solidFill>
                    <a:latin typeface="Calibri" panose="020F0502020204030204" pitchFamily="34" charset="0"/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r>
                  <a:rPr lang="pl-PL" sz="2400" dirty="0">
                    <a:solidFill>
                      <a:srgbClr val="002060"/>
                    </a:solidFill>
                  </a:rPr>
                  <a:t>LO B klasa b (matematyka, informatyka)</a:t>
                </a:r>
              </a:p>
            </p:txBody>
          </p:sp>
          <p:sp>
            <p:nvSpPr>
              <p:cNvPr id="37" name="Tytuł 1">
                <a:extLst>
                  <a:ext uri="{FF2B5EF4-FFF2-40B4-BE49-F238E27FC236}">
                    <a16:creationId xmlns:a16="http://schemas.microsoft.com/office/drawing/2014/main" xmlns="" id="{E1B33219-7501-4191-923E-5D249D88479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9509" y="1571968"/>
                <a:ext cx="7976165" cy="389797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>
                <a:defPPr>
                  <a:defRPr lang="pl-PL"/>
                </a:defPPr>
                <a:lvl1pPr algn="ctr">
                  <a:defRPr sz="1700" b="1">
                    <a:solidFill>
                      <a:schemeClr val="lt1"/>
                    </a:solidFill>
                    <a:latin typeface="Calibri" panose="020F0502020204030204" pitchFamily="34" charset="0"/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r>
                  <a:rPr lang="pl-PL" sz="2400" dirty="0">
                    <a:solidFill>
                      <a:srgbClr val="002060"/>
                    </a:solidFill>
                  </a:rPr>
                  <a:t>LO B klasa c (angielski, informatyka)</a:t>
                </a:r>
              </a:p>
            </p:txBody>
          </p:sp>
          <p:sp>
            <p:nvSpPr>
              <p:cNvPr id="38" name="Tytuł 1">
                <a:extLst>
                  <a:ext uri="{FF2B5EF4-FFF2-40B4-BE49-F238E27FC236}">
                    <a16:creationId xmlns:a16="http://schemas.microsoft.com/office/drawing/2014/main" xmlns="" id="{2E43184A-39EE-4CBF-A809-5804BEAAEAE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9509" y="1961765"/>
                <a:ext cx="7976165" cy="389797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>
                <a:defPPr>
                  <a:defRPr lang="pl-PL"/>
                </a:defPPr>
                <a:lvl1pPr algn="ctr">
                  <a:defRPr sz="1700" b="1">
                    <a:solidFill>
                      <a:schemeClr val="lt1"/>
                    </a:solidFill>
                    <a:latin typeface="Calibri" panose="020F0502020204030204" pitchFamily="34" charset="0"/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r>
                  <a:rPr lang="pl-PL" sz="2400" dirty="0">
                    <a:solidFill>
                      <a:srgbClr val="002060"/>
                    </a:solidFill>
                  </a:rPr>
                  <a:t>Technikum A klasa a (technik informatyk)</a:t>
                </a:r>
              </a:p>
            </p:txBody>
          </p:sp>
          <p:sp>
            <p:nvSpPr>
              <p:cNvPr id="39" name="Tytuł 1">
                <a:extLst>
                  <a:ext uri="{FF2B5EF4-FFF2-40B4-BE49-F238E27FC236}">
                    <a16:creationId xmlns:a16="http://schemas.microsoft.com/office/drawing/2014/main" xmlns="" id="{2559F049-CDE0-4F85-A638-6DD6CE0695D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9508" y="2351562"/>
                <a:ext cx="7976165" cy="389797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>
                <a:defPPr>
                  <a:defRPr lang="pl-PL"/>
                </a:defPPr>
                <a:lvl1pPr algn="ctr">
                  <a:defRPr sz="1700" b="1">
                    <a:solidFill>
                      <a:schemeClr val="lt1"/>
                    </a:solidFill>
                    <a:latin typeface="Calibri" panose="020F0502020204030204" pitchFamily="34" charset="0"/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r>
                  <a:rPr lang="pl-PL" sz="2400" dirty="0">
                    <a:solidFill>
                      <a:srgbClr val="002060"/>
                    </a:solidFill>
                  </a:rPr>
                  <a:t>Technikum A klasa b (technik programista)</a:t>
                </a:r>
              </a:p>
            </p:txBody>
          </p:sp>
          <p:sp>
            <p:nvSpPr>
              <p:cNvPr id="40" name="Tytuł 1">
                <a:extLst>
                  <a:ext uri="{FF2B5EF4-FFF2-40B4-BE49-F238E27FC236}">
                    <a16:creationId xmlns:a16="http://schemas.microsoft.com/office/drawing/2014/main" xmlns="" id="{35CC9F9D-8DEB-40D6-9500-2880A027C44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9508" y="2741359"/>
                <a:ext cx="7976165" cy="389797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>
                <a:defPPr>
                  <a:defRPr lang="pl-PL"/>
                </a:defPPr>
                <a:lvl1pPr algn="ctr">
                  <a:defRPr sz="1700" b="1">
                    <a:solidFill>
                      <a:schemeClr val="lt1"/>
                    </a:solidFill>
                    <a:latin typeface="Calibri" panose="020F0502020204030204" pitchFamily="34" charset="0"/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r>
                  <a:rPr lang="pl-PL" sz="2400" dirty="0">
                    <a:solidFill>
                      <a:srgbClr val="002060"/>
                    </a:solidFill>
                  </a:rPr>
                  <a:t>Technikum A klasa b (technik mechatronik)</a:t>
                </a:r>
              </a:p>
            </p:txBody>
          </p:sp>
        </p:grpSp>
        <p:grpSp>
          <p:nvGrpSpPr>
            <p:cNvPr id="4" name="Grupa 3">
              <a:extLst>
                <a:ext uri="{FF2B5EF4-FFF2-40B4-BE49-F238E27FC236}">
                  <a16:creationId xmlns:a16="http://schemas.microsoft.com/office/drawing/2014/main" xmlns="" id="{7C24B060-EF7D-4A5E-AE31-8ADC9BF54434}"/>
                </a:ext>
              </a:extLst>
            </p:cNvPr>
            <p:cNvGrpSpPr/>
            <p:nvPr/>
          </p:nvGrpSpPr>
          <p:grpSpPr>
            <a:xfrm>
              <a:off x="251520" y="548680"/>
              <a:ext cx="1440160" cy="2827690"/>
              <a:chOff x="251520" y="548680"/>
              <a:chExt cx="1440160" cy="2827690"/>
            </a:xfrm>
          </p:grpSpPr>
          <p:sp>
            <p:nvSpPr>
              <p:cNvPr id="19" name="pole tekstowe 18">
                <a:extLst>
                  <a:ext uri="{FF2B5EF4-FFF2-40B4-BE49-F238E27FC236}">
                    <a16:creationId xmlns:a16="http://schemas.microsoft.com/office/drawing/2014/main" xmlns="" id="{11592707-3FA0-43B5-979A-74DBD3E0FF93}"/>
                  </a:ext>
                </a:extLst>
              </p:cNvPr>
              <p:cNvSpPr txBox="1"/>
              <p:nvPr/>
            </p:nvSpPr>
            <p:spPr>
              <a:xfrm>
                <a:off x="251520" y="548680"/>
                <a:ext cx="1440160" cy="646331"/>
              </a:xfrm>
              <a:prstGeom prst="rect">
                <a:avLst/>
              </a:prstGeom>
              <a:solidFill>
                <a:srgbClr val="66FFFF"/>
              </a:solidFill>
              <a:ln w="28575">
                <a:solidFill>
                  <a:srgbClr val="FF6600"/>
                </a:solidFill>
                <a:prstDash val="dash"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dirty="0">
                    <a:solidFill>
                      <a:srgbClr val="FF0000"/>
                    </a:solidFill>
                  </a:rPr>
                  <a:t>Preferencja pierwsza</a:t>
                </a:r>
              </a:p>
            </p:txBody>
          </p:sp>
          <p:cxnSp>
            <p:nvCxnSpPr>
              <p:cNvPr id="20" name="Łącznik prosty ze strzałką 19">
                <a:extLst>
                  <a:ext uri="{FF2B5EF4-FFF2-40B4-BE49-F238E27FC236}">
                    <a16:creationId xmlns:a16="http://schemas.microsoft.com/office/drawing/2014/main" xmlns="" id="{F9F13886-71A8-4022-8E23-AEFC83FF4D4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1600" y="1195011"/>
                <a:ext cx="0" cy="1518678"/>
              </a:xfrm>
              <a:prstGeom prst="straightConnector1">
                <a:avLst/>
              </a:prstGeom>
              <a:ln w="28575">
                <a:solidFill>
                  <a:srgbClr val="FF6600"/>
                </a:solidFill>
                <a:prstDash val="dash"/>
                <a:headEnd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pole tekstowe 20">
                <a:extLst>
                  <a:ext uri="{FF2B5EF4-FFF2-40B4-BE49-F238E27FC236}">
                    <a16:creationId xmlns:a16="http://schemas.microsoft.com/office/drawing/2014/main" xmlns="" id="{322D1E17-2AB6-4B32-A0F9-142A93A95670}"/>
                  </a:ext>
                </a:extLst>
              </p:cNvPr>
              <p:cNvSpPr txBox="1"/>
              <p:nvPr/>
            </p:nvSpPr>
            <p:spPr>
              <a:xfrm>
                <a:off x="251520" y="2730039"/>
                <a:ext cx="1440160" cy="646331"/>
              </a:xfrm>
              <a:prstGeom prst="rect">
                <a:avLst/>
              </a:prstGeom>
              <a:solidFill>
                <a:srgbClr val="66FFFF"/>
              </a:solidFill>
              <a:ln w="28575">
                <a:solidFill>
                  <a:srgbClr val="FF6600"/>
                </a:solidFill>
                <a:prstDash val="dash"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dirty="0">
                    <a:solidFill>
                      <a:srgbClr val="FF0000"/>
                    </a:solidFill>
                  </a:rPr>
                  <a:t>Preferencja ostatnia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8670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ytuł 1"/>
          <p:cNvSpPr txBox="1">
            <a:spLocks/>
          </p:cNvSpPr>
          <p:nvPr/>
        </p:nvSpPr>
        <p:spPr>
          <a:xfrm>
            <a:off x="0" y="-99392"/>
            <a:ext cx="9144000" cy="716036"/>
          </a:xfrm>
          <a:prstGeom prst="rect">
            <a:avLst/>
          </a:prstGeom>
          <a:ln>
            <a:noFill/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l-PL" sz="2400" dirty="0" smtClean="0">
                <a:solidFill>
                  <a:srgbClr val="002060"/>
                </a:solidFill>
                <a:effectLst/>
              </a:rPr>
              <a:t>Zagrożenia </a:t>
            </a:r>
          </a:p>
          <a:p>
            <a:endParaRPr lang="pl-PL" sz="2400" dirty="0">
              <a:solidFill>
                <a:srgbClr val="002060"/>
              </a:solidFill>
              <a:effectLst/>
            </a:endParaRPr>
          </a:p>
          <a:p>
            <a:r>
              <a:rPr lang="pl-PL" sz="2400" dirty="0" smtClean="0">
                <a:solidFill>
                  <a:srgbClr val="002060"/>
                </a:solidFill>
                <a:effectLst/>
              </a:rPr>
              <a:t>Przykład </a:t>
            </a:r>
            <a:r>
              <a:rPr lang="pl-PL" sz="2400" dirty="0">
                <a:solidFill>
                  <a:srgbClr val="002060"/>
                </a:solidFill>
                <a:effectLst/>
              </a:rPr>
              <a:t>wyboru: </a:t>
            </a:r>
          </a:p>
          <a:p>
            <a:r>
              <a:rPr lang="pl-PL" sz="2400" b="1" dirty="0">
                <a:solidFill>
                  <a:srgbClr val="002060"/>
                </a:solidFill>
                <a:effectLst/>
              </a:rPr>
              <a:t>uczeń preferuje </a:t>
            </a:r>
            <a:r>
              <a:rPr lang="pl-PL" sz="2400" b="1" u="sng" dirty="0">
                <a:solidFill>
                  <a:srgbClr val="FF0000"/>
                </a:solidFill>
                <a:effectLst/>
              </a:rPr>
              <a:t>konkretne klasy – rozszerzenie, </a:t>
            </a:r>
            <a:br>
              <a:rPr lang="pl-PL" sz="2400" b="1" u="sng" dirty="0">
                <a:solidFill>
                  <a:srgbClr val="FF0000"/>
                </a:solidFill>
                <a:effectLst/>
              </a:rPr>
            </a:br>
            <a:r>
              <a:rPr lang="pl-PL" sz="2400" b="1" u="sng" dirty="0">
                <a:solidFill>
                  <a:srgbClr val="FF0000"/>
                </a:solidFill>
                <a:effectLst/>
              </a:rPr>
              <a:t>wybiera tylko 3 klasy</a:t>
            </a:r>
          </a:p>
        </p:txBody>
      </p:sp>
      <p:grpSp>
        <p:nvGrpSpPr>
          <p:cNvPr id="2" name="Grupa 1">
            <a:extLst>
              <a:ext uri="{FF2B5EF4-FFF2-40B4-BE49-F238E27FC236}">
                <a16:creationId xmlns:a16="http://schemas.microsoft.com/office/drawing/2014/main" xmlns="" id="{02D012BA-5EE1-43AA-A732-D430B396A73F}"/>
              </a:ext>
            </a:extLst>
          </p:cNvPr>
          <p:cNvGrpSpPr/>
          <p:nvPr/>
        </p:nvGrpSpPr>
        <p:grpSpPr>
          <a:xfrm>
            <a:off x="583917" y="1916832"/>
            <a:ext cx="7976166" cy="1169391"/>
            <a:chOff x="179510" y="784199"/>
            <a:chExt cx="7976166" cy="1169391"/>
          </a:xfrm>
        </p:grpSpPr>
        <p:sp>
          <p:nvSpPr>
            <p:cNvPr id="10" name="Tytuł 1">
              <a:extLst>
                <a:ext uri="{FF2B5EF4-FFF2-40B4-BE49-F238E27FC236}">
                  <a16:creationId xmlns:a16="http://schemas.microsoft.com/office/drawing/2014/main" xmlns="" id="{BB199AB6-45FA-42B1-AB42-231BCA6B60ED}"/>
                </a:ext>
              </a:extLst>
            </p:cNvPr>
            <p:cNvSpPr txBox="1">
              <a:spLocks/>
            </p:cNvSpPr>
            <p:nvPr/>
          </p:nvSpPr>
          <p:spPr>
            <a:xfrm>
              <a:off x="179510" y="784199"/>
              <a:ext cx="7976165" cy="389797"/>
            </a:xfrm>
            <a:prstGeom prst="rect">
              <a:avLst/>
            </a:prstGeom>
            <a:solidFill>
              <a:srgbClr val="99FF3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pl-PL"/>
              </a:defPPr>
              <a:lvl1pPr algn="ctr">
                <a:defRPr sz="1700" b="1">
                  <a:solidFill>
                    <a:schemeClr val="lt1"/>
                  </a:solidFill>
                  <a:latin typeface="Calibri" panose="020F050202020403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pl-PL" sz="2400" dirty="0">
                  <a:solidFill>
                    <a:srgbClr val="002060"/>
                  </a:solidFill>
                </a:rPr>
                <a:t>LO A klasa d (biologia, chemia)</a:t>
              </a:r>
            </a:p>
          </p:txBody>
        </p:sp>
        <p:sp>
          <p:nvSpPr>
            <p:cNvPr id="13" name="Tytuł 1">
              <a:extLst>
                <a:ext uri="{FF2B5EF4-FFF2-40B4-BE49-F238E27FC236}">
                  <a16:creationId xmlns:a16="http://schemas.microsoft.com/office/drawing/2014/main" xmlns="" id="{3F7B3123-A188-4ECF-A81B-94D76964E21F}"/>
                </a:ext>
              </a:extLst>
            </p:cNvPr>
            <p:cNvSpPr txBox="1">
              <a:spLocks/>
            </p:cNvSpPr>
            <p:nvPr/>
          </p:nvSpPr>
          <p:spPr>
            <a:xfrm>
              <a:off x="179511" y="1173996"/>
              <a:ext cx="7976165" cy="389797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pl-PL"/>
              </a:defPPr>
              <a:lvl1pPr algn="ctr">
                <a:defRPr sz="1700" b="1">
                  <a:solidFill>
                    <a:schemeClr val="lt1"/>
                  </a:solidFill>
                  <a:latin typeface="Calibri" panose="020F050202020403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pl-PL" sz="2400" dirty="0">
                  <a:solidFill>
                    <a:srgbClr val="002060"/>
                  </a:solidFill>
                </a:rPr>
                <a:t>LO B klasa d (biologia, chemia)</a:t>
              </a:r>
            </a:p>
          </p:txBody>
        </p:sp>
        <p:sp>
          <p:nvSpPr>
            <p:cNvPr id="14" name="Tytuł 1">
              <a:extLst>
                <a:ext uri="{FF2B5EF4-FFF2-40B4-BE49-F238E27FC236}">
                  <a16:creationId xmlns:a16="http://schemas.microsoft.com/office/drawing/2014/main" xmlns="" id="{791D0ACB-0590-4782-8488-40E8BB409157}"/>
                </a:ext>
              </a:extLst>
            </p:cNvPr>
            <p:cNvSpPr txBox="1">
              <a:spLocks/>
            </p:cNvSpPr>
            <p:nvPr/>
          </p:nvSpPr>
          <p:spPr>
            <a:xfrm>
              <a:off x="179510" y="1563793"/>
              <a:ext cx="7976165" cy="389797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pl-PL"/>
              </a:defPPr>
              <a:lvl1pPr algn="ctr">
                <a:defRPr sz="1700" b="1">
                  <a:solidFill>
                    <a:schemeClr val="lt1"/>
                  </a:solidFill>
                  <a:latin typeface="Calibri" panose="020F050202020403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pl-PL" sz="2400" dirty="0">
                  <a:solidFill>
                    <a:srgbClr val="002060"/>
                  </a:solidFill>
                </a:rPr>
                <a:t>LO C klasa d (biologia, chemia)</a:t>
              </a:r>
            </a:p>
          </p:txBody>
        </p:sp>
      </p:grpSp>
      <p:grpSp>
        <p:nvGrpSpPr>
          <p:cNvPr id="7" name="Grupa 6">
            <a:extLst>
              <a:ext uri="{FF2B5EF4-FFF2-40B4-BE49-F238E27FC236}">
                <a16:creationId xmlns:a16="http://schemas.microsoft.com/office/drawing/2014/main" xmlns="" id="{9D17977C-D1E5-4D94-A333-60981A92C2C3}"/>
              </a:ext>
            </a:extLst>
          </p:cNvPr>
          <p:cNvGrpSpPr/>
          <p:nvPr/>
        </p:nvGrpSpPr>
        <p:grpSpPr>
          <a:xfrm>
            <a:off x="1535926" y="3861048"/>
            <a:ext cx="6072149" cy="769441"/>
            <a:chOff x="753303" y="2911812"/>
            <a:chExt cx="6072149" cy="769441"/>
          </a:xfrm>
        </p:grpSpPr>
        <p:sp>
          <p:nvSpPr>
            <p:cNvPr id="3" name="pole tekstowe 2">
              <a:extLst>
                <a:ext uri="{FF2B5EF4-FFF2-40B4-BE49-F238E27FC236}">
                  <a16:creationId xmlns:a16="http://schemas.microsoft.com/office/drawing/2014/main" xmlns="" id="{8E434EF2-71E9-4C0E-8822-A168521A3C50}"/>
                </a:ext>
              </a:extLst>
            </p:cNvPr>
            <p:cNvSpPr txBox="1"/>
            <p:nvPr/>
          </p:nvSpPr>
          <p:spPr>
            <a:xfrm>
              <a:off x="1331640" y="2924944"/>
              <a:ext cx="549381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b="1" dirty="0">
                  <a:solidFill>
                    <a:srgbClr val="FF0000"/>
                  </a:solidFill>
                </a:rPr>
                <a:t>Ograniczone prawdopodobieństwo dostania się </a:t>
              </a:r>
            </a:p>
            <a:p>
              <a:r>
                <a:rPr lang="pl-PL" b="1" dirty="0">
                  <a:solidFill>
                    <a:srgbClr val="FF0000"/>
                  </a:solidFill>
                </a:rPr>
                <a:t>przy niewystarczającej liczbie punktów</a:t>
              </a:r>
            </a:p>
          </p:txBody>
        </p:sp>
        <p:grpSp>
          <p:nvGrpSpPr>
            <p:cNvPr id="6" name="Grupa 5">
              <a:extLst>
                <a:ext uri="{FF2B5EF4-FFF2-40B4-BE49-F238E27FC236}">
                  <a16:creationId xmlns:a16="http://schemas.microsoft.com/office/drawing/2014/main" xmlns="" id="{C668AD07-C84C-4778-99A5-AAC9B75E6243}"/>
                </a:ext>
              </a:extLst>
            </p:cNvPr>
            <p:cNvGrpSpPr/>
            <p:nvPr/>
          </p:nvGrpSpPr>
          <p:grpSpPr>
            <a:xfrm>
              <a:off x="753303" y="2911812"/>
              <a:ext cx="535896" cy="769441"/>
              <a:chOff x="1209144" y="4419850"/>
              <a:chExt cx="535896" cy="769441"/>
            </a:xfrm>
          </p:grpSpPr>
          <p:sp>
            <p:nvSpPr>
              <p:cNvPr id="5" name="Owal 4">
                <a:extLst>
                  <a:ext uri="{FF2B5EF4-FFF2-40B4-BE49-F238E27FC236}">
                    <a16:creationId xmlns:a16="http://schemas.microsoft.com/office/drawing/2014/main" xmlns="" id="{B34AC304-6614-474E-95FB-E124CE9498E1}"/>
                  </a:ext>
                </a:extLst>
              </p:cNvPr>
              <p:cNvSpPr/>
              <p:nvPr/>
            </p:nvSpPr>
            <p:spPr>
              <a:xfrm>
                <a:off x="1209144" y="4536622"/>
                <a:ext cx="535896" cy="535896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4" name="pole tekstowe 3">
                <a:extLst>
                  <a:ext uri="{FF2B5EF4-FFF2-40B4-BE49-F238E27FC236}">
                    <a16:creationId xmlns:a16="http://schemas.microsoft.com/office/drawing/2014/main" xmlns="" id="{F82069D1-11BA-416F-A3AA-A11BE97F298B}"/>
                  </a:ext>
                </a:extLst>
              </p:cNvPr>
              <p:cNvSpPr txBox="1"/>
              <p:nvPr/>
            </p:nvSpPr>
            <p:spPr>
              <a:xfrm>
                <a:off x="1299800" y="4419850"/>
                <a:ext cx="354584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sz="4400" dirty="0">
                    <a:solidFill>
                      <a:srgbClr val="FF0000"/>
                    </a:solidFill>
                    <a:latin typeface="Bookman Old Style" panose="02050604050505020204" pitchFamily="18" charset="0"/>
                    <a:cs typeface="Calibri" panose="020F0502020204030204" pitchFamily="34" charset="0"/>
                  </a:rPr>
                  <a:t>!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1258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ytuł 1"/>
          <p:cNvSpPr txBox="1">
            <a:spLocks/>
          </p:cNvSpPr>
          <p:nvPr/>
        </p:nvSpPr>
        <p:spPr>
          <a:xfrm>
            <a:off x="457200" y="23985"/>
            <a:ext cx="8229600" cy="1100759"/>
          </a:xfrm>
          <a:prstGeom prst="rect">
            <a:avLst/>
          </a:prstGeom>
          <a:ln>
            <a:noFill/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dirty="0">
                <a:solidFill>
                  <a:srgbClr val="002060"/>
                </a:solidFill>
                <a:effectLst/>
              </a:rPr>
              <a:t>Rekrutacja</a:t>
            </a:r>
          </a:p>
          <a:p>
            <a:r>
              <a:rPr lang="pl-PL" sz="2800" dirty="0">
                <a:solidFill>
                  <a:srgbClr val="002060"/>
                </a:solidFill>
                <a:effectLst/>
              </a:rPr>
              <a:t>dla absolwentów szkół podstawowych</a:t>
            </a:r>
          </a:p>
        </p:txBody>
      </p:sp>
      <p:grpSp>
        <p:nvGrpSpPr>
          <p:cNvPr id="8" name="Grupa 7">
            <a:extLst>
              <a:ext uri="{FF2B5EF4-FFF2-40B4-BE49-F238E27FC236}">
                <a16:creationId xmlns:a16="http://schemas.microsoft.com/office/drawing/2014/main" xmlns="" id="{0CADE7AD-4AA7-4537-98B6-4B1FD34D1630}"/>
              </a:ext>
            </a:extLst>
          </p:cNvPr>
          <p:cNvGrpSpPr/>
          <p:nvPr/>
        </p:nvGrpSpPr>
        <p:grpSpPr>
          <a:xfrm>
            <a:off x="1547664" y="1324191"/>
            <a:ext cx="5872744" cy="3884933"/>
            <a:chOff x="1547664" y="1324191"/>
            <a:chExt cx="5872744" cy="3884933"/>
          </a:xfrm>
        </p:grpSpPr>
        <p:sp>
          <p:nvSpPr>
            <p:cNvPr id="54" name="Schemat blokowy: przygotowanie 53"/>
            <p:cNvSpPr/>
            <p:nvPr/>
          </p:nvSpPr>
          <p:spPr>
            <a:xfrm>
              <a:off x="1547664" y="1325309"/>
              <a:ext cx="1911600" cy="1638000"/>
            </a:xfrm>
            <a:prstGeom prst="flowChartPreparation">
              <a:avLst/>
            </a:prstGeom>
            <a:solidFill>
              <a:srgbClr val="CCFF33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sz="1700" b="1" dirty="0">
                  <a:solidFill>
                    <a:srgbClr val="FF6600"/>
                  </a:solidFill>
                  <a:latin typeface="Calibri" panose="020F0502020204030204" pitchFamily="34" charset="0"/>
                </a:rPr>
                <a:t>3 szkoły prowadzone przez </a:t>
              </a:r>
              <a:r>
                <a:rPr lang="pl-PL" sz="1700" b="1" spc="-100" dirty="0">
                  <a:solidFill>
                    <a:srgbClr val="FF0000"/>
                  </a:solidFill>
                  <a:highlight>
                    <a:srgbClr val="00FF00"/>
                  </a:highlight>
                  <a:latin typeface="Calibri" panose="020F0502020204030204" pitchFamily="34" charset="0"/>
                </a:rPr>
                <a:t>POWIAT w</a:t>
              </a:r>
              <a:r>
                <a:rPr lang="pl-PL" sz="1700" b="1" spc="-100" dirty="0" smtClean="0">
                  <a:solidFill>
                    <a:srgbClr val="FF0000"/>
                  </a:solidFill>
                  <a:highlight>
                    <a:srgbClr val="00FF00"/>
                  </a:highlight>
                  <a:latin typeface="Calibri" panose="020F0502020204030204" pitchFamily="34" charset="0"/>
                </a:rPr>
                <a:t>rzesiński </a:t>
              </a:r>
              <a:endParaRPr lang="pl-PL" sz="1700" b="1" dirty="0">
                <a:solidFill>
                  <a:srgbClr val="FF0000"/>
                </a:solidFill>
                <a:highlight>
                  <a:srgbClr val="00FF00"/>
                </a:highlight>
                <a:latin typeface="Calibri" panose="020F0502020204030204" pitchFamily="34" charset="0"/>
              </a:endParaRPr>
            </a:p>
          </p:txBody>
        </p:sp>
        <p:sp>
          <p:nvSpPr>
            <p:cNvPr id="55" name="Schemat blokowy: przygotowanie 54"/>
            <p:cNvSpPr/>
            <p:nvPr/>
          </p:nvSpPr>
          <p:spPr>
            <a:xfrm>
              <a:off x="5508104" y="1324191"/>
              <a:ext cx="1912304" cy="1639118"/>
            </a:xfrm>
            <a:prstGeom prst="flowChartPreparation">
              <a:avLst/>
            </a:prstGeom>
            <a:solidFill>
              <a:srgbClr val="CCFF33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sz="1700" b="1" dirty="0">
                  <a:solidFill>
                    <a:srgbClr val="FF6600"/>
                  </a:solidFill>
                  <a:latin typeface="Calibri" panose="020F0502020204030204" pitchFamily="34" charset="0"/>
                </a:rPr>
                <a:t>3 szkoły prowadzone przez </a:t>
              </a:r>
              <a:r>
                <a:rPr lang="pl-PL" sz="1700" b="1" spc="-100" dirty="0">
                  <a:solidFill>
                    <a:srgbClr val="FF0000"/>
                  </a:solidFill>
                  <a:highlight>
                    <a:srgbClr val="00FF00"/>
                  </a:highlight>
                  <a:latin typeface="Calibri" panose="020F0502020204030204" pitchFamily="34" charset="0"/>
                </a:rPr>
                <a:t>POWIAT </a:t>
              </a:r>
              <a:r>
                <a:rPr lang="pl-PL" sz="1700" b="1" spc="-100" dirty="0" err="1">
                  <a:solidFill>
                    <a:srgbClr val="FF0000"/>
                  </a:solidFill>
                  <a:highlight>
                    <a:srgbClr val="00FF00"/>
                  </a:highlight>
                  <a:latin typeface="Calibri" panose="020F0502020204030204" pitchFamily="34" charset="0"/>
                </a:rPr>
                <a:t>g</a:t>
              </a:r>
              <a:r>
                <a:rPr lang="pl-PL" sz="1700" b="1" spc="-100" dirty="0" err="1" smtClean="0">
                  <a:solidFill>
                    <a:srgbClr val="FF0000"/>
                  </a:solidFill>
                  <a:highlight>
                    <a:srgbClr val="00FF00"/>
                  </a:highlight>
                  <a:latin typeface="Calibri" panose="020F0502020204030204" pitchFamily="34" charset="0"/>
                </a:rPr>
                <a:t>nieżnieński</a:t>
              </a:r>
              <a:endParaRPr lang="pl-PL" sz="1700" b="1" spc="-100" dirty="0">
                <a:solidFill>
                  <a:srgbClr val="FF0000"/>
                </a:solidFill>
                <a:highlight>
                  <a:srgbClr val="00FF00"/>
                </a:highlight>
                <a:latin typeface="Calibri" panose="020F0502020204030204" pitchFamily="34" charset="0"/>
              </a:endParaRPr>
            </a:p>
          </p:txBody>
        </p:sp>
        <p:sp>
          <p:nvSpPr>
            <p:cNvPr id="2" name="pole tekstowe 1">
              <a:extLst>
                <a:ext uri="{FF2B5EF4-FFF2-40B4-BE49-F238E27FC236}">
                  <a16:creationId xmlns:a16="http://schemas.microsoft.com/office/drawing/2014/main" xmlns="" id="{51B70533-821E-4605-9C6F-EF2B82FF2978}"/>
                </a:ext>
              </a:extLst>
            </p:cNvPr>
            <p:cNvSpPr txBox="1"/>
            <p:nvPr/>
          </p:nvSpPr>
          <p:spPr>
            <a:xfrm>
              <a:off x="3789936" y="2852936"/>
              <a:ext cx="156412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dirty="0">
                  <a:solidFill>
                    <a:srgbClr val="002060"/>
                  </a:solidFill>
                </a:rPr>
                <a:t>Uczeń może wybrać jednocześnie</a:t>
              </a:r>
            </a:p>
          </p:txBody>
        </p:sp>
        <p:sp>
          <p:nvSpPr>
            <p:cNvPr id="10" name="Schemat blokowy: przygotowanie 9">
              <a:extLst>
                <a:ext uri="{FF2B5EF4-FFF2-40B4-BE49-F238E27FC236}">
                  <a16:creationId xmlns:a16="http://schemas.microsoft.com/office/drawing/2014/main" xmlns="" id="{E20C9160-CF1C-41EB-95CE-69AC848AB2F4}"/>
                </a:ext>
              </a:extLst>
            </p:cNvPr>
            <p:cNvSpPr/>
            <p:nvPr/>
          </p:nvSpPr>
          <p:spPr>
            <a:xfrm>
              <a:off x="5508104" y="3570006"/>
              <a:ext cx="1912304" cy="1639118"/>
            </a:xfrm>
            <a:prstGeom prst="flowChartPreparation">
              <a:avLst/>
            </a:prstGeom>
            <a:solidFill>
              <a:srgbClr val="FFFF0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sz="1700" b="1" dirty="0">
                  <a:solidFill>
                    <a:srgbClr val="FF6600"/>
                  </a:solidFill>
                  <a:latin typeface="Calibri" panose="020F0502020204030204" pitchFamily="34" charset="0"/>
                </a:rPr>
                <a:t>3 szkoły prowadzone przez </a:t>
              </a:r>
              <a:r>
                <a:rPr lang="pl-PL" sz="1700" b="1" dirty="0">
                  <a:solidFill>
                    <a:srgbClr val="FF0000"/>
                  </a:solidFill>
                  <a:latin typeface="Calibri" panose="020F0502020204030204" pitchFamily="34" charset="0"/>
                </a:rPr>
                <a:t>inny organ prowadzący w </a:t>
              </a:r>
              <a:r>
                <a:rPr lang="pl-PL" sz="1700" b="1" spc="-100" dirty="0">
                  <a:solidFill>
                    <a:srgbClr val="FF0000"/>
                  </a:solidFill>
                  <a:highlight>
                    <a:srgbClr val="FFCC66"/>
                  </a:highlight>
                  <a:latin typeface="Calibri" panose="020F0502020204030204" pitchFamily="34" charset="0"/>
                </a:rPr>
                <a:t>POWIECIE </a:t>
              </a:r>
              <a:r>
                <a:rPr lang="pl-PL" sz="1700" b="1" spc="-100" dirty="0" smtClean="0">
                  <a:solidFill>
                    <a:srgbClr val="FF0000"/>
                  </a:solidFill>
                  <a:highlight>
                    <a:srgbClr val="FFCC66"/>
                  </a:highlight>
                  <a:latin typeface="Calibri" panose="020F0502020204030204" pitchFamily="34" charset="0"/>
                </a:rPr>
                <a:t>4</a:t>
              </a:r>
              <a:endParaRPr lang="pl-PL" sz="1700" b="1" spc="-100" dirty="0">
                <a:solidFill>
                  <a:srgbClr val="FF0000"/>
                </a:solidFill>
                <a:highlight>
                  <a:srgbClr val="FFCC66"/>
                </a:highlight>
                <a:latin typeface="Calibri" panose="020F0502020204030204" pitchFamily="34" charset="0"/>
              </a:endParaRPr>
            </a:p>
          </p:txBody>
        </p:sp>
        <p:sp>
          <p:nvSpPr>
            <p:cNvPr id="13" name="Schemat blokowy: przygotowanie 12">
              <a:extLst>
                <a:ext uri="{FF2B5EF4-FFF2-40B4-BE49-F238E27FC236}">
                  <a16:creationId xmlns:a16="http://schemas.microsoft.com/office/drawing/2014/main" xmlns="" id="{CF886CA7-C50E-4501-BA82-2CBD13A49ABB}"/>
                </a:ext>
              </a:extLst>
            </p:cNvPr>
            <p:cNvSpPr/>
            <p:nvPr/>
          </p:nvSpPr>
          <p:spPr>
            <a:xfrm>
              <a:off x="1681563" y="3570006"/>
              <a:ext cx="1912304" cy="1639118"/>
            </a:xfrm>
            <a:prstGeom prst="flowChartPreparation">
              <a:avLst/>
            </a:prstGeom>
            <a:solidFill>
              <a:srgbClr val="FFFF0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sz="1700" b="1" dirty="0">
                  <a:solidFill>
                    <a:srgbClr val="FF6600"/>
                  </a:solidFill>
                  <a:latin typeface="Calibri" panose="020F0502020204030204" pitchFamily="34" charset="0"/>
                </a:rPr>
                <a:t>3 szkoły prowadzone przez </a:t>
              </a:r>
              <a:r>
                <a:rPr lang="pl-PL" sz="1700" b="1" dirty="0">
                  <a:solidFill>
                    <a:srgbClr val="FF0000"/>
                  </a:solidFill>
                  <a:latin typeface="Calibri" panose="020F0502020204030204" pitchFamily="34" charset="0"/>
                </a:rPr>
                <a:t>inny organ prowadzący w</a:t>
              </a:r>
              <a:r>
                <a:rPr lang="pl-PL" sz="1600" b="1" dirty="0">
                  <a:solidFill>
                    <a:srgbClr val="FF6600"/>
                  </a:solidFill>
                  <a:latin typeface="Calibri" panose="020F0502020204030204" pitchFamily="34" charset="0"/>
                </a:rPr>
                <a:t> </a:t>
              </a:r>
              <a:r>
                <a:rPr lang="pl-PL" sz="1700" b="1" spc="-100" dirty="0">
                  <a:solidFill>
                    <a:srgbClr val="FF0000"/>
                  </a:solidFill>
                  <a:highlight>
                    <a:srgbClr val="FFCC66"/>
                  </a:highlight>
                  <a:latin typeface="Calibri" panose="020F0502020204030204" pitchFamily="34" charset="0"/>
                </a:rPr>
                <a:t>POWIECIE </a:t>
              </a:r>
              <a:r>
                <a:rPr lang="pl-PL" sz="1700" b="1" spc="-100" dirty="0" smtClean="0">
                  <a:solidFill>
                    <a:srgbClr val="FF0000"/>
                  </a:solidFill>
                  <a:highlight>
                    <a:srgbClr val="FFCC66"/>
                  </a:highlight>
                  <a:latin typeface="Calibri" panose="020F0502020204030204" pitchFamily="34" charset="0"/>
                </a:rPr>
                <a:t>3</a:t>
              </a:r>
              <a:endParaRPr lang="pl-PL" sz="1700" b="1" spc="-100" dirty="0">
                <a:solidFill>
                  <a:srgbClr val="FF0000"/>
                </a:solidFill>
                <a:highlight>
                  <a:srgbClr val="FFCC66"/>
                </a:highlight>
                <a:latin typeface="Calibri" panose="020F0502020204030204" pitchFamily="34" charset="0"/>
              </a:endParaRPr>
            </a:p>
          </p:txBody>
        </p:sp>
        <p:pic>
          <p:nvPicPr>
            <p:cNvPr id="5" name="Grafika 4" descr="Wstecz">
              <a:extLst>
                <a:ext uri="{FF2B5EF4-FFF2-40B4-BE49-F238E27FC236}">
                  <a16:creationId xmlns:a16="http://schemas.microsoft.com/office/drawing/2014/main" xmlns="" id="{10E0E579-AFA9-4B13-B757-138E74C7F4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3472266" y="1973770"/>
              <a:ext cx="914400" cy="914400"/>
            </a:xfrm>
            <a:prstGeom prst="rect">
              <a:avLst/>
            </a:prstGeom>
          </p:spPr>
        </p:pic>
        <p:pic>
          <p:nvPicPr>
            <p:cNvPr id="7" name="Grafika 6" descr="Wstecz (od prawej do lewej)">
              <a:extLst>
                <a:ext uri="{FF2B5EF4-FFF2-40B4-BE49-F238E27FC236}">
                  <a16:creationId xmlns:a16="http://schemas.microsoft.com/office/drawing/2014/main" xmlns="" id="{FBF48453-15F8-446D-B425-8629E9EABD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4591836" y="2003316"/>
              <a:ext cx="914400" cy="914400"/>
            </a:xfrm>
            <a:prstGeom prst="rect">
              <a:avLst/>
            </a:prstGeom>
          </p:spPr>
        </p:pic>
        <p:pic>
          <p:nvPicPr>
            <p:cNvPr id="14" name="Grafika 13" descr="Wstecz">
              <a:extLst>
                <a:ext uri="{FF2B5EF4-FFF2-40B4-BE49-F238E27FC236}">
                  <a16:creationId xmlns:a16="http://schemas.microsoft.com/office/drawing/2014/main" xmlns="" id="{46CA9E17-42A2-4487-8F68-153290D225E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 flipV="1">
              <a:off x="3543696" y="3652584"/>
              <a:ext cx="914400" cy="914400"/>
            </a:xfrm>
            <a:prstGeom prst="rect">
              <a:avLst/>
            </a:prstGeom>
          </p:spPr>
        </p:pic>
        <p:pic>
          <p:nvPicPr>
            <p:cNvPr id="15" name="Grafika 14" descr="Wstecz (od prawej do lewej)">
              <a:extLst>
                <a:ext uri="{FF2B5EF4-FFF2-40B4-BE49-F238E27FC236}">
                  <a16:creationId xmlns:a16="http://schemas.microsoft.com/office/drawing/2014/main" xmlns="" id="{9CB84C1A-013D-4692-8D71-B82D10FE7D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 flipV="1">
              <a:off x="4663266" y="3682130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3860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-16870" y="35209"/>
            <a:ext cx="9160869" cy="123355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defRPr/>
            </a:pPr>
            <a:r>
              <a:rPr lang="pl-PL" altLang="pl-PL" sz="3600" dirty="0">
                <a:solidFill>
                  <a:srgbClr val="002060"/>
                </a:solidFill>
                <a:effectLst/>
              </a:rPr>
              <a:t>Rekrutacja uczniów do klas pierwszych</a:t>
            </a:r>
            <a:endParaRPr lang="pl-PL" dirty="0">
              <a:solidFill>
                <a:srgbClr val="002060"/>
              </a:solidFill>
              <a:effectLst/>
            </a:endParaRPr>
          </a:p>
        </p:txBody>
      </p:sp>
      <p:sp>
        <p:nvSpPr>
          <p:cNvPr id="8195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268760"/>
            <a:ext cx="8784976" cy="54726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000" b="1" dirty="0">
                <a:solidFill>
                  <a:srgbClr val="002060"/>
                </a:solidFill>
                <a:effectLst/>
              </a:rPr>
              <a:t>Art.  134 </a:t>
            </a:r>
            <a:r>
              <a:rPr lang="pl-PL" sz="2000" dirty="0">
                <a:solidFill>
                  <a:srgbClr val="002060"/>
                </a:solidFill>
                <a:effectLst/>
              </a:rPr>
              <a:t>ustawy z dnia 14 grudnia 2016 r. Prawo oświatowe </a:t>
            </a:r>
          </a:p>
          <a:p>
            <a:pPr marL="0" indent="0">
              <a:buNone/>
            </a:pPr>
            <a:r>
              <a:rPr lang="pl-PL" sz="2000" dirty="0"/>
              <a:t>(</a:t>
            </a:r>
            <a:r>
              <a:rPr lang="pl-PL" sz="2000" dirty="0" err="1"/>
              <a:t>t.j</a:t>
            </a:r>
            <a:r>
              <a:rPr lang="pl-PL" sz="2000" dirty="0"/>
              <a:t>. Dz. U. z 2023 r. poz. 900,1672,1718,2005.)</a:t>
            </a:r>
            <a:endParaRPr lang="pl-PL" sz="2000" dirty="0" smtClean="0">
              <a:solidFill>
                <a:srgbClr val="002060"/>
              </a:solidFill>
              <a:effectLst/>
            </a:endParaRPr>
          </a:p>
          <a:p>
            <a:pPr algn="ctr"/>
            <a:r>
              <a:rPr lang="pl-PL" altLang="pl-PL" sz="2000" b="1" dirty="0" smtClean="0">
                <a:solidFill>
                  <a:srgbClr val="002060"/>
                </a:solidFill>
                <a:effectLst/>
                <a:highlight>
                  <a:srgbClr val="CCFFFF"/>
                </a:highlight>
              </a:rPr>
              <a:t>liceum </a:t>
            </a:r>
            <a:r>
              <a:rPr lang="pl-PL" altLang="pl-PL" sz="2000" b="1" dirty="0">
                <a:solidFill>
                  <a:srgbClr val="002060"/>
                </a:solidFill>
                <a:effectLst/>
                <a:highlight>
                  <a:srgbClr val="CCFFFF"/>
                </a:highlight>
              </a:rPr>
              <a:t>ogólnokształcącego </a:t>
            </a:r>
          </a:p>
          <a:p>
            <a:pPr marL="0" indent="0">
              <a:buNone/>
            </a:pPr>
            <a:r>
              <a:rPr lang="pl-PL" altLang="pl-PL" sz="1867" dirty="0">
                <a:solidFill>
                  <a:srgbClr val="002060"/>
                </a:solidFill>
                <a:effectLst/>
              </a:rPr>
              <a:t>Do klasy pierwszej </a:t>
            </a:r>
            <a:r>
              <a:rPr lang="pl-PL" altLang="pl-PL" sz="1867" u="sng" dirty="0">
                <a:solidFill>
                  <a:srgbClr val="002060"/>
                </a:solidFill>
                <a:effectLst/>
              </a:rPr>
              <a:t>przyjmuje się</a:t>
            </a:r>
            <a:r>
              <a:rPr lang="pl-PL" altLang="pl-PL" sz="1867" dirty="0">
                <a:solidFill>
                  <a:srgbClr val="002060"/>
                </a:solidFill>
                <a:effectLst/>
              </a:rPr>
              <a:t> kandydatów, którzy posiadają świadectwo ukończenia szkoły podstawowej.</a:t>
            </a:r>
          </a:p>
          <a:p>
            <a:pPr marL="0" indent="0">
              <a:buNone/>
            </a:pPr>
            <a:endParaRPr lang="pl-PL" altLang="pl-PL" sz="1867" dirty="0">
              <a:solidFill>
                <a:srgbClr val="002060"/>
              </a:solidFill>
              <a:effectLst/>
            </a:endParaRPr>
          </a:p>
          <a:p>
            <a:pPr algn="ctr">
              <a:defRPr/>
            </a:pPr>
            <a:r>
              <a:rPr lang="pl-PL" sz="1867" b="1" dirty="0">
                <a:solidFill>
                  <a:srgbClr val="002060"/>
                </a:solidFill>
                <a:effectLst/>
                <a:highlight>
                  <a:srgbClr val="CCFFFF"/>
                </a:highlight>
              </a:rPr>
              <a:t>technikum i branżowej szkoły I stopnia</a:t>
            </a:r>
          </a:p>
          <a:p>
            <a:pPr marL="0" indent="0">
              <a:buNone/>
              <a:defRPr/>
            </a:pPr>
            <a:r>
              <a:rPr lang="pl-PL" sz="1867" dirty="0">
                <a:solidFill>
                  <a:srgbClr val="002060"/>
                </a:solidFill>
                <a:effectLst/>
              </a:rPr>
              <a:t>Do klasy pierwszej </a:t>
            </a:r>
            <a:r>
              <a:rPr lang="pl-PL" sz="1867" u="sng" dirty="0">
                <a:solidFill>
                  <a:srgbClr val="002060"/>
                </a:solidFill>
                <a:effectLst/>
              </a:rPr>
              <a:t>przyjmuje się </a:t>
            </a:r>
            <a:r>
              <a:rPr lang="pl-PL" sz="1867" dirty="0">
                <a:solidFill>
                  <a:srgbClr val="002060"/>
                </a:solidFill>
                <a:effectLst/>
              </a:rPr>
              <a:t>kandydatów, którzy posiadają:</a:t>
            </a:r>
          </a:p>
          <a:p>
            <a:pPr marL="0" indent="0">
              <a:defRPr/>
            </a:pPr>
            <a:r>
              <a:rPr lang="pl-PL" sz="1867" dirty="0">
                <a:solidFill>
                  <a:srgbClr val="002060"/>
                </a:solidFill>
                <a:effectLst/>
              </a:rPr>
              <a:t>   świadectwo ukończenia szkoły podstawowej,</a:t>
            </a:r>
          </a:p>
          <a:p>
            <a:pPr marL="0" indent="0">
              <a:defRPr/>
            </a:pPr>
            <a:r>
              <a:rPr lang="pl-PL" sz="1867" dirty="0">
                <a:solidFill>
                  <a:srgbClr val="002060"/>
                </a:solidFill>
                <a:effectLst/>
              </a:rPr>
              <a:t>   zaświadczenie lekarskie o braku przeciwwskazań zdrowotnych do podjęcia  praktycznej nauki zawodu</a:t>
            </a:r>
            <a:r>
              <a:rPr lang="pl-PL" sz="1600" dirty="0">
                <a:solidFill>
                  <a:srgbClr val="002060"/>
                </a:solidFill>
                <a:effectLst/>
              </a:rPr>
              <a:t>, </a:t>
            </a:r>
            <a:endParaRPr lang="pl-PL" sz="1867" dirty="0">
              <a:solidFill>
                <a:srgbClr val="002060"/>
              </a:solidFill>
              <a:effectLst/>
            </a:endParaRPr>
          </a:p>
          <a:p>
            <a:pPr>
              <a:defRPr/>
            </a:pPr>
            <a:r>
              <a:rPr lang="pl-PL" sz="1867" u="sng" dirty="0">
                <a:solidFill>
                  <a:srgbClr val="002060"/>
                </a:solidFill>
                <a:effectLst/>
              </a:rPr>
              <a:t>orzeczenie lekarskie </a:t>
            </a:r>
            <a:r>
              <a:rPr lang="pl-PL" sz="1867" dirty="0">
                <a:solidFill>
                  <a:srgbClr val="002060"/>
                </a:solidFill>
                <a:effectLst/>
              </a:rPr>
              <a:t>o braku przeciwwskazań zdrowotnych do </a:t>
            </a:r>
            <a:r>
              <a:rPr lang="pl-PL" sz="1867" u="sng" dirty="0">
                <a:solidFill>
                  <a:srgbClr val="002060"/>
                </a:solidFill>
                <a:effectLst/>
              </a:rPr>
              <a:t>kierowania pojazdami</a:t>
            </a:r>
            <a:r>
              <a:rPr lang="pl-PL" sz="1867" dirty="0">
                <a:solidFill>
                  <a:srgbClr val="002060"/>
                </a:solidFill>
                <a:effectLst/>
              </a:rPr>
              <a:t>, </a:t>
            </a:r>
          </a:p>
          <a:p>
            <a:pPr>
              <a:defRPr/>
            </a:pPr>
            <a:r>
              <a:rPr lang="pl-PL" sz="1867" u="sng" dirty="0">
                <a:solidFill>
                  <a:srgbClr val="002060"/>
                </a:solidFill>
                <a:effectLst/>
              </a:rPr>
              <a:t>orzeczenie psychologiczne o braku przeciwwskazań</a:t>
            </a:r>
            <a:r>
              <a:rPr lang="pl-PL" sz="1867" dirty="0">
                <a:solidFill>
                  <a:srgbClr val="002060"/>
                </a:solidFill>
                <a:effectLst/>
              </a:rPr>
              <a:t> psychologicznych </a:t>
            </a:r>
            <a:br>
              <a:rPr lang="pl-PL" sz="1867" dirty="0">
                <a:solidFill>
                  <a:srgbClr val="002060"/>
                </a:solidFill>
                <a:effectLst/>
              </a:rPr>
            </a:br>
            <a:r>
              <a:rPr lang="pl-PL" sz="1867" dirty="0">
                <a:solidFill>
                  <a:srgbClr val="002060"/>
                </a:solidFill>
                <a:effectLst/>
              </a:rPr>
              <a:t>do kierowania pojazdem - </a:t>
            </a:r>
            <a:r>
              <a:rPr lang="pl-PL" sz="1867" u="sng" dirty="0">
                <a:solidFill>
                  <a:srgbClr val="002060"/>
                </a:solidFill>
                <a:effectLst/>
              </a:rPr>
              <a:t>prawo jazdy kategorii C lub C+E)</a:t>
            </a:r>
            <a:r>
              <a:rPr lang="pl-PL" sz="1867" dirty="0">
                <a:solidFill>
                  <a:srgbClr val="002060"/>
                </a:solidFill>
                <a:effectLst/>
              </a:rPr>
              <a:t>.</a:t>
            </a:r>
          </a:p>
          <a:p>
            <a:pPr marL="0" indent="0">
              <a:buNone/>
            </a:pPr>
            <a:endParaRPr lang="pl-PL" altLang="pl-PL" sz="1867" dirty="0">
              <a:solidFill>
                <a:srgbClr val="002060"/>
              </a:solidFill>
              <a:effectLst/>
            </a:endParaRPr>
          </a:p>
          <a:p>
            <a:pPr marL="0" indent="0">
              <a:buNone/>
            </a:pPr>
            <a:endParaRPr lang="pl-PL" altLang="pl-PL" sz="1867" dirty="0">
              <a:solidFill>
                <a:srgbClr val="00206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046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-16870" y="35209"/>
            <a:ext cx="9160869" cy="123355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defRPr/>
            </a:pPr>
            <a:r>
              <a:rPr lang="pl-PL" altLang="pl-PL" sz="3600" dirty="0">
                <a:solidFill>
                  <a:srgbClr val="002060"/>
                </a:solidFill>
                <a:effectLst/>
              </a:rPr>
              <a:t>Rekrutacja pracowników młodocianych </a:t>
            </a:r>
            <a:br>
              <a:rPr lang="pl-PL" altLang="pl-PL" sz="3600" dirty="0">
                <a:solidFill>
                  <a:srgbClr val="002060"/>
                </a:solidFill>
                <a:effectLst/>
              </a:rPr>
            </a:br>
            <a:r>
              <a:rPr lang="pl-PL" altLang="pl-PL" sz="3600" dirty="0">
                <a:solidFill>
                  <a:srgbClr val="002060"/>
                </a:solidFill>
                <a:effectLst/>
              </a:rPr>
              <a:t>do klasy pierwszej branżowej szkoły I stopnia</a:t>
            </a:r>
            <a:endParaRPr lang="pl-PL" dirty="0">
              <a:solidFill>
                <a:srgbClr val="002060"/>
              </a:solidFill>
              <a:effectLst/>
            </a:endParaRPr>
          </a:p>
        </p:txBody>
      </p:sp>
      <p:sp>
        <p:nvSpPr>
          <p:cNvPr id="8195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268760"/>
            <a:ext cx="8784976" cy="54726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altLang="pl-PL" sz="2000" b="1" dirty="0">
                <a:solidFill>
                  <a:srgbClr val="002060"/>
                </a:solidFill>
                <a:effectLst/>
              </a:rPr>
              <a:t>Podstawa prawna:</a:t>
            </a:r>
          </a:p>
          <a:p>
            <a:r>
              <a:rPr lang="pl-PL" altLang="pl-PL" sz="2000" dirty="0">
                <a:solidFill>
                  <a:srgbClr val="002060"/>
                </a:solidFill>
                <a:effectLst/>
                <a:highlight>
                  <a:srgbClr val="CCFFFF"/>
                </a:highlight>
              </a:rPr>
              <a:t>Rozporządzenie Rady Ministrów z dnia 28 maja 1996 r. w sprawie przygotowania zawodowego młodocianych i ich wynagradzania </a:t>
            </a:r>
            <a:br>
              <a:rPr lang="pl-PL" altLang="pl-PL" sz="2000" dirty="0">
                <a:solidFill>
                  <a:srgbClr val="002060"/>
                </a:solidFill>
                <a:effectLst/>
                <a:highlight>
                  <a:srgbClr val="CCFFFF"/>
                </a:highlight>
              </a:rPr>
            </a:br>
            <a:r>
              <a:rPr lang="pl-PL" altLang="pl-PL" sz="2000" dirty="0">
                <a:solidFill>
                  <a:srgbClr val="002060"/>
                </a:solidFill>
                <a:effectLst/>
              </a:rPr>
              <a:t>(Dz.U. z 2018 r. poz. 2010 ze zm.)</a:t>
            </a:r>
          </a:p>
          <a:p>
            <a:pPr marL="0" indent="0">
              <a:buNone/>
            </a:pPr>
            <a:endParaRPr lang="pl-PL" altLang="pl-PL" sz="2000" dirty="0">
              <a:solidFill>
                <a:srgbClr val="002060"/>
              </a:solidFill>
              <a:effectLst/>
            </a:endParaRPr>
          </a:p>
          <a:p>
            <a:pPr marL="0" indent="0">
              <a:buNone/>
            </a:pPr>
            <a:r>
              <a:rPr lang="pl-PL" altLang="pl-PL" sz="2000" dirty="0">
                <a:solidFill>
                  <a:srgbClr val="002060"/>
                </a:solidFill>
                <a:effectLst/>
              </a:rPr>
              <a:t>Umowa o pracę w celu przygotowania zawodowego odbywanego w formie nauki zawodu zawiera pracodawca z młodocianym, w terminie przyjęć kandydatów </a:t>
            </a:r>
            <a:br>
              <a:rPr lang="pl-PL" altLang="pl-PL" sz="2000" dirty="0">
                <a:solidFill>
                  <a:srgbClr val="002060"/>
                </a:solidFill>
                <a:effectLst/>
              </a:rPr>
            </a:br>
            <a:r>
              <a:rPr lang="pl-PL" altLang="pl-PL" sz="2000" dirty="0">
                <a:solidFill>
                  <a:srgbClr val="002060"/>
                </a:solidFill>
                <a:effectLst/>
              </a:rPr>
              <a:t>do branżowych szkół I stopnia. </a:t>
            </a:r>
          </a:p>
          <a:p>
            <a:pPr marL="0" indent="0">
              <a:buNone/>
            </a:pPr>
            <a:r>
              <a:rPr lang="pl-PL" altLang="pl-PL" sz="2000" dirty="0">
                <a:solidFill>
                  <a:srgbClr val="002060"/>
                </a:solidFill>
                <a:effectLst/>
              </a:rPr>
              <a:t>Pracodawca zatrudniający młodocianych w celu przygotowania zawodowego odbywanego w formie nauki zawodu co do zasady , kieruje ich na dokształcanie teoretyczne do branżowej szkoły I stopnia.</a:t>
            </a:r>
          </a:p>
          <a:p>
            <a:pPr marL="0" indent="0">
              <a:buNone/>
            </a:pPr>
            <a:r>
              <a:rPr lang="pl-PL" altLang="pl-PL" sz="2000" dirty="0">
                <a:solidFill>
                  <a:srgbClr val="002060"/>
                </a:solidFill>
                <a:effectLst/>
              </a:rPr>
              <a:t>Istnieje także możliwość dokształcania teoretycznego w formie turnusu dokształcania teoretycznego młodocianych.</a:t>
            </a:r>
          </a:p>
          <a:p>
            <a:pPr marL="0" indent="0">
              <a:buNone/>
            </a:pPr>
            <a:endParaRPr lang="pl-PL" altLang="pl-PL" sz="1867" dirty="0">
              <a:solidFill>
                <a:srgbClr val="002060"/>
              </a:solidFill>
              <a:effectLst/>
            </a:endParaRPr>
          </a:p>
          <a:p>
            <a:pPr marL="0" indent="0">
              <a:buNone/>
            </a:pPr>
            <a:endParaRPr lang="pl-PL" altLang="pl-PL" sz="1867" dirty="0">
              <a:solidFill>
                <a:srgbClr val="00206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9007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412776"/>
            <a:ext cx="8784976" cy="4713387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pl-PL" altLang="pl-PL" sz="2000" b="1" dirty="0">
                <a:solidFill>
                  <a:srgbClr val="002060"/>
                </a:solidFill>
                <a:effectLst/>
              </a:rPr>
              <a:t>Art.  137 ust. 4 – 7 </a:t>
            </a:r>
            <a:r>
              <a:rPr lang="pl-PL" altLang="pl-PL" sz="2000" dirty="0">
                <a:solidFill>
                  <a:srgbClr val="002060"/>
                </a:solidFill>
                <a:effectLst/>
              </a:rPr>
              <a:t>ustawy z dnia 14 grudnia 2016 r. Prawo oświatowe </a:t>
            </a:r>
            <a:br>
              <a:rPr lang="pl-PL" altLang="pl-PL" sz="2000" dirty="0">
                <a:solidFill>
                  <a:srgbClr val="002060"/>
                </a:solidFill>
                <a:effectLst/>
              </a:rPr>
            </a:br>
            <a:r>
              <a:rPr lang="pl-PL" altLang="pl-PL" sz="2000" dirty="0" smtClean="0">
                <a:solidFill>
                  <a:srgbClr val="002060"/>
                </a:solidFill>
                <a:effectLst/>
              </a:rPr>
              <a:t>(</a:t>
            </a:r>
            <a:r>
              <a:rPr lang="pl-PL" sz="2000" dirty="0" err="1">
                <a:solidFill>
                  <a:srgbClr val="040910"/>
                </a:solidFill>
              </a:rPr>
              <a:t>t.j</a:t>
            </a:r>
            <a:r>
              <a:rPr lang="pl-PL" sz="2000" dirty="0">
                <a:solidFill>
                  <a:srgbClr val="040910"/>
                </a:solidFill>
              </a:rPr>
              <a:t>. Dz. U. z </a:t>
            </a:r>
            <a:r>
              <a:rPr lang="pl-PL" sz="2000" dirty="0" smtClean="0">
                <a:solidFill>
                  <a:srgbClr val="040910"/>
                </a:solidFill>
              </a:rPr>
              <a:t>2023 </a:t>
            </a:r>
            <a:r>
              <a:rPr lang="pl-PL" sz="2000" dirty="0">
                <a:solidFill>
                  <a:srgbClr val="040910"/>
                </a:solidFill>
              </a:rPr>
              <a:t>r. poz. </a:t>
            </a:r>
            <a:r>
              <a:rPr lang="pl-PL" sz="2000" dirty="0" smtClean="0">
                <a:solidFill>
                  <a:srgbClr val="040910"/>
                </a:solidFill>
              </a:rPr>
              <a:t>900, 1672, 1718, 2005)</a:t>
            </a:r>
            <a:endParaRPr lang="pl-PL" altLang="pl-PL" sz="2000" dirty="0">
              <a:solidFill>
                <a:srgbClr val="002060"/>
              </a:solidFill>
              <a:effectLst/>
            </a:endParaRPr>
          </a:p>
          <a:p>
            <a:pPr marL="0" indent="0" algn="just">
              <a:buNone/>
              <a:defRPr/>
            </a:pPr>
            <a:endParaRPr lang="pl-PL" altLang="pl-PL" sz="2000" dirty="0">
              <a:solidFill>
                <a:srgbClr val="002060"/>
              </a:solidFill>
              <a:effectLst/>
            </a:endParaRPr>
          </a:p>
          <a:p>
            <a:pPr marL="0" indent="0" algn="just">
              <a:buNone/>
              <a:defRPr/>
            </a:pPr>
            <a:r>
              <a:rPr lang="pl-PL" altLang="pl-PL" sz="2000" dirty="0">
                <a:solidFill>
                  <a:srgbClr val="FF0000"/>
                </a:solidFill>
                <a:effectLst/>
              </a:rPr>
              <a:t>Do klasy I szkoły ponadpodstawowej sportowej (mistrzostwa sportowego, oddziału sportowego w szkole ponadpodstawowej lub oddziału mistrzostwa sportowego w szkole ponadpodstawowej) przyjmuje się kandydatów, którzy spełniają poniższe warunki:</a:t>
            </a:r>
          </a:p>
          <a:p>
            <a:pPr algn="just">
              <a:defRPr/>
            </a:pPr>
            <a:r>
              <a:rPr lang="pl-PL" sz="2000" dirty="0">
                <a:solidFill>
                  <a:srgbClr val="FF0000"/>
                </a:solidFill>
                <a:effectLst/>
              </a:rPr>
              <a:t>posiadają świadectwo ukończenia szkoły podstawowej,</a:t>
            </a:r>
            <a:endParaRPr lang="pl-PL" altLang="pl-PL" sz="2000" dirty="0">
              <a:solidFill>
                <a:srgbClr val="FF0000"/>
              </a:solidFill>
              <a:effectLst/>
            </a:endParaRPr>
          </a:p>
          <a:p>
            <a:pPr algn="just">
              <a:buFont typeface="Arial" charset="0"/>
              <a:buChar char="•"/>
              <a:defRPr/>
            </a:pPr>
            <a:r>
              <a:rPr lang="pl-PL" sz="2000" dirty="0">
                <a:solidFill>
                  <a:srgbClr val="FF0000"/>
                </a:solidFill>
                <a:effectLst/>
              </a:rPr>
              <a:t>posiadają bardzo dobry stan zdrowia(orzeczenie lekarza podstawowej opieki zdrowotnej),</a:t>
            </a:r>
          </a:p>
          <a:p>
            <a:pPr algn="just">
              <a:buFont typeface="Arial" charset="0"/>
              <a:buChar char="•"/>
              <a:defRPr/>
            </a:pPr>
            <a:r>
              <a:rPr lang="pl-PL" sz="2000" dirty="0">
                <a:solidFill>
                  <a:srgbClr val="FF0000"/>
                </a:solidFill>
                <a:effectLst/>
              </a:rPr>
              <a:t>posiadają pisemną zgodę rodziców na uczęszczanie do szkoły,</a:t>
            </a:r>
          </a:p>
          <a:p>
            <a:pPr algn="just">
              <a:buFont typeface="Arial" charset="0"/>
              <a:buChar char="•"/>
              <a:defRPr/>
            </a:pPr>
            <a:r>
              <a:rPr lang="pl-PL" sz="2000" dirty="0">
                <a:solidFill>
                  <a:srgbClr val="FF0000"/>
                </a:solidFill>
                <a:effectLst/>
              </a:rPr>
              <a:t>uzyskali pozytywne wyniki prób sprawności fizycznej.</a:t>
            </a:r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xmlns="" id="{368D259D-EEC3-4621-9050-F7D9EED81CFB}"/>
              </a:ext>
            </a:extLst>
          </p:cNvPr>
          <p:cNvSpPr txBox="1">
            <a:spLocks/>
          </p:cNvSpPr>
          <p:nvPr/>
        </p:nvSpPr>
        <p:spPr>
          <a:xfrm>
            <a:off x="-16870" y="35209"/>
            <a:ext cx="9160869" cy="12335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u="none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altLang="pl-PL" sz="3600" dirty="0">
                <a:solidFill>
                  <a:srgbClr val="002060"/>
                </a:solidFill>
                <a:effectLst/>
              </a:rPr>
              <a:t>Rekrutacja uczniów do szkół sportowych</a:t>
            </a:r>
            <a:endParaRPr lang="pl-PL" dirty="0">
              <a:solidFill>
                <a:srgbClr val="00206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1141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412776"/>
            <a:ext cx="8784976" cy="4713387"/>
          </a:xfrm>
        </p:spPr>
        <p:txBody>
          <a:bodyPr>
            <a:normAutofit/>
          </a:bodyPr>
          <a:lstStyle/>
          <a:p>
            <a:pPr marL="0" indent="0" algn="just">
              <a:buNone/>
              <a:defRPr/>
            </a:pPr>
            <a:r>
              <a:rPr lang="pl-PL" sz="2000" b="1" dirty="0">
                <a:solidFill>
                  <a:srgbClr val="002060"/>
                </a:solidFill>
                <a:effectLst/>
              </a:rPr>
              <a:t>Art.  140 </a:t>
            </a:r>
            <a:r>
              <a:rPr lang="pl-PL" altLang="pl-PL" sz="2000" dirty="0">
                <a:solidFill>
                  <a:srgbClr val="002060"/>
                </a:solidFill>
                <a:effectLst/>
              </a:rPr>
              <a:t>ustawy z dnia 14 grudnia 2016 r. Prawo oświatowe </a:t>
            </a:r>
          </a:p>
          <a:p>
            <a:pPr marL="0" indent="0" algn="just">
              <a:buNone/>
              <a:defRPr/>
            </a:pPr>
            <a:r>
              <a:rPr lang="pl-PL" altLang="pl-PL" sz="2000" dirty="0" smtClean="0">
                <a:solidFill>
                  <a:srgbClr val="040910"/>
                </a:solidFill>
              </a:rPr>
              <a:t>(</a:t>
            </a:r>
            <a:r>
              <a:rPr lang="pl-PL" altLang="pl-PL" sz="2000" dirty="0" err="1" smtClean="0">
                <a:solidFill>
                  <a:srgbClr val="040910"/>
                </a:solidFill>
              </a:rPr>
              <a:t>t.j</a:t>
            </a:r>
            <a:r>
              <a:rPr lang="pl-PL" altLang="pl-PL" sz="2000" dirty="0">
                <a:solidFill>
                  <a:srgbClr val="040910"/>
                </a:solidFill>
              </a:rPr>
              <a:t>. Dz. U. z 2023 r. poz. 900, 1672, 1718, 2005)</a:t>
            </a:r>
            <a:endParaRPr lang="pl-PL" altLang="pl-PL" sz="2000" dirty="0">
              <a:solidFill>
                <a:srgbClr val="002060"/>
              </a:solidFill>
              <a:effectLst/>
            </a:endParaRPr>
          </a:p>
          <a:p>
            <a:pPr marL="0" indent="0" algn="just">
              <a:buNone/>
              <a:defRPr/>
            </a:pPr>
            <a:endParaRPr lang="pl-PL" sz="2000" b="1" dirty="0">
              <a:solidFill>
                <a:srgbClr val="002060"/>
              </a:solidFill>
              <a:effectLst/>
            </a:endParaRPr>
          </a:p>
          <a:p>
            <a:pPr marL="0" indent="0" algn="just">
              <a:buNone/>
              <a:defRPr/>
            </a:pPr>
            <a:r>
              <a:rPr lang="pl-PL" sz="2000" b="1" dirty="0">
                <a:solidFill>
                  <a:srgbClr val="FF0000"/>
                </a:solidFill>
                <a:effectLst/>
              </a:rPr>
              <a:t>Do klasy I szkoły ponadpodstawowej dwujęzycznej lub oddziału dwujęzycznego przyjmuje się kandydatów, którzy spełniają warunki:</a:t>
            </a:r>
          </a:p>
          <a:p>
            <a:pPr algn="just">
              <a:defRPr/>
            </a:pPr>
            <a:r>
              <a:rPr lang="pl-PL" sz="2000" b="1" dirty="0">
                <a:solidFill>
                  <a:srgbClr val="FF0000"/>
                </a:solidFill>
                <a:effectLst/>
              </a:rPr>
              <a:t> posiadają świadectwo ukończenia szkoły podstawowej,</a:t>
            </a:r>
          </a:p>
          <a:p>
            <a:pPr algn="just">
              <a:defRPr/>
            </a:pPr>
            <a:r>
              <a:rPr lang="pl-PL" sz="2000" b="1" dirty="0">
                <a:solidFill>
                  <a:srgbClr val="FF0000"/>
                </a:solidFill>
                <a:effectLst/>
              </a:rPr>
              <a:t>uzyskali </a:t>
            </a:r>
            <a:r>
              <a:rPr lang="pl-PL" sz="2000" b="1" u="sng" dirty="0">
                <a:solidFill>
                  <a:srgbClr val="FF0000"/>
                </a:solidFill>
                <a:effectLst/>
              </a:rPr>
              <a:t>pozytywny wynik sprawdzianu kompetencji językowych</a:t>
            </a:r>
            <a:r>
              <a:rPr lang="pl-PL" sz="2000" b="1" dirty="0">
                <a:solidFill>
                  <a:srgbClr val="FF0000"/>
                </a:solidFill>
                <a:effectLst/>
              </a:rPr>
              <a:t>.</a:t>
            </a:r>
          </a:p>
          <a:p>
            <a:pPr marL="0" indent="0" algn="just">
              <a:buNone/>
              <a:defRPr/>
            </a:pPr>
            <a:endParaRPr lang="pl-PL" sz="2000" dirty="0">
              <a:solidFill>
                <a:srgbClr val="002060"/>
              </a:solidFill>
              <a:effectLst/>
            </a:endParaRPr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xmlns="" id="{368D259D-EEC3-4621-9050-F7D9EED81CFB}"/>
              </a:ext>
            </a:extLst>
          </p:cNvPr>
          <p:cNvSpPr txBox="1">
            <a:spLocks/>
          </p:cNvSpPr>
          <p:nvPr/>
        </p:nvSpPr>
        <p:spPr>
          <a:xfrm>
            <a:off x="-16870" y="35209"/>
            <a:ext cx="9160869" cy="12335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u="none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altLang="pl-PL" sz="3600" dirty="0">
                <a:solidFill>
                  <a:srgbClr val="002060"/>
                </a:solidFill>
                <a:effectLst/>
              </a:rPr>
              <a:t>Rekrutacja uczniów do klas dwujęzycznych lub oddziałów dwujęzycznych</a:t>
            </a:r>
            <a:endParaRPr lang="pl-PL" dirty="0">
              <a:solidFill>
                <a:srgbClr val="00206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9655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412776"/>
            <a:ext cx="8784976" cy="525658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pl-PL" altLang="pl-PL" sz="2400" dirty="0">
                <a:solidFill>
                  <a:srgbClr val="002060"/>
                </a:solidFill>
                <a:effectLst/>
              </a:rPr>
              <a:t>wyniki egzaminu ósmoklasisty</a:t>
            </a:r>
            <a:r>
              <a:rPr lang="pl-PL" altLang="pl-PL" sz="2400" dirty="0" smtClean="0">
                <a:solidFill>
                  <a:srgbClr val="002060"/>
                </a:solidFill>
                <a:effectLst/>
              </a:rPr>
              <a:t>,</a:t>
            </a:r>
            <a:endParaRPr lang="pl-PL" altLang="pl-PL" sz="2400" dirty="0">
              <a:solidFill>
                <a:srgbClr val="002060"/>
              </a:solidFill>
              <a:effectLst/>
            </a:endParaRPr>
          </a:p>
          <a:p>
            <a:pPr>
              <a:defRPr/>
            </a:pPr>
            <a:r>
              <a:rPr lang="pl-PL" altLang="pl-PL" sz="2400" dirty="0">
                <a:solidFill>
                  <a:srgbClr val="002060"/>
                </a:solidFill>
                <a:effectLst/>
              </a:rPr>
              <a:t>wymienione na świadectwie ukończenia szkoły podstawowej oceny </a:t>
            </a:r>
            <a:r>
              <a:rPr lang="pl-PL" altLang="pl-PL" sz="2400" dirty="0" smtClean="0">
                <a:solidFill>
                  <a:srgbClr val="002060"/>
                </a:solidFill>
                <a:effectLst/>
              </a:rPr>
              <a:t> z </a:t>
            </a:r>
            <a:r>
              <a:rPr lang="pl-PL" altLang="pl-PL" sz="2400" dirty="0">
                <a:solidFill>
                  <a:srgbClr val="002060"/>
                </a:solidFill>
                <a:effectLst/>
              </a:rPr>
              <a:t>języka polskiego i matematyki oraz z dwóch obowiązkowych zajęć edukacyjnych ustalonych przez dyrektora danej szkoły</a:t>
            </a:r>
            <a:r>
              <a:rPr lang="pl-PL" altLang="pl-PL" sz="2400" dirty="0" smtClean="0">
                <a:solidFill>
                  <a:srgbClr val="002060"/>
                </a:solidFill>
                <a:effectLst/>
              </a:rPr>
              <a:t>,</a:t>
            </a:r>
            <a:endParaRPr lang="pl-PL" altLang="pl-PL" sz="2400" dirty="0">
              <a:solidFill>
                <a:srgbClr val="002060"/>
              </a:solidFill>
              <a:effectLst/>
            </a:endParaRPr>
          </a:p>
          <a:p>
            <a:pPr>
              <a:defRPr/>
            </a:pPr>
            <a:r>
              <a:rPr lang="pl-PL" altLang="pl-PL" sz="2400" dirty="0">
                <a:solidFill>
                  <a:srgbClr val="002060"/>
                </a:solidFill>
                <a:effectLst/>
              </a:rPr>
              <a:t>świadectwo ukończenia szkoły podstawowej z wyróżnieniem</a:t>
            </a:r>
            <a:r>
              <a:rPr lang="pl-PL" altLang="pl-PL" sz="2400" dirty="0" smtClean="0">
                <a:solidFill>
                  <a:srgbClr val="002060"/>
                </a:solidFill>
                <a:effectLst/>
              </a:rPr>
              <a:t>,</a:t>
            </a:r>
            <a:endParaRPr lang="pl-PL" altLang="pl-PL" sz="2400" dirty="0">
              <a:solidFill>
                <a:srgbClr val="002060"/>
              </a:solidFill>
              <a:effectLst/>
            </a:endParaRPr>
          </a:p>
          <a:p>
            <a:pPr>
              <a:defRPr/>
            </a:pPr>
            <a:r>
              <a:rPr lang="pl-PL" altLang="pl-PL" sz="2400" dirty="0">
                <a:solidFill>
                  <a:srgbClr val="002060"/>
                </a:solidFill>
                <a:effectLst/>
              </a:rPr>
              <a:t>szczególne osiągnięcia wymienione na świadectwie ukończenia szkoły podstawowej</a:t>
            </a:r>
            <a:r>
              <a:rPr lang="pl-PL" altLang="pl-PL" sz="2400" dirty="0" smtClean="0">
                <a:solidFill>
                  <a:srgbClr val="002060"/>
                </a:solidFill>
                <a:effectLst/>
              </a:rPr>
              <a:t>,</a:t>
            </a:r>
            <a:endParaRPr lang="pl-PL" altLang="pl-PL" sz="2400" dirty="0">
              <a:solidFill>
                <a:srgbClr val="002060"/>
              </a:solidFill>
              <a:effectLst/>
            </a:endParaRPr>
          </a:p>
          <a:p>
            <a:pPr>
              <a:defRPr/>
            </a:pPr>
            <a:r>
              <a:rPr lang="pl-PL" altLang="pl-PL" sz="2400" u="sng" dirty="0">
                <a:solidFill>
                  <a:srgbClr val="002060"/>
                </a:solidFill>
                <a:effectLst/>
              </a:rPr>
              <a:t>wyniki sprawdzianu uzdolnień kierunkowych</a:t>
            </a:r>
            <a:r>
              <a:rPr lang="pl-PL" altLang="pl-PL" sz="2400" dirty="0">
                <a:solidFill>
                  <a:srgbClr val="002060"/>
                </a:solidFill>
                <a:effectLst/>
              </a:rPr>
              <a:t> -  do oddziałów wymagających szczególnych indywidualnych predyspozycji (dotyczy liceum ogólnokształcącego, technikum i branżowych szkołach I stopnia).</a:t>
            </a:r>
            <a:endParaRPr lang="pl-PL" altLang="pl-PL" sz="2400" u="sng" dirty="0">
              <a:solidFill>
                <a:srgbClr val="002060"/>
              </a:solidFill>
              <a:effectLst/>
            </a:endParaRPr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xmlns="" id="{368D259D-EEC3-4621-9050-F7D9EED81CFB}"/>
              </a:ext>
            </a:extLst>
          </p:cNvPr>
          <p:cNvSpPr txBox="1">
            <a:spLocks/>
          </p:cNvSpPr>
          <p:nvPr/>
        </p:nvSpPr>
        <p:spPr>
          <a:xfrm>
            <a:off x="-16870" y="35209"/>
            <a:ext cx="9160869" cy="12335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u="none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altLang="pl-PL" sz="3600" dirty="0">
                <a:solidFill>
                  <a:srgbClr val="002060"/>
                </a:solidFill>
                <a:effectLst/>
              </a:rPr>
              <a:t>Jeżeli liczba kandydatów  </a:t>
            </a:r>
            <a:br>
              <a:rPr lang="pl-PL" altLang="pl-PL" sz="3600" dirty="0">
                <a:solidFill>
                  <a:srgbClr val="002060"/>
                </a:solidFill>
                <a:effectLst/>
              </a:rPr>
            </a:br>
            <a:r>
              <a:rPr lang="pl-PL" altLang="pl-PL" sz="3600" dirty="0">
                <a:solidFill>
                  <a:srgbClr val="FF0000"/>
                </a:solidFill>
                <a:effectLst/>
              </a:rPr>
              <a:t>jest większa niż liczba wolnych miejsc w szkole </a:t>
            </a:r>
            <a:br>
              <a:rPr lang="pl-PL" altLang="pl-PL" sz="3600" dirty="0">
                <a:solidFill>
                  <a:srgbClr val="FF0000"/>
                </a:solidFill>
                <a:effectLst/>
              </a:rPr>
            </a:br>
            <a:r>
              <a:rPr lang="pl-PL" altLang="pl-PL" sz="3600" dirty="0">
                <a:solidFill>
                  <a:srgbClr val="FF0000"/>
                </a:solidFill>
                <a:effectLst/>
              </a:rPr>
              <a:t>na pierwszym etapie postępowania rekrutacyjnego </a:t>
            </a:r>
            <a:br>
              <a:rPr lang="pl-PL" altLang="pl-PL" sz="3600" dirty="0">
                <a:solidFill>
                  <a:srgbClr val="FF0000"/>
                </a:solidFill>
                <a:effectLst/>
              </a:rPr>
            </a:br>
            <a:r>
              <a:rPr lang="pl-PL" altLang="pl-PL" sz="3600" dirty="0">
                <a:solidFill>
                  <a:srgbClr val="002060"/>
                </a:solidFill>
                <a:effectLst/>
              </a:rPr>
              <a:t>brane są pod uwagę </a:t>
            </a:r>
            <a:r>
              <a:rPr lang="pl-PL" altLang="pl-PL" sz="3600" b="1" dirty="0">
                <a:solidFill>
                  <a:srgbClr val="002060"/>
                </a:solidFill>
                <a:effectLst/>
              </a:rPr>
              <a:t>łącznie</a:t>
            </a:r>
            <a:r>
              <a:rPr lang="pl-PL" altLang="pl-PL" sz="3600" dirty="0">
                <a:solidFill>
                  <a:srgbClr val="002060"/>
                </a:solidFill>
                <a:effectLst/>
              </a:rPr>
              <a:t> następujące kryteria</a:t>
            </a:r>
            <a:endParaRPr lang="pl-PL" dirty="0">
              <a:solidFill>
                <a:srgbClr val="00206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0932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Symbol zastępczy zawartości 2"/>
          <p:cNvSpPr>
            <a:spLocks noGrp="1"/>
          </p:cNvSpPr>
          <p:nvPr>
            <p:ph idx="1"/>
          </p:nvPr>
        </p:nvSpPr>
        <p:spPr>
          <a:xfrm>
            <a:off x="107504" y="1268760"/>
            <a:ext cx="8856984" cy="5112568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  <a:defRPr/>
            </a:pPr>
            <a:r>
              <a:rPr lang="pl-PL" sz="2400" b="1" dirty="0">
                <a:solidFill>
                  <a:srgbClr val="002060"/>
                </a:solidFill>
                <a:effectLst/>
              </a:rPr>
              <a:t>Ósmoklasista przystępuje w roku szkolnym </a:t>
            </a:r>
            <a:r>
              <a:rPr lang="pl-PL" sz="2400" b="1" dirty="0" smtClean="0">
                <a:solidFill>
                  <a:srgbClr val="002060"/>
                </a:solidFill>
                <a:effectLst/>
              </a:rPr>
              <a:t>2023/2024 </a:t>
            </a:r>
            <a:r>
              <a:rPr lang="pl-PL" sz="2400" b="1" dirty="0" smtClean="0">
                <a:solidFill>
                  <a:srgbClr val="002060"/>
                </a:solidFill>
                <a:effectLst/>
              </a:rPr>
              <a:t>do </a:t>
            </a:r>
            <a:r>
              <a:rPr lang="pl-PL" sz="2400" b="1" dirty="0">
                <a:solidFill>
                  <a:srgbClr val="002060"/>
                </a:solidFill>
                <a:effectLst/>
              </a:rPr>
              <a:t>egzaminu </a:t>
            </a:r>
            <a:br>
              <a:rPr lang="pl-PL" sz="2400" b="1" dirty="0">
                <a:solidFill>
                  <a:srgbClr val="002060"/>
                </a:solidFill>
                <a:effectLst/>
              </a:rPr>
            </a:br>
            <a:endParaRPr lang="pl-PL" sz="2400" dirty="0">
              <a:solidFill>
                <a:srgbClr val="002060"/>
              </a:solidFill>
              <a:effectLst/>
              <a:highlight>
                <a:srgbClr val="FFFF00"/>
              </a:highlight>
            </a:endParaRPr>
          </a:p>
          <a:p>
            <a:pPr marL="0" indent="0" algn="ctr">
              <a:buNone/>
              <a:defRPr/>
            </a:pPr>
            <a:r>
              <a:rPr lang="pl-PL" sz="2400" dirty="0">
                <a:solidFill>
                  <a:srgbClr val="002060"/>
                </a:solidFill>
                <a:effectLst/>
                <a:highlight>
                  <a:srgbClr val="FFFF00"/>
                </a:highlight>
              </a:rPr>
              <a:t>w terminach ustalonych przez CKE.</a:t>
            </a:r>
          </a:p>
          <a:p>
            <a:pPr marL="0" indent="0" algn="ctr">
              <a:buNone/>
              <a:defRPr/>
            </a:pPr>
            <a:endParaRPr lang="pl-PL" sz="2400" dirty="0">
              <a:solidFill>
                <a:srgbClr val="002060"/>
              </a:solidFill>
              <a:effectLst/>
              <a:highlight>
                <a:srgbClr val="FFFF00"/>
              </a:highlight>
            </a:endParaRPr>
          </a:p>
          <a:p>
            <a:pPr marL="0" indent="0">
              <a:buNone/>
              <a:defRPr/>
            </a:pPr>
            <a:r>
              <a:rPr lang="pl-PL" sz="2400" dirty="0">
                <a:solidFill>
                  <a:srgbClr val="002060"/>
                </a:solidFill>
                <a:effectLst/>
              </a:rPr>
              <a:t>Terminy ogłaszania wyników egzaminów, przekazania szkołom wyników i zaświadczeń oraz wydania ich </a:t>
            </a:r>
            <a:r>
              <a:rPr lang="pl-PL" sz="2400" dirty="0"/>
              <a:t>uczniom ustala CKE. </a:t>
            </a:r>
            <a:endParaRPr lang="pl-PL" sz="2400" dirty="0" smtClean="0"/>
          </a:p>
          <a:p>
            <a:pPr marL="0" indent="0">
              <a:buNone/>
              <a:defRPr/>
            </a:pPr>
            <a:r>
              <a:rPr lang="pl-PL" sz="2400" dirty="0" smtClean="0">
                <a:solidFill>
                  <a:srgbClr val="002060"/>
                </a:solidFill>
                <a:effectLst/>
              </a:rPr>
              <a:t>( 3 lipca 2024 r. </a:t>
            </a:r>
            <a:endParaRPr lang="pl-PL" sz="2400" dirty="0">
              <a:solidFill>
                <a:srgbClr val="002060"/>
              </a:solidFill>
              <a:effectLst/>
            </a:endParaRPr>
          </a:p>
        </p:txBody>
      </p:sp>
      <p:sp>
        <p:nvSpPr>
          <p:cNvPr id="3" name="Tytuł 1">
            <a:extLst>
              <a:ext uri="{FF2B5EF4-FFF2-40B4-BE49-F238E27FC236}">
                <a16:creationId xmlns:a16="http://schemas.microsoft.com/office/drawing/2014/main" xmlns="" id="{F0B15CDF-CB1B-47B9-8BD3-BC743D9B19A0}"/>
              </a:ext>
            </a:extLst>
          </p:cNvPr>
          <p:cNvSpPr txBox="1">
            <a:spLocks/>
          </p:cNvSpPr>
          <p:nvPr/>
        </p:nvSpPr>
        <p:spPr>
          <a:xfrm>
            <a:off x="-16870" y="35209"/>
            <a:ext cx="9160869" cy="12335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u="none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altLang="pl-PL" sz="3600" dirty="0">
                <a:solidFill>
                  <a:srgbClr val="002060"/>
                </a:solidFill>
                <a:effectLst/>
              </a:rPr>
              <a:t>Wyniki egzaminu ósmoklasisty</a:t>
            </a:r>
            <a:endParaRPr lang="pl-PL" dirty="0">
              <a:solidFill>
                <a:srgbClr val="002060"/>
              </a:solidFill>
              <a:effectLst/>
            </a:endParaRP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xmlns="" id="{32FF4848-E033-44B5-9DFF-42827177E3BD}"/>
              </a:ext>
            </a:extLst>
          </p:cNvPr>
          <p:cNvSpPr/>
          <p:nvPr/>
        </p:nvSpPr>
        <p:spPr>
          <a:xfrm>
            <a:off x="112339" y="4471665"/>
            <a:ext cx="898135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spcBef>
                <a:spcPts val="0"/>
              </a:spcBef>
              <a:buNone/>
              <a:defRPr/>
            </a:pPr>
            <a:r>
              <a:rPr lang="pl-PL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Terminy egzaminów:</a:t>
            </a:r>
          </a:p>
          <a:p>
            <a:pPr algn="just">
              <a:defRPr/>
            </a:pPr>
            <a:r>
              <a:rPr lang="pl-PL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język polski </a:t>
            </a:r>
            <a:r>
              <a:rPr lang="pl-PL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pl-PL" sz="2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14</a:t>
            </a:r>
            <a:r>
              <a:rPr lang="pl-PL" sz="2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maja </a:t>
            </a:r>
            <a:r>
              <a:rPr lang="pl-PL" sz="2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2024 </a:t>
            </a:r>
            <a:r>
              <a:rPr lang="pl-PL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r. </a:t>
            </a:r>
            <a:r>
              <a:rPr lang="pl-PL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pl-PL" sz="2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odz. 9:00</a:t>
            </a:r>
          </a:p>
          <a:p>
            <a:pPr algn="just">
              <a:defRPr/>
            </a:pPr>
            <a:r>
              <a:rPr lang="pl-PL" sz="2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matematyka </a:t>
            </a:r>
            <a:r>
              <a:rPr lang="pl-PL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pl-PL" sz="2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</a:t>
            </a:r>
            <a:r>
              <a:rPr lang="pl-PL" sz="2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maja </a:t>
            </a:r>
            <a:r>
              <a:rPr lang="pl-PL" sz="2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2024 </a:t>
            </a:r>
            <a:r>
              <a:rPr lang="pl-PL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r. </a:t>
            </a:r>
            <a:r>
              <a:rPr lang="pl-PL" sz="2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godz. 9:00</a:t>
            </a:r>
            <a:endParaRPr lang="pl-PL" sz="2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r>
              <a:rPr lang="pl-PL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język obcy nowożytny 	</a:t>
            </a:r>
            <a:r>
              <a:rPr lang="pl-PL" sz="2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  <a:r>
              <a:rPr lang="pl-PL" sz="2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maja </a:t>
            </a:r>
            <a:r>
              <a:rPr lang="pl-PL" sz="2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2024 </a:t>
            </a:r>
            <a:r>
              <a:rPr lang="pl-PL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r. </a:t>
            </a:r>
            <a:r>
              <a:rPr lang="pl-PL" sz="2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godz. 9:00</a:t>
            </a:r>
            <a:endParaRPr lang="pl-PL" sz="2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388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4FB5987-D3FE-42AF-AE8B-0538C9707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CC233DF2-F9B0-4735-8FB9-42E78AE837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" y="2204864"/>
            <a:ext cx="8183880" cy="251344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pl-PL" dirty="0">
                <a:solidFill>
                  <a:srgbClr val="002060"/>
                </a:solidFill>
                <a:effectLst/>
              </a:rPr>
              <a:t>Rekrutacja do szkół ponadpodstawowych </a:t>
            </a:r>
            <a:br>
              <a:rPr lang="pl-PL" dirty="0">
                <a:solidFill>
                  <a:srgbClr val="002060"/>
                </a:solidFill>
                <a:effectLst/>
              </a:rPr>
            </a:br>
            <a:r>
              <a:rPr lang="pl-PL" dirty="0">
                <a:solidFill>
                  <a:srgbClr val="002060"/>
                </a:solidFill>
                <a:effectLst/>
              </a:rPr>
              <a:t>na rok szkolny </a:t>
            </a:r>
            <a:r>
              <a:rPr lang="pl-PL" dirty="0" smtClean="0">
                <a:solidFill>
                  <a:srgbClr val="002060"/>
                </a:solidFill>
                <a:effectLst/>
              </a:rPr>
              <a:t>2024/2025.</a:t>
            </a:r>
            <a:endParaRPr lang="pl-PL" dirty="0">
              <a:solidFill>
                <a:srgbClr val="002060"/>
              </a:solidFill>
              <a:effectLst/>
            </a:endParaRPr>
          </a:p>
          <a:p>
            <a:pPr marL="514350" indent="-514350">
              <a:buFont typeface="+mj-lt"/>
              <a:buAutoNum type="arabicPeriod"/>
            </a:pPr>
            <a:r>
              <a:rPr lang="pl-PL" dirty="0">
                <a:solidFill>
                  <a:srgbClr val="002060"/>
                </a:solidFill>
                <a:effectLst/>
              </a:rPr>
              <a:t>Prezentacja </a:t>
            </a:r>
            <a:r>
              <a:rPr lang="pl-PL" dirty="0" smtClean="0">
                <a:solidFill>
                  <a:srgbClr val="002060"/>
                </a:solidFill>
                <a:effectLst/>
              </a:rPr>
              <a:t>strony:  </a:t>
            </a:r>
            <a:r>
              <a:rPr lang="pl-PL" dirty="0" smtClean="0">
                <a:solidFill>
                  <a:srgbClr val="002060"/>
                </a:solidFill>
                <a:effectLst/>
                <a:hlinkClick r:id="rId2"/>
              </a:rPr>
              <a:t>www.nabor.pcss.pl</a:t>
            </a:r>
            <a:endParaRPr lang="pl-PL" dirty="0" smtClean="0">
              <a:solidFill>
                <a:srgbClr val="002060"/>
              </a:solidFill>
              <a:effectLst/>
            </a:endParaRPr>
          </a:p>
          <a:p>
            <a:pPr marL="514350" indent="-514350">
              <a:buFont typeface="+mj-lt"/>
              <a:buAutoNum type="arabicPeriod"/>
            </a:pPr>
            <a:r>
              <a:rPr lang="pl-PL" dirty="0" smtClean="0">
                <a:solidFill>
                  <a:srgbClr val="002060"/>
                </a:solidFill>
              </a:rPr>
              <a:t>Prezentacja zakładki na stronie </a:t>
            </a:r>
            <a:r>
              <a:rPr lang="pl-PL" dirty="0" smtClean="0">
                <a:solidFill>
                  <a:srgbClr val="002060"/>
                </a:solidFill>
                <a:hlinkClick r:id="rId3"/>
              </a:rPr>
              <a:t>www.zsjerzykowo.edupage.org</a:t>
            </a:r>
            <a:endParaRPr lang="pl-PL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pl-PL" dirty="0" smtClean="0">
              <a:solidFill>
                <a:srgbClr val="002060"/>
              </a:solidFill>
              <a:effectLst/>
            </a:endParaRPr>
          </a:p>
          <a:p>
            <a:pPr marL="0" indent="0">
              <a:buNone/>
            </a:pPr>
            <a:endParaRPr lang="pl-PL" dirty="0">
              <a:solidFill>
                <a:srgbClr val="00206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8467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ytuł 1"/>
          <p:cNvSpPr txBox="1">
            <a:spLocks/>
          </p:cNvSpPr>
          <p:nvPr/>
        </p:nvSpPr>
        <p:spPr>
          <a:xfrm>
            <a:off x="-36004" y="980728"/>
            <a:ext cx="9144000" cy="1100759"/>
          </a:xfrm>
          <a:prstGeom prst="rect">
            <a:avLst/>
          </a:prstGeom>
          <a:ln>
            <a:noFill/>
          </a:ln>
        </p:spPr>
        <p:txBody>
          <a:bodyPr anchor="ctr" anchorCtr="0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dirty="0">
                <a:solidFill>
                  <a:srgbClr val="002060"/>
                </a:solidFill>
                <a:effectLst/>
              </a:rPr>
              <a:t>Jak zebrać maksymalną liczbę punktów </a:t>
            </a:r>
            <a:br>
              <a:rPr lang="pl-PL" sz="3200" dirty="0">
                <a:solidFill>
                  <a:srgbClr val="002060"/>
                </a:solidFill>
                <a:effectLst/>
              </a:rPr>
            </a:br>
            <a:r>
              <a:rPr lang="pl-PL" sz="3200" dirty="0">
                <a:solidFill>
                  <a:srgbClr val="002060"/>
                </a:solidFill>
                <a:effectLst/>
              </a:rPr>
              <a:t>w procesie rekrutacji?</a:t>
            </a:r>
          </a:p>
        </p:txBody>
      </p:sp>
      <p:sp>
        <p:nvSpPr>
          <p:cNvPr id="10" name="Symbol zastępczy zawartości 2"/>
          <p:cNvSpPr txBox="1">
            <a:spLocks/>
          </p:cNvSpPr>
          <p:nvPr/>
        </p:nvSpPr>
        <p:spPr>
          <a:xfrm>
            <a:off x="179512" y="1124744"/>
            <a:ext cx="8712968" cy="561662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pl-PL" sz="19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10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pl-PL" dirty="0"/>
              <a:t>Na punkty, które liczą się podczas rekrutacji </a:t>
            </a:r>
            <a:r>
              <a:rPr lang="pl-PL" dirty="0" smtClean="0"/>
              <a:t> </a:t>
            </a:r>
            <a:r>
              <a:rPr lang="pl-PL" dirty="0"/>
              <a:t>składają się</a:t>
            </a:r>
            <a:r>
              <a:rPr lang="pl-PL" dirty="0" smtClean="0"/>
              <a:t>:</a:t>
            </a:r>
            <a:endParaRPr lang="pl-PL" dirty="0"/>
          </a:p>
          <a:p>
            <a:r>
              <a:rPr lang="pl-PL" dirty="0"/>
              <a:t>punkty z egzaminu </a:t>
            </a:r>
            <a:r>
              <a:rPr lang="pl-PL" dirty="0" smtClean="0"/>
              <a:t>ósmoklasisty</a:t>
            </a:r>
            <a:endParaRPr lang="pl-PL" dirty="0"/>
          </a:p>
          <a:p>
            <a:r>
              <a:rPr lang="pl-PL" dirty="0"/>
              <a:t>punkty ze świadectwa, </a:t>
            </a:r>
          </a:p>
          <a:p>
            <a:r>
              <a:rPr lang="pl-PL" dirty="0"/>
              <a:t>punkty za udział i sukcesy w konkursach,</a:t>
            </a:r>
          </a:p>
          <a:p>
            <a:r>
              <a:rPr lang="pl-PL" dirty="0"/>
              <a:t>punkty za inne osiągnięcia (w tym sportowe i artystyczne),</a:t>
            </a:r>
          </a:p>
          <a:p>
            <a:r>
              <a:rPr lang="pl-PL" dirty="0"/>
              <a:t>punkty za dodatkową działalność, np. wolontariat.</a:t>
            </a:r>
          </a:p>
        </p:txBody>
      </p:sp>
    </p:spTree>
    <p:extLst>
      <p:ext uri="{BB962C8B-B14F-4D97-AF65-F5344CB8AC3E}">
        <p14:creationId xmlns:p14="http://schemas.microsoft.com/office/powerpoint/2010/main" val="88472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Ile punktów?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100 punktów z egzaminu ósmoklasisty</a:t>
            </a:r>
            <a:r>
              <a:rPr lang="pl-PL" dirty="0" smtClean="0"/>
              <a:t>,</a:t>
            </a:r>
          </a:p>
          <a:p>
            <a:pPr marL="0" indent="0">
              <a:buNone/>
            </a:pPr>
            <a:endParaRPr lang="pl-PL" dirty="0"/>
          </a:p>
          <a:p>
            <a:r>
              <a:rPr lang="pl-PL" dirty="0"/>
              <a:t>100 punktów za świadectwo, konkursy </a:t>
            </a:r>
            <a:r>
              <a:rPr lang="pl-PL" dirty="0" smtClean="0"/>
              <a:t>                      i </a:t>
            </a:r>
            <a:r>
              <a:rPr lang="pl-PL" dirty="0"/>
              <a:t>dodatkową działalność.</a:t>
            </a:r>
          </a:p>
        </p:txBody>
      </p:sp>
    </p:spTree>
    <p:extLst>
      <p:ext uri="{BB962C8B-B14F-4D97-AF65-F5344CB8AC3E}">
        <p14:creationId xmlns:p14="http://schemas.microsoft.com/office/powerpoint/2010/main" val="256005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Jak policzyć punkty za egzamin?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Wynik egzaminu ósmoklasisty zawsze jest przedstawiony w procentach</a:t>
            </a:r>
            <a:r>
              <a:rPr lang="pl-PL" dirty="0" smtClean="0"/>
              <a:t>:</a:t>
            </a:r>
            <a:endParaRPr lang="pl-PL" dirty="0"/>
          </a:p>
          <a:p>
            <a:r>
              <a:rPr lang="pl-PL" dirty="0"/>
              <a:t>Wyniki egzaminów z języka polskiego </a:t>
            </a:r>
            <a:r>
              <a:rPr lang="pl-PL" dirty="0" smtClean="0"/>
              <a:t>                 i </a:t>
            </a:r>
            <a:r>
              <a:rPr lang="pl-PL" dirty="0"/>
              <a:t>matematyki mnożymy przez 0,35.</a:t>
            </a:r>
          </a:p>
          <a:p>
            <a:r>
              <a:rPr lang="pl-PL" dirty="0"/>
              <a:t>Wynik z języka obcego mnożymy przez 0,3.</a:t>
            </a:r>
          </a:p>
        </p:txBody>
      </p:sp>
    </p:spTree>
    <p:extLst>
      <p:ext uri="{BB962C8B-B14F-4D97-AF65-F5344CB8AC3E}">
        <p14:creationId xmlns:p14="http://schemas.microsoft.com/office/powerpoint/2010/main" val="427503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Ile punktów za świadectwo?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1340768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l-PL" dirty="0"/>
              <a:t>Na świadectwie bierze się pod uwagę przedmioty punktowane do liceum, czyli oceny z języka polskiego, matematyki i dwóch obowiązkowych przedmiotów ustalonych przez dyrektora.</a:t>
            </a:r>
          </a:p>
          <a:p>
            <a:pPr marL="0" indent="0">
              <a:buNone/>
            </a:pPr>
            <a:r>
              <a:rPr lang="pl-PL" dirty="0" smtClean="0">
                <a:solidFill>
                  <a:srgbClr val="FF0000"/>
                </a:solidFill>
              </a:rPr>
              <a:t>Oceny </a:t>
            </a:r>
            <a:r>
              <a:rPr lang="pl-PL" dirty="0">
                <a:solidFill>
                  <a:srgbClr val="FF0000"/>
                </a:solidFill>
              </a:rPr>
              <a:t>na świadectwie są przeliczane na punkty</a:t>
            </a:r>
            <a:r>
              <a:rPr lang="pl-PL" dirty="0" smtClean="0">
                <a:solidFill>
                  <a:srgbClr val="FF0000"/>
                </a:solidFill>
              </a:rPr>
              <a:t>:</a:t>
            </a:r>
            <a:endParaRPr lang="pl-PL" dirty="0"/>
          </a:p>
          <a:p>
            <a:r>
              <a:rPr lang="pl-PL" dirty="0"/>
              <a:t>celujący – 18 punktów,</a:t>
            </a:r>
          </a:p>
          <a:p>
            <a:r>
              <a:rPr lang="pl-PL" dirty="0"/>
              <a:t>bardzo dobry – 17 punktów,</a:t>
            </a:r>
          </a:p>
          <a:p>
            <a:r>
              <a:rPr lang="pl-PL" dirty="0"/>
              <a:t>dobry – 14 punktów,</a:t>
            </a:r>
          </a:p>
          <a:p>
            <a:r>
              <a:rPr lang="pl-PL" dirty="0"/>
              <a:t>dostateczny – 8 punktów,</a:t>
            </a:r>
          </a:p>
          <a:p>
            <a:r>
              <a:rPr lang="pl-PL" dirty="0"/>
              <a:t>dopuszczający – 2 punkty</a:t>
            </a:r>
            <a:r>
              <a:rPr lang="pl-PL" dirty="0" smtClean="0"/>
              <a:t>.</a:t>
            </a:r>
          </a:p>
          <a:p>
            <a:pPr marL="0" indent="0" algn="ctr">
              <a:buNone/>
            </a:pPr>
            <a:r>
              <a:rPr lang="pl-PL" b="1" dirty="0" smtClean="0"/>
              <a:t>Maksymalnie – 72 punkty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267900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Ile punktów za osiągnięcia                            i dodatkową działalność?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świadectwo z czerwonym paskiem – 7 punktów,</a:t>
            </a:r>
          </a:p>
          <a:p>
            <a:r>
              <a:rPr lang="pl-PL" dirty="0"/>
              <a:t>wolontariat szkolny – 3 punkty,</a:t>
            </a:r>
          </a:p>
          <a:p>
            <a:r>
              <a:rPr lang="pl-PL" dirty="0"/>
              <a:t>sukcesy w konkursach kuratoryjnych, konkursach wiedzy, osiągnięcia artystyczne </a:t>
            </a:r>
            <a:r>
              <a:rPr lang="pl-PL" dirty="0" smtClean="0"/>
              <a:t>              i </a:t>
            </a:r>
            <a:r>
              <a:rPr lang="pl-PL" dirty="0"/>
              <a:t>sportowe – maksymalnie 18 punktów.</a:t>
            </a:r>
          </a:p>
        </p:txBody>
      </p:sp>
    </p:spTree>
    <p:extLst>
      <p:ext uri="{BB962C8B-B14F-4D97-AF65-F5344CB8AC3E}">
        <p14:creationId xmlns:p14="http://schemas.microsoft.com/office/powerpoint/2010/main" val="171943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Ile punktów za zawody </a:t>
            </a:r>
            <a:r>
              <a:rPr lang="pl-PL" dirty="0" smtClean="0"/>
              <a:t>sportowe</a:t>
            </a:r>
            <a:r>
              <a:rPr lang="pl-PL" dirty="0" smtClean="0"/>
              <a:t>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międzynarodowym - przyznaje się 4 punkty,</a:t>
            </a:r>
          </a:p>
          <a:p>
            <a:r>
              <a:rPr lang="pl-PL" dirty="0"/>
              <a:t>krajowym - przyznaje się 3 punkty,</a:t>
            </a:r>
          </a:p>
          <a:p>
            <a:r>
              <a:rPr lang="pl-PL" dirty="0"/>
              <a:t>wojewódzkim - przyznaje się 2 punkty,</a:t>
            </a:r>
          </a:p>
          <a:p>
            <a:r>
              <a:rPr lang="pl-PL" dirty="0"/>
              <a:t>powiatowym - przyznaje się 1 punkt</a:t>
            </a:r>
            <a:r>
              <a:rPr lang="pl-PL" dirty="0" smtClean="0"/>
              <a:t>.</a:t>
            </a:r>
          </a:p>
          <a:p>
            <a:pPr marL="0" indent="0">
              <a:buNone/>
            </a:pPr>
            <a:r>
              <a:rPr lang="pl-PL" sz="2800" dirty="0">
                <a:solidFill>
                  <a:srgbClr val="FF0000"/>
                </a:solidFill>
              </a:rPr>
              <a:t>Wykaz konkursów uwzględnianych przy punktacji </a:t>
            </a:r>
            <a:r>
              <a:rPr lang="pl-PL" sz="2800" dirty="0" smtClean="0">
                <a:solidFill>
                  <a:srgbClr val="FF0000"/>
                </a:solidFill>
              </a:rPr>
              <a:t>                w </a:t>
            </a:r>
            <a:r>
              <a:rPr lang="pl-PL" sz="2800" dirty="0">
                <a:solidFill>
                  <a:srgbClr val="FF0000"/>
                </a:solidFill>
              </a:rPr>
              <a:t>danym roku szkolnym należy sprawdzić w kuratorium właściwym dla danego województwa.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460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88641"/>
            <a:ext cx="8784976" cy="641430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altLang="pl-PL" dirty="0">
                <a:solidFill>
                  <a:srgbClr val="002060"/>
                </a:solidFill>
                <a:effectLst/>
                <a:latin typeface="+mj-lt"/>
                <a:ea typeface="+mj-ea"/>
                <a:cs typeface="+mj-cs"/>
              </a:rPr>
              <a:t>Uprawnienia laureatów olimpiad i konkursów przedmiotowych</a:t>
            </a:r>
          </a:p>
          <a:p>
            <a:r>
              <a:rPr lang="pl-PL" altLang="pl-PL" sz="1867" dirty="0">
                <a:solidFill>
                  <a:srgbClr val="002060"/>
                </a:solidFill>
                <a:effectLst/>
              </a:rPr>
              <a:t>Laureat lub finalista ogólnopolskiej olimpiady przedmiotowej oraz laureat konkursu przedmiotowego o zasięgu wojewódzkim lub </a:t>
            </a:r>
            <a:r>
              <a:rPr lang="pl-PL" altLang="pl-PL" sz="1867" dirty="0" err="1">
                <a:solidFill>
                  <a:srgbClr val="002060"/>
                </a:solidFill>
                <a:effectLst/>
              </a:rPr>
              <a:t>ponadwojewódzkim</a:t>
            </a:r>
            <a:r>
              <a:rPr lang="pl-PL" altLang="pl-PL" sz="1867" dirty="0">
                <a:solidFill>
                  <a:srgbClr val="002060"/>
                </a:solidFill>
                <a:effectLst/>
              </a:rPr>
              <a:t>, przeprowadzonych zgodnie z przepisami wydanymi na podstawie art. 22 ust. 2 pkt. 8 ustawy o systemie oświaty, </a:t>
            </a:r>
            <a:br>
              <a:rPr lang="pl-PL" altLang="pl-PL" sz="1867" dirty="0">
                <a:solidFill>
                  <a:srgbClr val="002060"/>
                </a:solidFill>
                <a:effectLst/>
              </a:rPr>
            </a:br>
            <a:r>
              <a:rPr lang="pl-PL" altLang="pl-PL" sz="1867" b="1" u="sng" dirty="0">
                <a:solidFill>
                  <a:srgbClr val="FF0000"/>
                </a:solidFill>
                <a:effectLst/>
              </a:rPr>
              <a:t>są przyjmowani w pierwszej kolejności do publicznej szkoły ponadpodstawowej </a:t>
            </a:r>
            <a:r>
              <a:rPr lang="pl-PL" altLang="pl-PL" sz="1867" b="1" dirty="0">
                <a:solidFill>
                  <a:srgbClr val="FF0000"/>
                </a:solidFill>
                <a:effectLst/>
              </a:rPr>
              <a:t>. </a:t>
            </a:r>
          </a:p>
          <a:p>
            <a:pPr marL="0" indent="0">
              <a:buNone/>
            </a:pPr>
            <a:r>
              <a:rPr lang="pl-PL" altLang="pl-PL" sz="1600" i="1" dirty="0">
                <a:solidFill>
                  <a:srgbClr val="002060"/>
                </a:solidFill>
                <a:effectLst/>
              </a:rPr>
              <a:t>W przypadku uczniów ubiegających się o przyjęcie do szkoły, w której realizowany program wymaga indywidualnych predyspozycji kandydatów,  należy</a:t>
            </a:r>
            <a:r>
              <a:rPr lang="pl-PL" altLang="pl-PL" sz="1600" b="1" i="1" dirty="0">
                <a:solidFill>
                  <a:srgbClr val="002060"/>
                </a:solidFill>
                <a:effectLst/>
              </a:rPr>
              <a:t> </a:t>
            </a:r>
            <a:r>
              <a:rPr lang="pl-PL" altLang="pl-PL" sz="1600" i="1" dirty="0">
                <a:solidFill>
                  <a:srgbClr val="002060"/>
                </a:solidFill>
                <a:effectLst/>
              </a:rPr>
              <a:t>pamiętać np. o wynikach prób sprawności fizycznej, sprawdzianu predyspozycji językowych, sprawdzianu kompetencji językowych.</a:t>
            </a:r>
          </a:p>
          <a:p>
            <a:pPr marL="0" indent="0">
              <a:buNone/>
            </a:pPr>
            <a:r>
              <a:rPr lang="pl-PL" altLang="pl-PL" sz="1600" dirty="0">
                <a:solidFill>
                  <a:srgbClr val="002060"/>
                </a:solidFill>
                <a:effectLst/>
              </a:rPr>
              <a:t>Art.  132 ustawy z dnia 14 grudnia 2016 r. Prawo oświatowe </a:t>
            </a:r>
            <a:r>
              <a:rPr lang="pl-PL" altLang="pl-PL" sz="1600" b="1" dirty="0" smtClean="0"/>
              <a:t>(</a:t>
            </a:r>
            <a:r>
              <a:rPr lang="pl-PL" altLang="pl-PL" sz="1600" b="1" dirty="0" err="1"/>
              <a:t>t.j</a:t>
            </a:r>
            <a:r>
              <a:rPr lang="pl-PL" altLang="pl-PL" sz="1600" b="1" dirty="0"/>
              <a:t>. Dz. U. z 2023 r. poz. 900, 1672, 1718, 2005)</a:t>
            </a:r>
          </a:p>
          <a:p>
            <a:pPr marL="0" indent="0">
              <a:buNone/>
            </a:pPr>
            <a:endParaRPr lang="pl-PL" altLang="pl-PL" sz="1600" dirty="0">
              <a:solidFill>
                <a:srgbClr val="002060"/>
              </a:solidFill>
              <a:effectLst/>
            </a:endParaRPr>
          </a:p>
          <a:p>
            <a:pPr marL="0" indent="0">
              <a:buNone/>
            </a:pPr>
            <a:endParaRPr lang="pl-PL" altLang="pl-PL" sz="1600" dirty="0">
              <a:solidFill>
                <a:srgbClr val="002060"/>
              </a:solidFill>
              <a:effectLst/>
            </a:endParaRPr>
          </a:p>
          <a:p>
            <a:pPr>
              <a:defRPr/>
            </a:pPr>
            <a:r>
              <a:rPr lang="pl-PL" altLang="pl-PL" sz="1867" dirty="0">
                <a:solidFill>
                  <a:srgbClr val="002060"/>
                </a:solidFill>
                <a:effectLst/>
              </a:rPr>
              <a:t>Uczeń, który jest laureatem lub finalistą olimpiady przedmiotowej albo </a:t>
            </a:r>
            <a:r>
              <a:rPr lang="pl-PL" altLang="pl-PL" sz="1867" u="sng" dirty="0">
                <a:solidFill>
                  <a:srgbClr val="002060"/>
                </a:solidFill>
                <a:effectLst/>
              </a:rPr>
              <a:t>laureatem konkursu przedmiotowego o zasięgu wojewódzkim lub </a:t>
            </a:r>
            <a:r>
              <a:rPr lang="pl-PL" altLang="pl-PL" sz="1867" u="sng" dirty="0" err="1">
                <a:solidFill>
                  <a:srgbClr val="002060"/>
                </a:solidFill>
                <a:effectLst/>
              </a:rPr>
              <a:t>ponadwojewódzkim</a:t>
            </a:r>
            <a:r>
              <a:rPr lang="pl-PL" altLang="pl-PL" sz="1867" dirty="0">
                <a:solidFill>
                  <a:srgbClr val="002060"/>
                </a:solidFill>
                <a:effectLst/>
              </a:rPr>
              <a:t>, organizowanego z zakresu jednego z przedmiotów objętych egzaminem ósmoklasisty, </a:t>
            </a:r>
            <a:r>
              <a:rPr lang="pl-PL" altLang="pl-PL" sz="1867" u="sng" dirty="0">
                <a:solidFill>
                  <a:srgbClr val="FF0000"/>
                </a:solidFill>
                <a:effectLst/>
              </a:rPr>
              <a:t>jest zwolniony z egzaminu z tego przedmiotu.</a:t>
            </a:r>
            <a:r>
              <a:rPr lang="pl-PL" sz="1867" b="1" dirty="0">
                <a:solidFill>
                  <a:srgbClr val="FF0000"/>
                </a:solidFill>
                <a:effectLst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7246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44624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Terminy rekrutacji</a:t>
            </a:r>
            <a:endParaRPr lang="pl-PL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1476119"/>
              </p:ext>
            </p:extLst>
          </p:nvPr>
        </p:nvGraphicFramePr>
        <p:xfrm>
          <a:off x="179512" y="1124744"/>
          <a:ext cx="8507288" cy="4135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4376"/>
                <a:gridCol w="2387193"/>
                <a:gridCol w="2735719"/>
              </a:tblGrid>
              <a:tr h="440590"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Rodzaj czynności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termin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Termin</a:t>
                      </a:r>
                      <a:r>
                        <a:rPr lang="pl-PL" sz="1400" baseline="0" dirty="0" smtClean="0"/>
                        <a:t> uzupełniający</a:t>
                      </a:r>
                      <a:endParaRPr lang="pl-PL" sz="1400" dirty="0"/>
                    </a:p>
                  </a:txBody>
                  <a:tcPr/>
                </a:tc>
              </a:tr>
              <a:tr h="616635">
                <a:tc>
                  <a:txBody>
                    <a:bodyPr/>
                    <a:lstStyle/>
                    <a:p>
                      <a:r>
                        <a:rPr lang="pl-PL" sz="1400" b="1" dirty="0" smtClean="0">
                          <a:solidFill>
                            <a:srgbClr val="FF0000"/>
                          </a:solidFill>
                        </a:rPr>
                        <a:t>Złożenie wniosku do oddziału dwujęzycznego lub sportowego ( w tym zmiana wniosku)</a:t>
                      </a:r>
                      <a:r>
                        <a:rPr lang="pl-PL" sz="14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pl-PL" sz="14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b="0" dirty="0" smtClean="0">
                          <a:solidFill>
                            <a:srgbClr val="FF0000"/>
                          </a:solidFill>
                        </a:rPr>
                        <a:t>od </a:t>
                      </a:r>
                      <a:r>
                        <a:rPr lang="pl-PL" sz="1400" b="0" dirty="0" smtClean="0">
                          <a:solidFill>
                            <a:srgbClr val="FF0000"/>
                          </a:solidFill>
                        </a:rPr>
                        <a:t>20 </a:t>
                      </a:r>
                      <a:r>
                        <a:rPr lang="pl-PL" sz="1400" b="0" dirty="0" smtClean="0">
                          <a:solidFill>
                            <a:srgbClr val="FF0000"/>
                          </a:solidFill>
                        </a:rPr>
                        <a:t>maja </a:t>
                      </a:r>
                      <a:r>
                        <a:rPr lang="pl-PL" sz="1400" b="0" dirty="0" smtClean="0">
                          <a:solidFill>
                            <a:srgbClr val="FF0000"/>
                          </a:solidFill>
                        </a:rPr>
                        <a:t>2024 </a:t>
                      </a:r>
                      <a:r>
                        <a:rPr lang="pl-PL" sz="1400" b="0" dirty="0" smtClean="0">
                          <a:solidFill>
                            <a:srgbClr val="FF0000"/>
                          </a:solidFill>
                        </a:rPr>
                        <a:t>r. do </a:t>
                      </a:r>
                      <a:r>
                        <a:rPr lang="pl-PL" sz="1400" b="0" dirty="0" smtClean="0">
                          <a:solidFill>
                            <a:srgbClr val="FF0000"/>
                          </a:solidFill>
                        </a:rPr>
                        <a:t>29 </a:t>
                      </a:r>
                      <a:r>
                        <a:rPr lang="pl-PL" sz="1400" b="0" dirty="0" smtClean="0">
                          <a:solidFill>
                            <a:srgbClr val="FF0000"/>
                          </a:solidFill>
                        </a:rPr>
                        <a:t>maja  </a:t>
                      </a:r>
                      <a:r>
                        <a:rPr lang="pl-PL" sz="1400" b="0" dirty="0" smtClean="0">
                          <a:solidFill>
                            <a:srgbClr val="FF0000"/>
                          </a:solidFill>
                        </a:rPr>
                        <a:t>2024 </a:t>
                      </a:r>
                      <a:r>
                        <a:rPr lang="pl-PL" sz="1400" b="0" dirty="0" smtClean="0">
                          <a:solidFill>
                            <a:srgbClr val="FF0000"/>
                          </a:solidFill>
                        </a:rPr>
                        <a:t>r. do godz. 15.00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b="1" dirty="0" smtClean="0">
                          <a:solidFill>
                            <a:srgbClr val="FF0000"/>
                          </a:solidFill>
                        </a:rPr>
                        <a:t>Od </a:t>
                      </a:r>
                      <a:r>
                        <a:rPr lang="pl-PL" sz="1400" b="1" dirty="0" smtClean="0">
                          <a:solidFill>
                            <a:srgbClr val="FF0000"/>
                          </a:solidFill>
                        </a:rPr>
                        <a:t>19 </a:t>
                      </a:r>
                      <a:r>
                        <a:rPr lang="pl-PL" sz="1400" b="1" dirty="0" smtClean="0">
                          <a:solidFill>
                            <a:srgbClr val="FF0000"/>
                          </a:solidFill>
                        </a:rPr>
                        <a:t>lipca </a:t>
                      </a:r>
                      <a:r>
                        <a:rPr lang="pl-PL" sz="1400" b="1" dirty="0" smtClean="0">
                          <a:solidFill>
                            <a:srgbClr val="FF0000"/>
                          </a:solidFill>
                        </a:rPr>
                        <a:t>2024 </a:t>
                      </a:r>
                      <a:r>
                        <a:rPr lang="pl-PL" sz="1400" b="1" dirty="0" smtClean="0">
                          <a:solidFill>
                            <a:srgbClr val="FF0000"/>
                          </a:solidFill>
                        </a:rPr>
                        <a:t>r. do </a:t>
                      </a:r>
                      <a:r>
                        <a:rPr lang="pl-PL" sz="1400" b="1" dirty="0" smtClean="0">
                          <a:solidFill>
                            <a:srgbClr val="FF0000"/>
                          </a:solidFill>
                        </a:rPr>
                        <a:t>22 </a:t>
                      </a:r>
                      <a:r>
                        <a:rPr lang="pl-PL" sz="1400" b="1" dirty="0" smtClean="0">
                          <a:solidFill>
                            <a:srgbClr val="FF0000"/>
                          </a:solidFill>
                        </a:rPr>
                        <a:t>lipca </a:t>
                      </a:r>
                      <a:r>
                        <a:rPr lang="pl-PL" sz="1400" b="1" dirty="0" smtClean="0">
                          <a:solidFill>
                            <a:srgbClr val="FF0000"/>
                          </a:solidFill>
                        </a:rPr>
                        <a:t>2024 </a:t>
                      </a:r>
                      <a:r>
                        <a:rPr lang="pl-PL" sz="1400" b="1" dirty="0" smtClean="0">
                          <a:solidFill>
                            <a:srgbClr val="FF0000"/>
                          </a:solidFill>
                        </a:rPr>
                        <a:t>r. godz. 15:00</a:t>
                      </a:r>
                    </a:p>
                  </a:txBody>
                  <a:tcPr/>
                </a:tc>
              </a:tr>
              <a:tr h="1247031">
                <a:tc>
                  <a:txBody>
                    <a:bodyPr/>
                    <a:lstStyle/>
                    <a:p>
                      <a:r>
                        <a:rPr lang="pl-PL" sz="1400" b="1" dirty="0" smtClean="0">
                          <a:solidFill>
                            <a:srgbClr val="040910"/>
                          </a:solidFill>
                        </a:rPr>
                        <a:t>Złożenie wniosku</a:t>
                      </a:r>
                      <a:r>
                        <a:rPr lang="pl-PL" sz="1400" b="1" baseline="0" dirty="0" smtClean="0">
                          <a:solidFill>
                            <a:srgbClr val="040910"/>
                          </a:solidFill>
                        </a:rPr>
                        <a:t> </a:t>
                      </a:r>
                      <a:r>
                        <a:rPr lang="pl-PL" sz="1400" b="1" dirty="0" smtClean="0">
                          <a:solidFill>
                            <a:srgbClr val="040910"/>
                          </a:solidFill>
                        </a:rPr>
                        <a:t>do</a:t>
                      </a:r>
                      <a:r>
                        <a:rPr lang="pl-PL" sz="1400" b="1" baseline="0" dirty="0" smtClean="0">
                          <a:solidFill>
                            <a:srgbClr val="040910"/>
                          </a:solidFill>
                        </a:rPr>
                        <a:t> pozostałych szkół </a:t>
                      </a:r>
                      <a:r>
                        <a:rPr lang="pl-PL" sz="1400" b="1" dirty="0" smtClean="0">
                          <a:solidFill>
                            <a:srgbClr val="040910"/>
                          </a:solidFill>
                        </a:rPr>
                        <a:t>w tym zmiana wniosku o przyjęcie do szkoły ponadpodstawowej                                   ( elektronicznie lub w formie papierowej)</a:t>
                      </a:r>
                      <a:endParaRPr lang="pl-PL" sz="1400" b="1" dirty="0">
                        <a:solidFill>
                          <a:srgbClr val="04091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b="1" dirty="0" smtClean="0">
                          <a:solidFill>
                            <a:srgbClr val="FF0000"/>
                          </a:solidFill>
                        </a:rPr>
                        <a:t>od </a:t>
                      </a:r>
                      <a:r>
                        <a:rPr lang="pl-PL" sz="1400" b="1" dirty="0" smtClean="0">
                          <a:solidFill>
                            <a:srgbClr val="FF0000"/>
                          </a:solidFill>
                        </a:rPr>
                        <a:t>20 </a:t>
                      </a:r>
                      <a:r>
                        <a:rPr lang="pl-PL" sz="1400" b="1" dirty="0" smtClean="0">
                          <a:solidFill>
                            <a:srgbClr val="FF0000"/>
                          </a:solidFill>
                        </a:rPr>
                        <a:t>maja </a:t>
                      </a:r>
                      <a:r>
                        <a:rPr lang="pl-PL" sz="1400" b="1" dirty="0" smtClean="0">
                          <a:solidFill>
                            <a:srgbClr val="FF0000"/>
                          </a:solidFill>
                        </a:rPr>
                        <a:t>2024 </a:t>
                      </a:r>
                      <a:r>
                        <a:rPr lang="pl-PL" sz="1400" b="1" dirty="0" smtClean="0">
                          <a:solidFill>
                            <a:srgbClr val="FF0000"/>
                          </a:solidFill>
                        </a:rPr>
                        <a:t>r. do               </a:t>
                      </a:r>
                      <a:r>
                        <a:rPr lang="pl-PL" sz="1400" b="1" dirty="0" smtClean="0">
                          <a:solidFill>
                            <a:srgbClr val="FF0000"/>
                          </a:solidFill>
                        </a:rPr>
                        <a:t>14 </a:t>
                      </a:r>
                      <a:r>
                        <a:rPr lang="pl-PL" sz="1400" b="1" dirty="0" smtClean="0">
                          <a:solidFill>
                            <a:srgbClr val="FF0000"/>
                          </a:solidFill>
                        </a:rPr>
                        <a:t>czerwca </a:t>
                      </a:r>
                      <a:r>
                        <a:rPr lang="pl-PL" sz="14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pl-PL" sz="1400" b="1" dirty="0" smtClean="0">
                          <a:solidFill>
                            <a:srgbClr val="FF0000"/>
                          </a:solidFill>
                        </a:rPr>
                        <a:t>2024 </a:t>
                      </a:r>
                      <a:r>
                        <a:rPr lang="pl-PL" sz="1400" b="1" dirty="0" smtClean="0">
                          <a:solidFill>
                            <a:srgbClr val="FF0000"/>
                          </a:solidFill>
                        </a:rPr>
                        <a:t>r.</a:t>
                      </a:r>
                      <a:r>
                        <a:rPr lang="pl-PL" sz="1400" b="1" baseline="0" dirty="0" smtClean="0">
                          <a:solidFill>
                            <a:srgbClr val="FF0000"/>
                          </a:solidFill>
                        </a:rPr>
                        <a:t>  </a:t>
                      </a:r>
                      <a:r>
                        <a:rPr lang="pl-PL" sz="1400" b="1" dirty="0" smtClean="0">
                          <a:solidFill>
                            <a:srgbClr val="FF0000"/>
                          </a:solidFill>
                        </a:rPr>
                        <a:t>do godz. 15.00</a:t>
                      </a:r>
                      <a:endParaRPr lang="pl-PL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dirty="0" smtClean="0">
                          <a:solidFill>
                            <a:srgbClr val="FF0000"/>
                          </a:solidFill>
                        </a:rPr>
                        <a:t>Od </a:t>
                      </a:r>
                      <a:r>
                        <a:rPr lang="pl-PL" sz="1400" b="1" dirty="0" smtClean="0">
                          <a:solidFill>
                            <a:srgbClr val="FF0000"/>
                          </a:solidFill>
                        </a:rPr>
                        <a:t>19</a:t>
                      </a:r>
                      <a:r>
                        <a:rPr lang="pl-PL" sz="14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pl-PL" sz="1400" b="1" baseline="0" dirty="0" smtClean="0">
                          <a:solidFill>
                            <a:srgbClr val="FF0000"/>
                          </a:solidFill>
                        </a:rPr>
                        <a:t>lipca </a:t>
                      </a:r>
                      <a:r>
                        <a:rPr lang="pl-PL" sz="1400" b="1" baseline="0" dirty="0" smtClean="0">
                          <a:solidFill>
                            <a:srgbClr val="FF0000"/>
                          </a:solidFill>
                        </a:rPr>
                        <a:t>2024 </a:t>
                      </a:r>
                      <a:r>
                        <a:rPr lang="pl-PL" sz="1400" b="1" baseline="0" dirty="0" smtClean="0">
                          <a:solidFill>
                            <a:srgbClr val="FF0000"/>
                          </a:solidFill>
                        </a:rPr>
                        <a:t>r. do </a:t>
                      </a:r>
                      <a:r>
                        <a:rPr lang="pl-PL" sz="1400" b="1" baseline="0" dirty="0" smtClean="0">
                          <a:solidFill>
                            <a:srgbClr val="FF0000"/>
                          </a:solidFill>
                        </a:rPr>
                        <a:t>26 </a:t>
                      </a:r>
                      <a:r>
                        <a:rPr lang="pl-PL" sz="1400" b="1" baseline="0" dirty="0" smtClean="0">
                          <a:solidFill>
                            <a:srgbClr val="FF0000"/>
                          </a:solidFill>
                        </a:rPr>
                        <a:t>lipca </a:t>
                      </a:r>
                      <a:r>
                        <a:rPr lang="pl-PL" sz="1400" b="1" baseline="0" dirty="0" smtClean="0">
                          <a:solidFill>
                            <a:srgbClr val="FF0000"/>
                          </a:solidFill>
                        </a:rPr>
                        <a:t>2024 </a:t>
                      </a:r>
                      <a:r>
                        <a:rPr lang="pl-PL" sz="1400" b="1" baseline="0" dirty="0" smtClean="0">
                          <a:solidFill>
                            <a:srgbClr val="FF0000"/>
                          </a:solidFill>
                        </a:rPr>
                        <a:t>r. do godz. 15:00</a:t>
                      </a:r>
                      <a:endParaRPr lang="pl-PL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858429">
                <a:tc>
                  <a:txBody>
                    <a:bodyPr/>
                    <a:lstStyle/>
                    <a:p>
                      <a:r>
                        <a:rPr lang="pl-PL" sz="1400" b="1" dirty="0" smtClean="0">
                          <a:solidFill>
                            <a:srgbClr val="040910"/>
                          </a:solidFill>
                        </a:rPr>
                        <a:t>Świadectwo ukończenia szkoły, zaświadczenie o egzaminie ( wydanie zaświadczeń </a:t>
                      </a:r>
                      <a:r>
                        <a:rPr lang="pl-PL" sz="1400" b="1" dirty="0" smtClean="0">
                          <a:solidFill>
                            <a:srgbClr val="040910"/>
                          </a:solidFill>
                        </a:rPr>
                        <a:t>3 </a:t>
                      </a:r>
                      <a:r>
                        <a:rPr lang="pl-PL" sz="1400" b="1" dirty="0" smtClean="0">
                          <a:solidFill>
                            <a:srgbClr val="040910"/>
                          </a:solidFill>
                        </a:rPr>
                        <a:t>lipca) </a:t>
                      </a:r>
                      <a:endParaRPr lang="pl-PL" sz="1400" b="1" dirty="0">
                        <a:solidFill>
                          <a:srgbClr val="04091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b="1" dirty="0" smtClean="0">
                          <a:solidFill>
                            <a:srgbClr val="FF0000"/>
                          </a:solidFill>
                        </a:rPr>
                        <a:t>od </a:t>
                      </a:r>
                      <a:r>
                        <a:rPr lang="pl-PL" sz="1400" b="1" dirty="0" smtClean="0">
                          <a:solidFill>
                            <a:srgbClr val="FF0000"/>
                          </a:solidFill>
                        </a:rPr>
                        <a:t>21 </a:t>
                      </a:r>
                      <a:r>
                        <a:rPr lang="pl-PL" sz="1400" b="1" dirty="0" smtClean="0">
                          <a:solidFill>
                            <a:srgbClr val="FF0000"/>
                          </a:solidFill>
                        </a:rPr>
                        <a:t>czerwca </a:t>
                      </a:r>
                      <a:r>
                        <a:rPr lang="pl-PL" sz="1400" b="1" dirty="0" smtClean="0">
                          <a:solidFill>
                            <a:srgbClr val="FF0000"/>
                          </a:solidFill>
                        </a:rPr>
                        <a:t>2024 </a:t>
                      </a:r>
                      <a:r>
                        <a:rPr lang="pl-PL" sz="1400" b="1" dirty="0" smtClean="0">
                          <a:solidFill>
                            <a:srgbClr val="FF0000"/>
                          </a:solidFill>
                        </a:rPr>
                        <a:t>r.</a:t>
                      </a:r>
                    </a:p>
                    <a:p>
                      <a:r>
                        <a:rPr lang="pl-PL" sz="1400" b="1" dirty="0" smtClean="0">
                          <a:solidFill>
                            <a:srgbClr val="FF0000"/>
                          </a:solidFill>
                        </a:rPr>
                        <a:t>do </a:t>
                      </a:r>
                      <a:r>
                        <a:rPr lang="pl-PL" sz="1400" b="1" dirty="0" smtClean="0">
                          <a:solidFill>
                            <a:srgbClr val="FF0000"/>
                          </a:solidFill>
                        </a:rPr>
                        <a:t>5 </a:t>
                      </a:r>
                      <a:r>
                        <a:rPr lang="pl-PL" sz="1400" b="1" dirty="0" smtClean="0">
                          <a:solidFill>
                            <a:srgbClr val="FF0000"/>
                          </a:solidFill>
                        </a:rPr>
                        <a:t>lipca </a:t>
                      </a:r>
                      <a:r>
                        <a:rPr lang="pl-PL" sz="1400" b="1" dirty="0" smtClean="0">
                          <a:solidFill>
                            <a:srgbClr val="FF0000"/>
                          </a:solidFill>
                        </a:rPr>
                        <a:t>2024 </a:t>
                      </a:r>
                      <a:r>
                        <a:rPr lang="pl-PL" sz="1400" b="1" dirty="0" smtClean="0">
                          <a:solidFill>
                            <a:srgbClr val="FF0000"/>
                          </a:solidFill>
                        </a:rPr>
                        <a:t>r. </a:t>
                      </a:r>
                      <a:r>
                        <a:rPr lang="pl-PL" sz="1400" b="1" dirty="0" smtClean="0">
                          <a:solidFill>
                            <a:srgbClr val="040910"/>
                          </a:solidFill>
                        </a:rPr>
                        <a:t>do godz. 15.00</a:t>
                      </a:r>
                      <a:endParaRPr lang="pl-PL" sz="1400" b="1" dirty="0">
                        <a:solidFill>
                          <a:srgbClr val="04091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b="1" dirty="0" smtClean="0">
                          <a:solidFill>
                            <a:srgbClr val="040910"/>
                          </a:solidFill>
                        </a:rPr>
                        <a:t>Nie dotyczy</a:t>
                      </a:r>
                      <a:endParaRPr lang="pl-PL" sz="1400" b="1" dirty="0">
                        <a:solidFill>
                          <a:srgbClr val="040910"/>
                        </a:solidFill>
                      </a:endParaRPr>
                    </a:p>
                  </a:txBody>
                  <a:tcPr/>
                </a:tc>
              </a:tr>
              <a:tr h="858429"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solidFill>
                            <a:srgbClr val="040910"/>
                          </a:solidFill>
                        </a:rPr>
                        <a:t>Informacja</a:t>
                      </a:r>
                      <a:r>
                        <a:rPr lang="pl-PL" sz="1400" baseline="0" dirty="0" smtClean="0">
                          <a:solidFill>
                            <a:srgbClr val="040910"/>
                          </a:solidFill>
                        </a:rPr>
                        <a:t> o terminie </a:t>
                      </a:r>
                      <a:r>
                        <a:rPr lang="pl-PL" sz="1400" dirty="0" smtClean="0">
                          <a:solidFill>
                            <a:srgbClr val="040910"/>
                          </a:solidFill>
                        </a:rPr>
                        <a:t>sprawdzianów do oddziałów np.  ( sportowych</a:t>
                      </a:r>
                      <a:r>
                        <a:rPr lang="pl-PL" sz="1400" baseline="0" dirty="0" smtClean="0">
                          <a:solidFill>
                            <a:srgbClr val="040910"/>
                          </a:solidFill>
                        </a:rPr>
                        <a:t> </a:t>
                      </a:r>
                      <a:r>
                        <a:rPr lang="pl-PL" sz="1400" dirty="0" smtClean="0">
                          <a:solidFill>
                            <a:srgbClr val="040910"/>
                          </a:solidFill>
                        </a:rPr>
                        <a:t>, dwujęzycznych) –podaje dyrektor </a:t>
                      </a:r>
                      <a:endParaRPr lang="pl-PL" sz="1400" dirty="0">
                        <a:solidFill>
                          <a:srgbClr val="040910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solidFill>
                            <a:srgbClr val="040910"/>
                          </a:solidFill>
                        </a:rPr>
                        <a:t>do </a:t>
                      </a:r>
                      <a:r>
                        <a:rPr lang="pl-PL" sz="1400" dirty="0" smtClean="0">
                          <a:solidFill>
                            <a:srgbClr val="040910"/>
                          </a:solidFill>
                        </a:rPr>
                        <a:t>17 </a:t>
                      </a:r>
                      <a:r>
                        <a:rPr lang="pl-PL" sz="1400" dirty="0" smtClean="0">
                          <a:solidFill>
                            <a:srgbClr val="040910"/>
                          </a:solidFill>
                        </a:rPr>
                        <a:t>maja </a:t>
                      </a:r>
                      <a:r>
                        <a:rPr lang="pl-PL" sz="1400" dirty="0" smtClean="0">
                          <a:solidFill>
                            <a:srgbClr val="040910"/>
                          </a:solidFill>
                        </a:rPr>
                        <a:t>2024 </a:t>
                      </a:r>
                      <a:r>
                        <a:rPr lang="pl-PL" sz="1400" dirty="0" smtClean="0">
                          <a:solidFill>
                            <a:srgbClr val="040910"/>
                          </a:solidFill>
                        </a:rPr>
                        <a:t>r. </a:t>
                      </a:r>
                      <a:endParaRPr lang="pl-PL" sz="1400" dirty="0">
                        <a:solidFill>
                          <a:srgbClr val="04091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sz="1400" dirty="0">
                        <a:solidFill>
                          <a:srgbClr val="04091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024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Terminy rekrutacji</a:t>
            </a:r>
            <a:endParaRPr lang="pl-PL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7270072"/>
              </p:ext>
            </p:extLst>
          </p:nvPr>
        </p:nvGraphicFramePr>
        <p:xfrm>
          <a:off x="457200" y="1600200"/>
          <a:ext cx="8229600" cy="375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595736"/>
                <a:gridCol w="2890664"/>
              </a:tblGrid>
              <a:tr h="370840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Termin I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Termin uzupełniający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dirty="0" smtClean="0">
                          <a:solidFill>
                            <a:srgbClr val="040910"/>
                          </a:solidFill>
                        </a:rPr>
                        <a:t>Przeprowadzenie sprawdzianów</a:t>
                      </a:r>
                      <a:r>
                        <a:rPr lang="pl-PL" sz="1400" b="1" baseline="0" dirty="0" smtClean="0">
                          <a:solidFill>
                            <a:srgbClr val="040910"/>
                          </a:solidFill>
                        </a:rPr>
                        <a:t> </a:t>
                      </a:r>
                      <a:endParaRPr lang="pl-PL" sz="1400" b="1" dirty="0" smtClean="0">
                        <a:solidFill>
                          <a:srgbClr val="04091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>
                          <a:solidFill>
                            <a:srgbClr val="040910"/>
                          </a:solidFill>
                        </a:rPr>
                        <a:t>od </a:t>
                      </a:r>
                      <a:r>
                        <a:rPr lang="pl-PL" sz="1400" dirty="0" smtClean="0">
                          <a:solidFill>
                            <a:srgbClr val="040910"/>
                          </a:solidFill>
                        </a:rPr>
                        <a:t>3 </a:t>
                      </a:r>
                      <a:r>
                        <a:rPr lang="pl-PL" sz="1400" dirty="0" smtClean="0">
                          <a:solidFill>
                            <a:srgbClr val="040910"/>
                          </a:solidFill>
                        </a:rPr>
                        <a:t>czerwca do </a:t>
                      </a:r>
                      <a:r>
                        <a:rPr lang="pl-PL" sz="1400" dirty="0" smtClean="0">
                          <a:solidFill>
                            <a:srgbClr val="040910"/>
                          </a:solidFill>
                        </a:rPr>
                        <a:t>14 </a:t>
                      </a:r>
                      <a:r>
                        <a:rPr lang="pl-PL" sz="1400" dirty="0" smtClean="0">
                          <a:solidFill>
                            <a:srgbClr val="040910"/>
                          </a:solidFill>
                        </a:rPr>
                        <a:t>czerwca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>
                          <a:solidFill>
                            <a:srgbClr val="040910"/>
                          </a:solidFill>
                        </a:rPr>
                        <a:t>II termin do </a:t>
                      </a:r>
                      <a:r>
                        <a:rPr lang="pl-PL" sz="1400" dirty="0" smtClean="0">
                          <a:solidFill>
                            <a:srgbClr val="040910"/>
                          </a:solidFill>
                        </a:rPr>
                        <a:t>2 </a:t>
                      </a:r>
                      <a:r>
                        <a:rPr lang="pl-PL" sz="1400" dirty="0" smtClean="0">
                          <a:solidFill>
                            <a:srgbClr val="040910"/>
                          </a:solidFill>
                        </a:rPr>
                        <a:t>lipca </a:t>
                      </a:r>
                      <a:r>
                        <a:rPr lang="pl-PL" sz="1400" dirty="0" smtClean="0">
                          <a:solidFill>
                            <a:srgbClr val="040910"/>
                          </a:solidFill>
                        </a:rPr>
                        <a:t>2024            ( </a:t>
                      </a:r>
                      <a:r>
                        <a:rPr lang="pl-PL" sz="1400" dirty="0" smtClean="0">
                          <a:solidFill>
                            <a:srgbClr val="040910"/>
                          </a:solidFill>
                        </a:rPr>
                        <a:t>chorzy itp.)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solidFill>
                            <a:srgbClr val="040910"/>
                          </a:solidFill>
                        </a:rPr>
                        <a:t>od </a:t>
                      </a:r>
                      <a:r>
                        <a:rPr lang="pl-PL" sz="1400" dirty="0" smtClean="0">
                          <a:solidFill>
                            <a:srgbClr val="040910"/>
                          </a:solidFill>
                        </a:rPr>
                        <a:t>23</a:t>
                      </a:r>
                      <a:r>
                        <a:rPr lang="pl-PL" sz="1400" baseline="0" dirty="0" smtClean="0">
                          <a:solidFill>
                            <a:srgbClr val="040910"/>
                          </a:solidFill>
                        </a:rPr>
                        <a:t> </a:t>
                      </a:r>
                      <a:r>
                        <a:rPr lang="pl-PL" sz="1400" dirty="0" smtClean="0">
                          <a:solidFill>
                            <a:srgbClr val="040910"/>
                          </a:solidFill>
                        </a:rPr>
                        <a:t>lipca </a:t>
                      </a:r>
                      <a:r>
                        <a:rPr lang="pl-PL" sz="1400" dirty="0" smtClean="0">
                          <a:solidFill>
                            <a:srgbClr val="040910"/>
                          </a:solidFill>
                        </a:rPr>
                        <a:t>2024 </a:t>
                      </a:r>
                      <a:r>
                        <a:rPr lang="pl-PL" sz="1400" dirty="0" smtClean="0">
                          <a:solidFill>
                            <a:srgbClr val="040910"/>
                          </a:solidFill>
                        </a:rPr>
                        <a:t>r. do </a:t>
                      </a:r>
                      <a:r>
                        <a:rPr lang="pl-PL" sz="1400" dirty="0" smtClean="0">
                          <a:solidFill>
                            <a:srgbClr val="040910"/>
                          </a:solidFill>
                        </a:rPr>
                        <a:t>25 </a:t>
                      </a:r>
                      <a:r>
                        <a:rPr lang="pl-PL" sz="1400" dirty="0" smtClean="0">
                          <a:solidFill>
                            <a:srgbClr val="040910"/>
                          </a:solidFill>
                        </a:rPr>
                        <a:t>lipca  </a:t>
                      </a:r>
                      <a:r>
                        <a:rPr lang="pl-PL" sz="1400" dirty="0" smtClean="0">
                          <a:solidFill>
                            <a:srgbClr val="040910"/>
                          </a:solidFill>
                        </a:rPr>
                        <a:t>2024 </a:t>
                      </a:r>
                      <a:r>
                        <a:rPr lang="pl-PL" sz="1400" dirty="0" smtClean="0">
                          <a:solidFill>
                            <a:srgbClr val="040910"/>
                          </a:solidFill>
                        </a:rPr>
                        <a:t>r. </a:t>
                      </a:r>
                      <a:endParaRPr lang="pl-PL" sz="1400" dirty="0">
                        <a:solidFill>
                          <a:srgbClr val="04091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solidFill>
                            <a:srgbClr val="040910"/>
                          </a:solidFill>
                        </a:rPr>
                        <a:t>Podanie wyników sprawdzianów</a:t>
                      </a:r>
                      <a:endParaRPr lang="pl-PL" sz="1400" dirty="0">
                        <a:solidFill>
                          <a:srgbClr val="04091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solidFill>
                            <a:srgbClr val="040910"/>
                          </a:solidFill>
                        </a:rPr>
                        <a:t>do</a:t>
                      </a:r>
                      <a:r>
                        <a:rPr lang="pl-PL" sz="1400" baseline="0" dirty="0" smtClean="0">
                          <a:solidFill>
                            <a:srgbClr val="040910"/>
                          </a:solidFill>
                        </a:rPr>
                        <a:t> 20 czerwca 2023 r.</a:t>
                      </a:r>
                    </a:p>
                    <a:p>
                      <a:r>
                        <a:rPr lang="pl-PL" sz="1400" baseline="0" dirty="0" smtClean="0">
                          <a:solidFill>
                            <a:srgbClr val="040910"/>
                          </a:solidFill>
                        </a:rPr>
                        <a:t>II termin do 5 lipca 2023</a:t>
                      </a:r>
                      <a:endParaRPr lang="pl-PL" sz="1400" dirty="0">
                        <a:solidFill>
                          <a:srgbClr val="04091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solidFill>
                            <a:srgbClr val="040910"/>
                          </a:solidFill>
                        </a:rPr>
                        <a:t>do</a:t>
                      </a:r>
                      <a:r>
                        <a:rPr lang="pl-PL" sz="1400" baseline="0" dirty="0" smtClean="0">
                          <a:solidFill>
                            <a:srgbClr val="040910"/>
                          </a:solidFill>
                        </a:rPr>
                        <a:t> 31 lipca 2023 r.</a:t>
                      </a:r>
                      <a:endParaRPr lang="pl-PL" sz="1400" dirty="0">
                        <a:solidFill>
                          <a:srgbClr val="04091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sz="1400" b="1" dirty="0" smtClean="0">
                          <a:solidFill>
                            <a:srgbClr val="040910"/>
                          </a:solidFill>
                        </a:rPr>
                        <a:t>Kandydaci zakwalifikowani                    i niezakwalifikowani</a:t>
                      </a:r>
                      <a:endParaRPr lang="pl-PL" sz="1400" b="1" dirty="0">
                        <a:solidFill>
                          <a:srgbClr val="04091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b="1" dirty="0" smtClean="0">
                          <a:solidFill>
                            <a:srgbClr val="FF0000"/>
                          </a:solidFill>
                        </a:rPr>
                        <a:t>11 </a:t>
                      </a:r>
                      <a:r>
                        <a:rPr lang="pl-PL" sz="1400" b="1" dirty="0" smtClean="0">
                          <a:solidFill>
                            <a:srgbClr val="FF0000"/>
                          </a:solidFill>
                        </a:rPr>
                        <a:t>lipca </a:t>
                      </a:r>
                      <a:r>
                        <a:rPr lang="pl-PL" sz="1400" b="1" dirty="0" smtClean="0">
                          <a:solidFill>
                            <a:srgbClr val="FF0000"/>
                          </a:solidFill>
                        </a:rPr>
                        <a:t>2024 </a:t>
                      </a:r>
                      <a:r>
                        <a:rPr lang="pl-PL" sz="1400" b="1" dirty="0" smtClean="0">
                          <a:solidFill>
                            <a:srgbClr val="FF0000"/>
                          </a:solidFill>
                        </a:rPr>
                        <a:t>r.  </a:t>
                      </a:r>
                      <a:r>
                        <a:rPr lang="pl-PL" sz="1400" b="1" dirty="0" smtClean="0">
                          <a:solidFill>
                            <a:srgbClr val="FF0000"/>
                          </a:solidFill>
                        </a:rPr>
                        <a:t>godz</a:t>
                      </a:r>
                      <a:r>
                        <a:rPr lang="pl-PL" sz="1400" b="1" dirty="0" smtClean="0">
                          <a:solidFill>
                            <a:srgbClr val="FF0000"/>
                          </a:solidFill>
                        </a:rPr>
                        <a:t>. </a:t>
                      </a:r>
                      <a:r>
                        <a:rPr lang="pl-PL" sz="1400" b="1" dirty="0" smtClean="0">
                          <a:solidFill>
                            <a:srgbClr val="FF0000"/>
                          </a:solidFill>
                        </a:rPr>
                        <a:t>12:00</a:t>
                      </a:r>
                      <a:endParaRPr lang="pl-PL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baseline="0" dirty="0" smtClean="0">
                          <a:solidFill>
                            <a:srgbClr val="040910"/>
                          </a:solidFill>
                        </a:rPr>
                        <a:t>1 </a:t>
                      </a:r>
                      <a:r>
                        <a:rPr lang="pl-PL" sz="1400" dirty="0" smtClean="0">
                          <a:solidFill>
                            <a:srgbClr val="040910"/>
                          </a:solidFill>
                        </a:rPr>
                        <a:t>sierpnia </a:t>
                      </a:r>
                      <a:r>
                        <a:rPr lang="pl-PL" sz="1400" dirty="0" smtClean="0">
                          <a:solidFill>
                            <a:srgbClr val="040910"/>
                          </a:solidFill>
                        </a:rPr>
                        <a:t>2024 </a:t>
                      </a:r>
                      <a:r>
                        <a:rPr lang="pl-PL" sz="1400" dirty="0" smtClean="0">
                          <a:solidFill>
                            <a:srgbClr val="040910"/>
                          </a:solidFill>
                        </a:rPr>
                        <a:t>r</a:t>
                      </a:r>
                      <a:r>
                        <a:rPr lang="pl-PL" sz="1400" dirty="0" smtClean="0">
                          <a:solidFill>
                            <a:srgbClr val="040910"/>
                          </a:solidFill>
                        </a:rPr>
                        <a:t>. godz.12:00</a:t>
                      </a:r>
                      <a:endParaRPr lang="pl-PL" sz="1400" dirty="0">
                        <a:solidFill>
                          <a:srgbClr val="04091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sz="1400" b="1" dirty="0" smtClean="0">
                          <a:solidFill>
                            <a:srgbClr val="040910"/>
                          </a:solidFill>
                        </a:rPr>
                        <a:t>Potwierdzenie woli przyjęcia               ( przedłożenie oryginału świadectwa, zaświadczenia)</a:t>
                      </a:r>
                      <a:endParaRPr lang="pl-PL" sz="1400" b="1" dirty="0">
                        <a:solidFill>
                          <a:srgbClr val="04091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solidFill>
                            <a:srgbClr val="040910"/>
                          </a:solidFill>
                        </a:rPr>
                        <a:t>od </a:t>
                      </a:r>
                      <a:r>
                        <a:rPr lang="pl-PL" sz="1400" dirty="0" smtClean="0">
                          <a:solidFill>
                            <a:srgbClr val="040910"/>
                          </a:solidFill>
                        </a:rPr>
                        <a:t>11 </a:t>
                      </a:r>
                      <a:r>
                        <a:rPr lang="pl-PL" sz="1400" dirty="0" smtClean="0">
                          <a:solidFill>
                            <a:srgbClr val="040910"/>
                          </a:solidFill>
                        </a:rPr>
                        <a:t>lipca </a:t>
                      </a:r>
                      <a:r>
                        <a:rPr lang="pl-PL" sz="1400" dirty="0" smtClean="0">
                          <a:solidFill>
                            <a:srgbClr val="040910"/>
                          </a:solidFill>
                        </a:rPr>
                        <a:t>2024 </a:t>
                      </a:r>
                      <a:r>
                        <a:rPr lang="pl-PL" sz="1400" dirty="0" smtClean="0">
                          <a:solidFill>
                            <a:srgbClr val="040910"/>
                          </a:solidFill>
                        </a:rPr>
                        <a:t>r.</a:t>
                      </a:r>
                      <a:r>
                        <a:rPr lang="pl-PL" sz="1400" baseline="0" dirty="0" smtClean="0">
                          <a:solidFill>
                            <a:srgbClr val="040910"/>
                          </a:solidFill>
                        </a:rPr>
                        <a:t> </a:t>
                      </a:r>
                      <a:r>
                        <a:rPr lang="pl-PL" sz="1400" dirty="0" smtClean="0">
                          <a:solidFill>
                            <a:srgbClr val="040910"/>
                          </a:solidFill>
                        </a:rPr>
                        <a:t>do </a:t>
                      </a:r>
                      <a:r>
                        <a:rPr lang="pl-PL" sz="1400" dirty="0" smtClean="0">
                          <a:solidFill>
                            <a:srgbClr val="040910"/>
                          </a:solidFill>
                        </a:rPr>
                        <a:t>17 </a:t>
                      </a:r>
                      <a:r>
                        <a:rPr lang="pl-PL" sz="1400" dirty="0" smtClean="0">
                          <a:solidFill>
                            <a:srgbClr val="040910"/>
                          </a:solidFill>
                        </a:rPr>
                        <a:t>lipca</a:t>
                      </a:r>
                      <a:r>
                        <a:rPr lang="pl-PL" sz="1400" baseline="0" dirty="0" smtClean="0">
                          <a:solidFill>
                            <a:srgbClr val="040910"/>
                          </a:solidFill>
                        </a:rPr>
                        <a:t> </a:t>
                      </a:r>
                      <a:r>
                        <a:rPr lang="pl-PL" sz="1400" dirty="0" smtClean="0">
                          <a:solidFill>
                            <a:srgbClr val="040910"/>
                          </a:solidFill>
                        </a:rPr>
                        <a:t> </a:t>
                      </a:r>
                      <a:r>
                        <a:rPr lang="pl-PL" sz="1400" dirty="0" smtClean="0">
                          <a:solidFill>
                            <a:srgbClr val="040910"/>
                          </a:solidFill>
                        </a:rPr>
                        <a:t>2024 </a:t>
                      </a:r>
                      <a:r>
                        <a:rPr lang="pl-PL" sz="1400" dirty="0" smtClean="0">
                          <a:solidFill>
                            <a:srgbClr val="040910"/>
                          </a:solidFill>
                        </a:rPr>
                        <a:t>r.</a:t>
                      </a:r>
                      <a:r>
                        <a:rPr lang="pl-PL" sz="1400" baseline="0" dirty="0" smtClean="0">
                          <a:solidFill>
                            <a:srgbClr val="040910"/>
                          </a:solidFill>
                        </a:rPr>
                        <a:t> </a:t>
                      </a:r>
                      <a:r>
                        <a:rPr lang="pl-PL" sz="1400" dirty="0" smtClean="0">
                          <a:solidFill>
                            <a:srgbClr val="040910"/>
                          </a:solidFill>
                        </a:rPr>
                        <a:t>do godz. 15.00</a:t>
                      </a:r>
                      <a:endParaRPr lang="pl-PL" sz="1400" dirty="0">
                        <a:solidFill>
                          <a:srgbClr val="04091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solidFill>
                            <a:srgbClr val="040910"/>
                          </a:solidFill>
                        </a:rPr>
                        <a:t>od </a:t>
                      </a:r>
                      <a:r>
                        <a:rPr lang="pl-PL" sz="1400" dirty="0" smtClean="0">
                          <a:solidFill>
                            <a:srgbClr val="040910"/>
                          </a:solidFill>
                        </a:rPr>
                        <a:t>1 </a:t>
                      </a:r>
                      <a:r>
                        <a:rPr lang="pl-PL" sz="1400" dirty="0" smtClean="0">
                          <a:solidFill>
                            <a:srgbClr val="040910"/>
                          </a:solidFill>
                        </a:rPr>
                        <a:t>sierpnia </a:t>
                      </a:r>
                      <a:r>
                        <a:rPr lang="pl-PL" sz="1400" dirty="0" smtClean="0">
                          <a:solidFill>
                            <a:srgbClr val="040910"/>
                          </a:solidFill>
                        </a:rPr>
                        <a:t>2024 </a:t>
                      </a:r>
                      <a:r>
                        <a:rPr lang="pl-PL" sz="1400" dirty="0" smtClean="0">
                          <a:solidFill>
                            <a:srgbClr val="040910"/>
                          </a:solidFill>
                        </a:rPr>
                        <a:t>r. </a:t>
                      </a:r>
                    </a:p>
                    <a:p>
                      <a:r>
                        <a:rPr lang="pl-PL" sz="1400" dirty="0" smtClean="0">
                          <a:solidFill>
                            <a:srgbClr val="040910"/>
                          </a:solidFill>
                        </a:rPr>
                        <a:t>do </a:t>
                      </a:r>
                      <a:r>
                        <a:rPr lang="pl-PL" sz="1400" dirty="0" smtClean="0">
                          <a:solidFill>
                            <a:srgbClr val="040910"/>
                          </a:solidFill>
                        </a:rPr>
                        <a:t>7 </a:t>
                      </a:r>
                      <a:r>
                        <a:rPr lang="pl-PL" sz="1400" dirty="0" smtClean="0">
                          <a:solidFill>
                            <a:srgbClr val="040910"/>
                          </a:solidFill>
                        </a:rPr>
                        <a:t>sierpnia </a:t>
                      </a:r>
                      <a:r>
                        <a:rPr lang="pl-PL" sz="1400" dirty="0" smtClean="0">
                          <a:solidFill>
                            <a:srgbClr val="040910"/>
                          </a:solidFill>
                        </a:rPr>
                        <a:t>2024 </a:t>
                      </a:r>
                      <a:r>
                        <a:rPr lang="pl-PL" sz="1400" dirty="0" smtClean="0">
                          <a:solidFill>
                            <a:srgbClr val="040910"/>
                          </a:solidFill>
                        </a:rPr>
                        <a:t>r. do godz.</a:t>
                      </a:r>
                      <a:r>
                        <a:rPr lang="pl-PL" sz="1400" baseline="0" dirty="0" smtClean="0">
                          <a:solidFill>
                            <a:srgbClr val="040910"/>
                          </a:solidFill>
                        </a:rPr>
                        <a:t> 15:00</a:t>
                      </a:r>
                      <a:endParaRPr lang="pl-PL" sz="1400" dirty="0">
                        <a:solidFill>
                          <a:srgbClr val="04091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sz="1400" b="1" dirty="0" smtClean="0">
                          <a:solidFill>
                            <a:srgbClr val="FF0000"/>
                          </a:solidFill>
                        </a:rPr>
                        <a:t>Przyjęcie do szkoły-lista </a:t>
                      </a:r>
                      <a:endParaRPr lang="pl-PL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b="1" dirty="0" smtClean="0">
                          <a:solidFill>
                            <a:srgbClr val="FF0000"/>
                          </a:solidFill>
                        </a:rPr>
                        <a:t>18 </a:t>
                      </a:r>
                      <a:r>
                        <a:rPr lang="pl-PL" sz="1400" b="1" dirty="0" smtClean="0">
                          <a:solidFill>
                            <a:srgbClr val="FF0000"/>
                          </a:solidFill>
                        </a:rPr>
                        <a:t>lipca </a:t>
                      </a:r>
                      <a:r>
                        <a:rPr lang="pl-PL" sz="1400" b="1" dirty="0" smtClean="0">
                          <a:solidFill>
                            <a:srgbClr val="FF0000"/>
                          </a:solidFill>
                        </a:rPr>
                        <a:t>2024 </a:t>
                      </a:r>
                      <a:r>
                        <a:rPr lang="pl-PL" sz="1400" b="1" dirty="0" smtClean="0">
                          <a:solidFill>
                            <a:srgbClr val="FF0000"/>
                          </a:solidFill>
                        </a:rPr>
                        <a:t>r.</a:t>
                      </a:r>
                      <a:r>
                        <a:rPr lang="pl-PL" sz="1400" b="1" baseline="0" dirty="0" smtClean="0">
                          <a:solidFill>
                            <a:srgbClr val="FF0000"/>
                          </a:solidFill>
                        </a:rPr>
                        <a:t>  </a:t>
                      </a:r>
                    </a:p>
                    <a:p>
                      <a:r>
                        <a:rPr lang="pl-PL" sz="1400" b="1" dirty="0" smtClean="0">
                          <a:solidFill>
                            <a:srgbClr val="FF0000"/>
                          </a:solidFill>
                        </a:rPr>
                        <a:t>do godz. 12.00</a:t>
                      </a:r>
                      <a:endParaRPr lang="pl-PL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b="1" dirty="0" smtClean="0">
                          <a:solidFill>
                            <a:srgbClr val="FF0000"/>
                          </a:solidFill>
                        </a:rPr>
                        <a:t>8 </a:t>
                      </a:r>
                      <a:r>
                        <a:rPr lang="pl-PL" sz="1400" b="1" dirty="0" smtClean="0">
                          <a:solidFill>
                            <a:srgbClr val="FF0000"/>
                          </a:solidFill>
                        </a:rPr>
                        <a:t>sierpnia </a:t>
                      </a:r>
                      <a:r>
                        <a:rPr lang="pl-PL" sz="1400" b="1" dirty="0" smtClean="0">
                          <a:solidFill>
                            <a:srgbClr val="FF0000"/>
                          </a:solidFill>
                        </a:rPr>
                        <a:t>2024 </a:t>
                      </a:r>
                      <a:r>
                        <a:rPr lang="pl-PL" sz="1400" b="1" dirty="0" smtClean="0">
                          <a:solidFill>
                            <a:srgbClr val="FF0000"/>
                          </a:solidFill>
                        </a:rPr>
                        <a:t>r. </a:t>
                      </a:r>
                    </a:p>
                    <a:p>
                      <a:r>
                        <a:rPr lang="pl-PL" sz="1400" b="1" dirty="0" smtClean="0">
                          <a:solidFill>
                            <a:srgbClr val="FF0000"/>
                          </a:solidFill>
                        </a:rPr>
                        <a:t>do godz. 12:00</a:t>
                      </a:r>
                      <a:endParaRPr lang="pl-PL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solidFill>
                            <a:srgbClr val="040910"/>
                          </a:solidFill>
                        </a:rPr>
                        <a:t>Informacja</a:t>
                      </a:r>
                      <a:r>
                        <a:rPr lang="pl-PL" sz="1400" baseline="0" dirty="0" smtClean="0">
                          <a:solidFill>
                            <a:srgbClr val="040910"/>
                          </a:solidFill>
                        </a:rPr>
                        <a:t> o wolnych miejscach</a:t>
                      </a:r>
                      <a:endParaRPr lang="pl-PL" sz="1400" dirty="0">
                        <a:solidFill>
                          <a:srgbClr val="04091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solidFill>
                            <a:srgbClr val="040910"/>
                          </a:solidFill>
                        </a:rPr>
                        <a:t>18 </a:t>
                      </a:r>
                      <a:r>
                        <a:rPr lang="pl-PL" sz="1400" dirty="0" smtClean="0">
                          <a:solidFill>
                            <a:srgbClr val="040910"/>
                          </a:solidFill>
                        </a:rPr>
                        <a:t>lipca </a:t>
                      </a:r>
                      <a:r>
                        <a:rPr lang="pl-PL" sz="1400" dirty="0" smtClean="0">
                          <a:solidFill>
                            <a:srgbClr val="040910"/>
                          </a:solidFill>
                        </a:rPr>
                        <a:t>2024 </a:t>
                      </a:r>
                      <a:r>
                        <a:rPr lang="pl-PL" sz="1400" dirty="0" smtClean="0">
                          <a:solidFill>
                            <a:srgbClr val="040910"/>
                          </a:solidFill>
                        </a:rPr>
                        <a:t>r.  godz. 15:00</a:t>
                      </a:r>
                      <a:endParaRPr lang="pl-PL" sz="1400" dirty="0">
                        <a:solidFill>
                          <a:srgbClr val="04091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solidFill>
                            <a:srgbClr val="040910"/>
                          </a:solidFill>
                        </a:rPr>
                        <a:t>Do </a:t>
                      </a:r>
                      <a:r>
                        <a:rPr lang="pl-PL" sz="1400" dirty="0" smtClean="0">
                          <a:solidFill>
                            <a:srgbClr val="040910"/>
                          </a:solidFill>
                        </a:rPr>
                        <a:t>8 </a:t>
                      </a:r>
                      <a:r>
                        <a:rPr lang="pl-PL" sz="1400" dirty="0" smtClean="0">
                          <a:solidFill>
                            <a:srgbClr val="040910"/>
                          </a:solidFill>
                        </a:rPr>
                        <a:t>sierpnia </a:t>
                      </a:r>
                      <a:r>
                        <a:rPr lang="pl-PL" sz="1400" dirty="0" smtClean="0">
                          <a:solidFill>
                            <a:srgbClr val="040910"/>
                          </a:solidFill>
                        </a:rPr>
                        <a:t>2024</a:t>
                      </a:r>
                      <a:r>
                        <a:rPr lang="pl-PL" sz="1400" baseline="0" dirty="0" smtClean="0">
                          <a:solidFill>
                            <a:srgbClr val="040910"/>
                          </a:solidFill>
                        </a:rPr>
                        <a:t> </a:t>
                      </a:r>
                      <a:r>
                        <a:rPr lang="pl-PL" sz="1400" baseline="0" dirty="0" smtClean="0">
                          <a:solidFill>
                            <a:srgbClr val="040910"/>
                          </a:solidFill>
                        </a:rPr>
                        <a:t>r.  godz.15:00</a:t>
                      </a:r>
                      <a:endParaRPr lang="pl-PL" sz="1400" dirty="0">
                        <a:solidFill>
                          <a:srgbClr val="04091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130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1">
            <a:extLst>
              <a:ext uri="{FF2B5EF4-FFF2-40B4-BE49-F238E27FC236}">
                <a16:creationId xmlns:a16="http://schemas.microsoft.com/office/drawing/2014/main" xmlns="" id="{44C71AAC-1AC9-40BE-8C99-CE4C3FB01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8520" y="2857500"/>
            <a:ext cx="9361040" cy="1143000"/>
          </a:xfr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r>
              <a:rPr lang="pl-PL" sz="3200" dirty="0">
                <a:solidFill>
                  <a:srgbClr val="002060"/>
                </a:solidFill>
                <a:effectLst/>
              </a:rPr>
              <a:t>Rekrutacja uczniów do szkół ponadpodstawowych</a:t>
            </a:r>
            <a:br>
              <a:rPr lang="pl-PL" sz="3200" dirty="0">
                <a:solidFill>
                  <a:srgbClr val="002060"/>
                </a:solidFill>
                <a:effectLst/>
              </a:rPr>
            </a:br>
            <a:r>
              <a:rPr lang="pl-PL" sz="3200" dirty="0">
                <a:solidFill>
                  <a:srgbClr val="002060"/>
                </a:solidFill>
                <a:effectLst/>
              </a:rPr>
              <a:t>na rok szkolny </a:t>
            </a:r>
            <a:r>
              <a:rPr lang="pl-PL" sz="3200" dirty="0" smtClean="0">
                <a:solidFill>
                  <a:srgbClr val="002060"/>
                </a:solidFill>
                <a:effectLst/>
              </a:rPr>
              <a:t>2024/2025</a:t>
            </a:r>
            <a:endParaRPr lang="pl-PL" sz="3200" dirty="0">
              <a:solidFill>
                <a:srgbClr val="00206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4483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22" y="1340768"/>
            <a:ext cx="8046156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400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Wykaz zawodów wiedzy</a:t>
            </a:r>
            <a:endParaRPr lang="pl-PL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22" y="1196752"/>
            <a:ext cx="8046156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817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pl-PL" dirty="0" smtClean="0"/>
              <a:t>Załączniki </a:t>
            </a:r>
            <a:endParaRPr lang="pl-PL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22" y="1340768"/>
            <a:ext cx="8046156" cy="4785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694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Np. </a:t>
            </a:r>
            <a:r>
              <a:rPr lang="pl-PL" dirty="0"/>
              <a:t>k</a:t>
            </a:r>
            <a:r>
              <a:rPr lang="pl-PL" dirty="0" smtClean="0"/>
              <a:t>onkursy i zawody sportowe</a:t>
            </a:r>
            <a:endParaRPr lang="pl-PL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22" y="1124744"/>
            <a:ext cx="8046156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955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Informator o szkołach</a:t>
            </a:r>
            <a:endParaRPr lang="pl-PL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8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sz="4000" b="1" dirty="0" smtClean="0">
                <a:solidFill>
                  <a:schemeClr val="bg1">
                    <a:lumMod val="10000"/>
                  </a:schemeClr>
                </a:solidFill>
                <a:effectLst/>
              </a:rPr>
              <a:t>Prezentacja strony </a:t>
            </a:r>
            <a:r>
              <a:rPr lang="pl-PL" sz="4000" b="1" dirty="0" smtClean="0">
                <a:solidFill>
                  <a:schemeClr val="bg1">
                    <a:lumMod val="10000"/>
                  </a:schemeClr>
                </a:solidFill>
                <a:effectLst/>
                <a:hlinkClick r:id="rId2"/>
              </a:rPr>
              <a:t>www.nabor.pcss.pl</a:t>
            </a:r>
            <a:r>
              <a:rPr lang="pl-PL" sz="4000" b="1" dirty="0" smtClean="0">
                <a:solidFill>
                  <a:schemeClr val="bg1">
                    <a:lumMod val="10000"/>
                  </a:schemeClr>
                </a:solidFill>
                <a:effectLst/>
              </a:rPr>
              <a:t/>
            </a:r>
            <a:br>
              <a:rPr lang="pl-PL" sz="4000" b="1" dirty="0" smtClean="0">
                <a:solidFill>
                  <a:schemeClr val="bg1">
                    <a:lumMod val="10000"/>
                  </a:schemeClr>
                </a:solidFill>
                <a:effectLst/>
              </a:rPr>
            </a:br>
            <a:endParaRPr lang="pl-PL" sz="4000" b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24744"/>
            <a:ext cx="8736430" cy="4914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931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Wybieramy </a:t>
            </a:r>
            <a:endParaRPr lang="pl-PL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trzałka w górę 3"/>
          <p:cNvSpPr/>
          <p:nvPr/>
        </p:nvSpPr>
        <p:spPr>
          <a:xfrm>
            <a:off x="2368459" y="4581128"/>
            <a:ext cx="432048" cy="93610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4334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Wykaz miast i powiatów</a:t>
            </a:r>
            <a:endParaRPr lang="pl-PL" dirty="0"/>
          </a:p>
        </p:txBody>
      </p:sp>
      <p:sp>
        <p:nvSpPr>
          <p:cNvPr id="4" name="Strzałka w lewo 3"/>
          <p:cNvSpPr/>
          <p:nvPr/>
        </p:nvSpPr>
        <p:spPr>
          <a:xfrm>
            <a:off x="2267744" y="4797152"/>
            <a:ext cx="2736304" cy="4571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4"/>
            <a:ext cx="8046156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Łącznik prosty ze strzałką 7"/>
          <p:cNvCxnSpPr/>
          <p:nvPr/>
        </p:nvCxnSpPr>
        <p:spPr>
          <a:xfrm>
            <a:off x="683568" y="1988840"/>
            <a:ext cx="7920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trzałka w prawo 8"/>
          <p:cNvSpPr/>
          <p:nvPr/>
        </p:nvSpPr>
        <p:spPr>
          <a:xfrm>
            <a:off x="683568" y="5589240"/>
            <a:ext cx="864096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0182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Informator </a:t>
            </a:r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2339752" y="2506599"/>
            <a:ext cx="10801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>
                <a:solidFill>
                  <a:srgbClr val="040910"/>
                </a:solidFill>
              </a:rPr>
              <a:t>Dokumenty </a:t>
            </a:r>
            <a:endParaRPr lang="pl-PL" sz="1000" dirty="0">
              <a:solidFill>
                <a:srgbClr val="040910"/>
              </a:solidFill>
            </a:endParaRPr>
          </a:p>
        </p:txBody>
      </p:sp>
      <p:sp>
        <p:nvSpPr>
          <p:cNvPr id="5" name="Strzałka w lewo 4"/>
          <p:cNvSpPr/>
          <p:nvPr/>
        </p:nvSpPr>
        <p:spPr>
          <a:xfrm>
            <a:off x="3203848" y="2629709"/>
            <a:ext cx="1656184" cy="4571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trzałka w dół 6"/>
          <p:cNvSpPr/>
          <p:nvPr/>
        </p:nvSpPr>
        <p:spPr>
          <a:xfrm>
            <a:off x="2699792" y="1484784"/>
            <a:ext cx="180020" cy="12680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1695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Na stronie mogą pojawić się;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Informacje, jak wypełnić wniosek, </a:t>
            </a:r>
          </a:p>
          <a:p>
            <a:r>
              <a:rPr lang="pl-PL" dirty="0" smtClean="0"/>
              <a:t>Do ilu szkół zdać dokumenty</a:t>
            </a:r>
          </a:p>
          <a:p>
            <a:r>
              <a:rPr lang="pl-PL" dirty="0" smtClean="0"/>
              <a:t>Jak założyć konto ucznia itp..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324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Symbol zastępczy zawartości 2"/>
          <p:cNvSpPr>
            <a:spLocks noGrp="1"/>
          </p:cNvSpPr>
          <p:nvPr>
            <p:ph idx="1"/>
          </p:nvPr>
        </p:nvSpPr>
        <p:spPr>
          <a:xfrm>
            <a:off x="252413" y="1426104"/>
            <a:ext cx="8639175" cy="5315263"/>
          </a:xfr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285750" indent="-28575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33CCFF"/>
              </a:buClr>
              <a:defRPr/>
            </a:pPr>
            <a:r>
              <a:rPr lang="pl-PL" altLang="pl-PL" sz="1600" dirty="0">
                <a:solidFill>
                  <a:srgbClr val="0409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33CCFF"/>
                </a:highlight>
              </a:rPr>
              <a:t>Ustawa z dnia 7 września 1991 r. o systemie  oświaty </a:t>
            </a:r>
            <a:r>
              <a:rPr lang="pl-PL" altLang="pl-PL" sz="1600" dirty="0" smtClean="0">
                <a:solidFill>
                  <a:srgbClr val="0409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pl-PL" altLang="pl-PL" sz="1600" dirty="0" err="1" smtClean="0">
                <a:solidFill>
                  <a:srgbClr val="0409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t.j</a:t>
            </a:r>
            <a:r>
              <a:rPr lang="pl-PL" altLang="pl-PL" sz="1600" dirty="0" smtClean="0">
                <a:solidFill>
                  <a:srgbClr val="0409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Dz.U</a:t>
            </a:r>
            <a:r>
              <a:rPr lang="pl-PL" altLang="pl-PL" sz="1600" dirty="0">
                <a:solidFill>
                  <a:srgbClr val="0409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z </a:t>
            </a:r>
            <a:r>
              <a:rPr lang="pl-PL" altLang="pl-PL" sz="1600" dirty="0" smtClean="0">
                <a:solidFill>
                  <a:srgbClr val="0409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2021 </a:t>
            </a:r>
            <a:r>
              <a:rPr lang="pl-PL" altLang="pl-PL" sz="1600" dirty="0">
                <a:solidFill>
                  <a:srgbClr val="0409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r. </a:t>
            </a:r>
            <a:r>
              <a:rPr lang="pl-PL" altLang="pl-PL" sz="1600" dirty="0" smtClean="0">
                <a:solidFill>
                  <a:srgbClr val="0409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poz. 1915 .),</a:t>
            </a:r>
            <a:endParaRPr lang="pl-PL" altLang="pl-PL" sz="1600" dirty="0">
              <a:solidFill>
                <a:srgbClr val="04091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33CCFF"/>
              </a:buClr>
              <a:defRPr/>
            </a:pPr>
            <a:r>
              <a:rPr lang="pl-PL" altLang="pl-PL" sz="1600" dirty="0">
                <a:solidFill>
                  <a:srgbClr val="0409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33CCFF"/>
                </a:highlight>
              </a:rPr>
              <a:t>Ustawa z dnia 14 grudnia 2016 r. Prawo oświatowe </a:t>
            </a:r>
            <a:r>
              <a:rPr lang="pl-PL" altLang="pl-PL" sz="1600" dirty="0" smtClean="0">
                <a:solidFill>
                  <a:srgbClr val="0409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pl-PL" sz="1600" dirty="0" err="1">
                <a:solidFill>
                  <a:srgbClr val="0409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t.j</a:t>
            </a:r>
            <a:r>
              <a:rPr lang="pl-PL" sz="1600" dirty="0">
                <a:solidFill>
                  <a:srgbClr val="0409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Dz. U. z </a:t>
            </a:r>
            <a:r>
              <a:rPr lang="pl-PL" sz="1600" dirty="0" smtClean="0">
                <a:solidFill>
                  <a:srgbClr val="0409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2023 </a:t>
            </a:r>
            <a:r>
              <a:rPr lang="pl-PL" sz="1600" dirty="0">
                <a:solidFill>
                  <a:srgbClr val="0409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r. poz. </a:t>
            </a:r>
            <a:r>
              <a:rPr lang="pl-PL" sz="1600" dirty="0" smtClean="0">
                <a:solidFill>
                  <a:srgbClr val="0409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900,1672,1718,2005</a:t>
            </a:r>
            <a:r>
              <a:rPr lang="pl-PL" altLang="pl-PL" sz="1600" dirty="0" smtClean="0">
                <a:solidFill>
                  <a:srgbClr val="0409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</a:t>
            </a:r>
            <a:endParaRPr lang="pl-PL" altLang="pl-PL" sz="1600" dirty="0">
              <a:solidFill>
                <a:srgbClr val="04091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33CCFF"/>
              </a:buClr>
              <a:defRPr/>
            </a:pPr>
            <a:r>
              <a:rPr lang="pl-PL" altLang="pl-PL" sz="1600" dirty="0" smtClean="0">
                <a:solidFill>
                  <a:srgbClr val="0409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33CCFF"/>
                </a:highlight>
              </a:rPr>
              <a:t>Rozporządzenie </a:t>
            </a:r>
            <a:r>
              <a:rPr lang="pl-PL" altLang="pl-PL" sz="1600" dirty="0">
                <a:solidFill>
                  <a:srgbClr val="0409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33CCFF"/>
                </a:highlight>
              </a:rPr>
              <a:t>Ministra Edukacji Narodowej z dnia </a:t>
            </a:r>
            <a:r>
              <a:rPr lang="pl-PL" altLang="pl-PL" sz="1600" dirty="0" smtClean="0">
                <a:solidFill>
                  <a:srgbClr val="0409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33CCFF"/>
                </a:highlight>
              </a:rPr>
              <a:t>18 listopada 2022   r</a:t>
            </a:r>
            <a:r>
              <a:rPr lang="pl-PL" altLang="pl-PL" sz="1600" dirty="0">
                <a:solidFill>
                  <a:srgbClr val="0409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33CCFF"/>
                </a:highlight>
              </a:rPr>
              <a:t>. w sprawie przeprowadzania postępowania rekrutacyjnego oraz postępowania uzupełniającego do publicznych przedszkoli, szkół, placówek i centrów </a:t>
            </a:r>
            <a:r>
              <a:rPr lang="pl-PL" altLang="pl-PL" sz="1600" dirty="0">
                <a:solidFill>
                  <a:srgbClr val="0409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(Dz. U. z </a:t>
            </a:r>
            <a:r>
              <a:rPr lang="pl-PL" altLang="pl-PL" sz="1600" dirty="0" smtClean="0">
                <a:solidFill>
                  <a:srgbClr val="0409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2022 </a:t>
            </a:r>
            <a:r>
              <a:rPr lang="pl-PL" altLang="pl-PL" sz="1600" dirty="0">
                <a:solidFill>
                  <a:srgbClr val="0409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r.  poz. </a:t>
            </a:r>
            <a:r>
              <a:rPr lang="pl-PL" altLang="pl-PL" sz="1600" dirty="0" smtClean="0">
                <a:solidFill>
                  <a:srgbClr val="0409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2431),</a:t>
            </a:r>
            <a:endParaRPr lang="pl-PL" altLang="pl-PL" sz="1600" dirty="0">
              <a:solidFill>
                <a:srgbClr val="04091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33CCFF"/>
              </a:buClr>
              <a:defRPr/>
            </a:pPr>
            <a:r>
              <a:rPr lang="pl-PL" altLang="pl-PL" sz="1600" dirty="0">
                <a:solidFill>
                  <a:srgbClr val="0409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33CCFF"/>
                </a:highlight>
              </a:rPr>
              <a:t>Rozporządzenie Ministra Edukacji Narodowej w sprawie szczegółowych warunków </a:t>
            </a:r>
            <a:br>
              <a:rPr lang="pl-PL" altLang="pl-PL" sz="1600" dirty="0">
                <a:solidFill>
                  <a:srgbClr val="0409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33CCFF"/>
                </a:highlight>
              </a:rPr>
            </a:br>
            <a:r>
              <a:rPr lang="pl-PL" altLang="pl-PL" sz="1600" dirty="0">
                <a:solidFill>
                  <a:srgbClr val="0409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33CCFF"/>
                </a:highlight>
              </a:rPr>
              <a:t>i sposobu przeprowadzania egzaminu ósmoklasisty </a:t>
            </a:r>
            <a:r>
              <a:rPr lang="pl-PL" altLang="pl-PL" sz="1600" dirty="0" smtClean="0">
                <a:solidFill>
                  <a:srgbClr val="0409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pl-PL" altLang="pl-PL" sz="1600" dirty="0" err="1" smtClean="0">
                <a:solidFill>
                  <a:srgbClr val="0409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t.j</a:t>
            </a:r>
            <a:r>
              <a:rPr lang="pl-PL" altLang="pl-PL" sz="1600" dirty="0" smtClean="0">
                <a:solidFill>
                  <a:srgbClr val="0409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Dz.U</a:t>
            </a:r>
            <a:r>
              <a:rPr lang="pl-PL" altLang="pl-PL" sz="1600" dirty="0">
                <a:solidFill>
                  <a:srgbClr val="0409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z </a:t>
            </a:r>
            <a:r>
              <a:rPr lang="pl-PL" altLang="pl-PL" sz="1600" dirty="0" smtClean="0">
                <a:solidFill>
                  <a:srgbClr val="0409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2020 </a:t>
            </a:r>
            <a:r>
              <a:rPr lang="pl-PL" altLang="pl-PL" sz="1600" dirty="0">
                <a:solidFill>
                  <a:srgbClr val="0409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r. poz. </a:t>
            </a:r>
            <a:r>
              <a:rPr lang="pl-PL" altLang="pl-PL" sz="1600" dirty="0" smtClean="0">
                <a:solidFill>
                  <a:srgbClr val="0409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1361),</a:t>
            </a:r>
            <a:endParaRPr lang="pl-PL" altLang="pl-PL" sz="1600" dirty="0">
              <a:solidFill>
                <a:srgbClr val="04091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33CCFF"/>
              </a:buClr>
              <a:defRPr/>
            </a:pPr>
            <a:r>
              <a:rPr lang="pl-PL" altLang="pl-PL" sz="1600" dirty="0">
                <a:solidFill>
                  <a:srgbClr val="0409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33CCFF"/>
                </a:highlight>
              </a:rPr>
              <a:t>Rozporządzenia Ministra Edukacji Narodowej i Sportu z dnia 29 stycznia 2002 r. w sprawie organizacja oraz sposób przeprowadzania konkursów, turniejów i olimpiad </a:t>
            </a:r>
            <a:r>
              <a:rPr lang="pl-PL" altLang="pl-PL" sz="1600" dirty="0">
                <a:solidFill>
                  <a:srgbClr val="0409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(Dz.U. z 2002 r. nr 13, poz. 125 ze zm.),</a:t>
            </a:r>
          </a:p>
          <a:p>
            <a:pPr marL="285750" indent="-28575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33CCFF"/>
              </a:buClr>
              <a:defRPr/>
            </a:pPr>
            <a:r>
              <a:rPr lang="pl-PL" altLang="pl-PL" sz="1600" dirty="0">
                <a:solidFill>
                  <a:srgbClr val="0409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33CCFF"/>
                </a:highlight>
              </a:rPr>
              <a:t>Rozporządzenie Rady Ministrów z dnia 28 maja 1996 r. w sprawie przygotowania zawodowego młodocianych i ich wynagradzania </a:t>
            </a:r>
            <a:r>
              <a:rPr lang="pl-PL" altLang="pl-PL" sz="1600" dirty="0">
                <a:solidFill>
                  <a:srgbClr val="040910"/>
                </a:solidFill>
                <a:effectLst/>
              </a:rPr>
              <a:t>(Dz.U. z 2018 r. poz. 2010 ze zm.).</a:t>
            </a:r>
            <a:endParaRPr lang="pl-PL" altLang="pl-PL" sz="1600" dirty="0">
              <a:solidFill>
                <a:srgbClr val="040910"/>
              </a:solidFill>
            </a:endParaRPr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xmlns="" id="{70E30B0F-33B7-4A6C-ACBA-ECDBF5A3CB51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u="none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pl-PL" sz="2800" dirty="0">
                <a:solidFill>
                  <a:srgbClr val="002060"/>
                </a:solidFill>
                <a:effectLst/>
              </a:rPr>
              <a:t>Rekrutacja uczniów do szkół ponadpodstawowych</a:t>
            </a:r>
            <a:br>
              <a:rPr lang="pl-PL" sz="2800" dirty="0">
                <a:solidFill>
                  <a:srgbClr val="002060"/>
                </a:solidFill>
                <a:effectLst/>
              </a:rPr>
            </a:br>
            <a:r>
              <a:rPr lang="pl-PL" sz="2800" dirty="0">
                <a:solidFill>
                  <a:srgbClr val="002060"/>
                </a:solidFill>
                <a:effectLst/>
              </a:rPr>
              <a:t> podstawy prawne:</a:t>
            </a:r>
          </a:p>
        </p:txBody>
      </p:sp>
    </p:spTree>
    <p:extLst>
      <p:ext uri="{BB962C8B-B14F-4D97-AF65-F5344CB8AC3E}">
        <p14:creationId xmlns:p14="http://schemas.microsoft.com/office/powerpoint/2010/main" val="65193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 Centrum Doradztwa Zawodowego dla Młodzieży w Poznaniu </a:t>
            </a:r>
            <a:endParaRPr lang="pl-PL" sz="32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916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Uczeń</a:t>
            </a:r>
            <a:endParaRPr lang="pl-PL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595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Rodzic</a:t>
            </a:r>
            <a:endParaRPr lang="pl-PL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1627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Zakładka dla ósmoklasisty</a:t>
            </a:r>
            <a:br>
              <a:rPr lang="pl-PL" dirty="0" smtClean="0"/>
            </a:br>
            <a:r>
              <a:rPr lang="pl-PL" dirty="0" smtClean="0">
                <a:hlinkClick r:id="rId2"/>
              </a:rPr>
              <a:t>www.zsjerzykowo.edupage.org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4" name="Strzałka w lewo 3"/>
          <p:cNvSpPr/>
          <p:nvPr/>
        </p:nvSpPr>
        <p:spPr>
          <a:xfrm>
            <a:off x="4211960" y="3501008"/>
            <a:ext cx="864096" cy="7200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trzałka w prawo 2"/>
          <p:cNvSpPr/>
          <p:nvPr/>
        </p:nvSpPr>
        <p:spPr>
          <a:xfrm>
            <a:off x="2555776" y="3645024"/>
            <a:ext cx="864096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8000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Zakładka </a:t>
            </a:r>
            <a:endParaRPr lang="pl-PL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129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 smtClean="0"/>
          </a:p>
          <a:p>
            <a:endParaRPr lang="pl-PL" dirty="0"/>
          </a:p>
          <a:p>
            <a:pPr marL="0" indent="0">
              <a:buNone/>
            </a:pPr>
            <a:r>
              <a:rPr lang="pl-PL" dirty="0" smtClean="0"/>
              <a:t>		Dziękuję za uwagę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2768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pl-PL" sz="2800" dirty="0">
                <a:solidFill>
                  <a:srgbClr val="002060"/>
                </a:solidFill>
                <a:effectLst/>
              </a:rPr>
              <a:t>Typy szkół ponadpodstawowych </a:t>
            </a:r>
            <a:br>
              <a:rPr lang="pl-PL" sz="2800" dirty="0">
                <a:solidFill>
                  <a:srgbClr val="002060"/>
                </a:solidFill>
                <a:effectLst/>
              </a:rPr>
            </a:br>
            <a:r>
              <a:rPr lang="pl-PL" sz="2800" dirty="0">
                <a:solidFill>
                  <a:srgbClr val="002060"/>
                </a:solidFill>
                <a:effectLst/>
              </a:rPr>
              <a:t>dla absolwentów 8-letniej szkoły podstawowej</a:t>
            </a:r>
          </a:p>
        </p:txBody>
      </p:sp>
      <p:grpSp>
        <p:nvGrpSpPr>
          <p:cNvPr id="12" name="Grupa 11">
            <a:extLst>
              <a:ext uri="{FF2B5EF4-FFF2-40B4-BE49-F238E27FC236}">
                <a16:creationId xmlns:a16="http://schemas.microsoft.com/office/drawing/2014/main" xmlns="" id="{747EA82B-0FF8-49F8-AD1E-B9095714F6C1}"/>
              </a:ext>
            </a:extLst>
          </p:cNvPr>
          <p:cNvGrpSpPr/>
          <p:nvPr/>
        </p:nvGrpSpPr>
        <p:grpSpPr>
          <a:xfrm>
            <a:off x="628283" y="1455027"/>
            <a:ext cx="7887435" cy="1183396"/>
            <a:chOff x="233686" y="1455027"/>
            <a:chExt cx="7887435" cy="1183396"/>
          </a:xfrm>
        </p:grpSpPr>
        <p:sp>
          <p:nvSpPr>
            <p:cNvPr id="6" name="Tytuł 1">
              <a:extLst>
                <a:ext uri="{FF2B5EF4-FFF2-40B4-BE49-F238E27FC236}">
                  <a16:creationId xmlns:a16="http://schemas.microsoft.com/office/drawing/2014/main" xmlns="" id="{1815992B-C924-4861-A6D0-FBBD34ACAE0D}"/>
                </a:ext>
              </a:extLst>
            </p:cNvPr>
            <p:cNvSpPr txBox="1">
              <a:spLocks/>
            </p:cNvSpPr>
            <p:nvPr/>
          </p:nvSpPr>
          <p:spPr>
            <a:xfrm>
              <a:off x="233686" y="1455027"/>
              <a:ext cx="2523811" cy="1183396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pl-PL"/>
              </a:defPPr>
              <a:lvl1pPr algn="ctr">
                <a:defRPr sz="1700" b="1">
                  <a:solidFill>
                    <a:schemeClr val="lt1"/>
                  </a:solidFill>
                  <a:latin typeface="Calibri" panose="020F050202020403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pl-PL" sz="24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4-letnie liceum ogólnokształcące</a:t>
              </a:r>
            </a:p>
          </p:txBody>
        </p:sp>
        <p:sp>
          <p:nvSpPr>
            <p:cNvPr id="7" name="Tytuł 1">
              <a:extLst>
                <a:ext uri="{FF2B5EF4-FFF2-40B4-BE49-F238E27FC236}">
                  <a16:creationId xmlns:a16="http://schemas.microsoft.com/office/drawing/2014/main" xmlns="" id="{D0A9D7B4-ADAE-47BF-AF67-B5DB962219B0}"/>
                </a:ext>
              </a:extLst>
            </p:cNvPr>
            <p:cNvSpPr txBox="1">
              <a:spLocks/>
            </p:cNvSpPr>
            <p:nvPr/>
          </p:nvSpPr>
          <p:spPr>
            <a:xfrm>
              <a:off x="2915816" y="1455027"/>
              <a:ext cx="2523811" cy="1183396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pl-PL"/>
              </a:defPPr>
              <a:lvl1pPr algn="ctr">
                <a:defRPr sz="2400" b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pl-PL" dirty="0"/>
                <a:t>5-letnie technikum</a:t>
              </a:r>
            </a:p>
          </p:txBody>
        </p:sp>
        <p:sp>
          <p:nvSpPr>
            <p:cNvPr id="9" name="Tytuł 1">
              <a:extLst>
                <a:ext uri="{FF2B5EF4-FFF2-40B4-BE49-F238E27FC236}">
                  <a16:creationId xmlns:a16="http://schemas.microsoft.com/office/drawing/2014/main" xmlns="" id="{795CFDBF-22A2-4C07-9080-E28D4C4F1D99}"/>
                </a:ext>
              </a:extLst>
            </p:cNvPr>
            <p:cNvSpPr txBox="1">
              <a:spLocks/>
            </p:cNvSpPr>
            <p:nvPr/>
          </p:nvSpPr>
          <p:spPr>
            <a:xfrm>
              <a:off x="5597310" y="1455027"/>
              <a:ext cx="2523811" cy="1183396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pl-PL"/>
              </a:defPPr>
              <a:lvl1pPr algn="ctr">
                <a:defRPr sz="2400" b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pl-PL" dirty="0"/>
                <a:t>3-letnia branżowa szkoła I stopnia</a:t>
              </a:r>
            </a:p>
          </p:txBody>
        </p:sp>
      </p:grpSp>
      <p:sp>
        <p:nvSpPr>
          <p:cNvPr id="13" name="pole tekstowe 12">
            <a:extLst>
              <a:ext uri="{FF2B5EF4-FFF2-40B4-BE49-F238E27FC236}">
                <a16:creationId xmlns:a16="http://schemas.microsoft.com/office/drawing/2014/main" xmlns="" id="{E168632A-99AC-4F23-98C5-41E4EB8372E2}"/>
              </a:ext>
            </a:extLst>
          </p:cNvPr>
          <p:cNvSpPr txBox="1"/>
          <p:nvPr/>
        </p:nvSpPr>
        <p:spPr>
          <a:xfrm>
            <a:off x="542741" y="2852936"/>
            <a:ext cx="8058517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just">
              <a:lnSpc>
                <a:spcPct val="150000"/>
              </a:lnSpc>
              <a:buNone/>
              <a:defRPr/>
            </a:pPr>
            <a:r>
              <a:rPr lang="pl-PL" sz="2000" dirty="0">
                <a:solidFill>
                  <a:srgbClr val="002060"/>
                </a:solidFill>
                <a:highlight>
                  <a:srgbClr val="33CC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Rekrutacja do pierwszych klas szkół ponadpodstawowych:</a:t>
            </a:r>
          </a:p>
          <a:p>
            <a:pPr marL="285750" indent="-285750" algn="just">
              <a:lnSpc>
                <a:spcPct val="150000"/>
              </a:lnSpc>
              <a:buClr>
                <a:srgbClr val="33CCFF"/>
              </a:buClr>
              <a:buFont typeface="Arial" panose="020B0604020202020204" pitchFamily="34" charset="0"/>
              <a:buChar char="•"/>
              <a:defRPr/>
            </a:pPr>
            <a:r>
              <a:rPr lang="pl-PL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czteroletnie liceum ogólnokształcące,</a:t>
            </a:r>
          </a:p>
          <a:p>
            <a:pPr marL="285750" indent="-285750" algn="just">
              <a:lnSpc>
                <a:spcPct val="150000"/>
              </a:lnSpc>
              <a:buClr>
                <a:srgbClr val="33CCFF"/>
              </a:buClr>
              <a:buFont typeface="Arial" panose="020B0604020202020204" pitchFamily="34" charset="0"/>
              <a:buChar char="•"/>
              <a:defRPr/>
            </a:pPr>
            <a:r>
              <a:rPr lang="pl-PL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pięcioletnie technikum,</a:t>
            </a:r>
          </a:p>
          <a:p>
            <a:pPr marL="285750" indent="-285750" algn="just">
              <a:lnSpc>
                <a:spcPct val="150000"/>
              </a:lnSpc>
              <a:buClr>
                <a:srgbClr val="33CCFF"/>
              </a:buClr>
              <a:buFont typeface="Arial" panose="020B0604020202020204" pitchFamily="34" charset="0"/>
              <a:buChar char="•"/>
              <a:defRPr/>
            </a:pPr>
            <a:r>
              <a:rPr lang="pl-PL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trzyletnia branżowa szkoła I stopnia</a:t>
            </a:r>
            <a:r>
              <a:rPr lang="pl-PL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pPr marL="285750" indent="-285750" algn="just">
              <a:lnSpc>
                <a:spcPct val="150000"/>
              </a:lnSpc>
              <a:buClr>
                <a:srgbClr val="33CCFF"/>
              </a:buClr>
              <a:buFont typeface="Arial" panose="020B0604020202020204" pitchFamily="34" charset="0"/>
              <a:buChar char="•"/>
              <a:defRPr/>
            </a:pPr>
            <a:r>
              <a:rPr lang="pl-PL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dwuletnia branżowa szkoła II stopnia dla osób posiadających świadectwo ukończenia branżowej szkoły I stopnia lub dotychczasowej zasadniczej szkoły zawodowej,</a:t>
            </a:r>
          </a:p>
          <a:p>
            <a:pPr marL="285750" indent="-285750" algn="just">
              <a:lnSpc>
                <a:spcPct val="150000"/>
              </a:lnSpc>
              <a:buClr>
                <a:srgbClr val="33CCFF"/>
              </a:buClr>
              <a:buFont typeface="Arial" panose="020B0604020202020204" pitchFamily="34" charset="0"/>
              <a:buChar char="•"/>
              <a:defRPr/>
            </a:pPr>
            <a:r>
              <a:rPr lang="pl-PL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szkoła policealna dla osób posiadających wykształcenie średnie.</a:t>
            </a:r>
          </a:p>
        </p:txBody>
      </p:sp>
    </p:spTree>
    <p:extLst>
      <p:ext uri="{BB962C8B-B14F-4D97-AF65-F5344CB8AC3E}">
        <p14:creationId xmlns:p14="http://schemas.microsoft.com/office/powerpoint/2010/main" val="382408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ytuł 1"/>
          <p:cNvSpPr txBox="1">
            <a:spLocks/>
          </p:cNvSpPr>
          <p:nvPr/>
        </p:nvSpPr>
        <p:spPr>
          <a:xfrm>
            <a:off x="457200" y="23985"/>
            <a:ext cx="8229600" cy="1100759"/>
          </a:xfrm>
          <a:prstGeom prst="rect">
            <a:avLst/>
          </a:prstGeom>
          <a:ln>
            <a:noFill/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dirty="0">
                <a:solidFill>
                  <a:srgbClr val="002060"/>
                </a:solidFill>
                <a:effectLst/>
              </a:rPr>
              <a:t>Przykładowe ścieżki kształcenia</a:t>
            </a:r>
          </a:p>
          <a:p>
            <a:r>
              <a:rPr lang="pl-PL" sz="4000" dirty="0">
                <a:solidFill>
                  <a:srgbClr val="002060"/>
                </a:solidFill>
                <a:effectLst/>
              </a:rPr>
              <a:t>dla absolwenta szkoły podstawowej</a:t>
            </a:r>
          </a:p>
        </p:txBody>
      </p:sp>
      <p:grpSp>
        <p:nvGrpSpPr>
          <p:cNvPr id="18" name="Grupa 17"/>
          <p:cNvGrpSpPr/>
          <p:nvPr/>
        </p:nvGrpSpPr>
        <p:grpSpPr>
          <a:xfrm>
            <a:off x="683568" y="1803271"/>
            <a:ext cx="6977994" cy="3270917"/>
            <a:chOff x="191821" y="1358132"/>
            <a:chExt cx="6977994" cy="3270917"/>
          </a:xfrm>
          <a:solidFill>
            <a:schemeClr val="accent2">
              <a:lumMod val="40000"/>
              <a:lumOff val="60000"/>
            </a:schemeClr>
          </a:solidFill>
        </p:grpSpPr>
        <p:grpSp>
          <p:nvGrpSpPr>
            <p:cNvPr id="34" name="Grupa 33"/>
            <p:cNvGrpSpPr/>
            <p:nvPr/>
          </p:nvGrpSpPr>
          <p:grpSpPr>
            <a:xfrm>
              <a:off x="191821" y="1358132"/>
              <a:ext cx="6977994" cy="3270917"/>
              <a:chOff x="193399" y="1678660"/>
              <a:chExt cx="6977994" cy="3270917"/>
            </a:xfrm>
            <a:grp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8" name="Schemat blokowy: przygotowanie 7"/>
              <p:cNvSpPr/>
              <p:nvPr/>
            </p:nvSpPr>
            <p:spPr>
              <a:xfrm>
                <a:off x="193399" y="3543548"/>
                <a:ext cx="1640367" cy="1406029"/>
              </a:xfrm>
              <a:prstGeom prst="flowChartPreparation">
                <a:avLst/>
              </a:prstGeom>
              <a:grpFill/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pl-PL" b="1" dirty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Branżowa szkoła II stopnia</a:t>
                </a:r>
              </a:p>
              <a:p>
                <a:pPr algn="ctr"/>
                <a:r>
                  <a:rPr lang="pl-PL" b="1" dirty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2 lata</a:t>
                </a:r>
              </a:p>
            </p:txBody>
          </p:sp>
          <p:sp>
            <p:nvSpPr>
              <p:cNvPr id="5" name="Schemat blokowy: przygotowanie 4"/>
              <p:cNvSpPr/>
              <p:nvPr/>
            </p:nvSpPr>
            <p:spPr>
              <a:xfrm>
                <a:off x="3751816" y="1678660"/>
                <a:ext cx="1640367" cy="1406029"/>
              </a:xfrm>
              <a:prstGeom prst="flowChartPreparation">
                <a:avLst/>
              </a:prstGeom>
              <a:grpFill/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pl-PL" sz="1600" b="1" dirty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Szkoła </a:t>
                </a:r>
                <a:r>
                  <a:rPr lang="pl-PL" sz="1400" b="1" dirty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podstawowa</a:t>
                </a:r>
              </a:p>
            </p:txBody>
          </p:sp>
          <p:sp>
            <p:nvSpPr>
              <p:cNvPr id="7" name="Schemat blokowy: przygotowanie 6"/>
              <p:cNvSpPr/>
              <p:nvPr/>
            </p:nvSpPr>
            <p:spPr>
              <a:xfrm>
                <a:off x="1969449" y="2594480"/>
                <a:ext cx="1640367" cy="1406029"/>
              </a:xfrm>
              <a:prstGeom prst="flowChartPreparation">
                <a:avLst/>
              </a:prstGeom>
              <a:grpFill/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pl-PL" b="1" dirty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Branżowa szkoła I stopnia</a:t>
                </a:r>
              </a:p>
              <a:p>
                <a:pPr algn="ctr"/>
                <a:r>
                  <a:rPr lang="pl-PL" b="1" dirty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3 lata</a:t>
                </a:r>
              </a:p>
            </p:txBody>
          </p:sp>
          <p:sp>
            <p:nvSpPr>
              <p:cNvPr id="15" name="Schemat blokowy: przygotowanie 14"/>
              <p:cNvSpPr/>
              <p:nvPr/>
            </p:nvSpPr>
            <p:spPr>
              <a:xfrm>
                <a:off x="3754480" y="3543547"/>
                <a:ext cx="1640367" cy="1406029"/>
              </a:xfrm>
              <a:prstGeom prst="flowChartPreparation">
                <a:avLst/>
              </a:prstGeom>
              <a:grpFill/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pl-PL" sz="1700" b="1" dirty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Technikum</a:t>
                </a:r>
              </a:p>
              <a:p>
                <a:pPr algn="ctr"/>
                <a:r>
                  <a:rPr lang="pl-PL" b="1" dirty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5 lat</a:t>
                </a:r>
              </a:p>
            </p:txBody>
          </p:sp>
          <p:sp>
            <p:nvSpPr>
              <p:cNvPr id="22" name="Schemat blokowy: przygotowanie 21"/>
              <p:cNvSpPr/>
              <p:nvPr/>
            </p:nvSpPr>
            <p:spPr>
              <a:xfrm>
                <a:off x="5531026" y="2594480"/>
                <a:ext cx="1640367" cy="1406029"/>
              </a:xfrm>
              <a:prstGeom prst="flowChartPreparation">
                <a:avLst/>
              </a:prstGeom>
              <a:grpFill/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pl-PL" b="1" dirty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Liceum </a:t>
                </a:r>
              </a:p>
              <a:p>
                <a:pPr algn="ctr"/>
                <a:r>
                  <a:rPr lang="pl-PL" b="1" dirty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4 lata</a:t>
                </a:r>
              </a:p>
            </p:txBody>
          </p:sp>
        </p:grpSp>
        <p:cxnSp>
          <p:nvCxnSpPr>
            <p:cNvPr id="19" name="Łącznik prosty ze strzałką 18"/>
            <p:cNvCxnSpPr/>
            <p:nvPr/>
          </p:nvCxnSpPr>
          <p:spPr>
            <a:xfrm flipH="1">
              <a:off x="3461636" y="2398302"/>
              <a:ext cx="432048" cy="212220"/>
            </a:xfrm>
            <a:prstGeom prst="straightConnector1">
              <a:avLst/>
            </a:prstGeom>
            <a:grpFill/>
            <a:ln w="38100">
              <a:solidFill>
                <a:srgbClr val="FFC000"/>
              </a:solidFill>
              <a:prstDash val="sysDot"/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Łącznik prosty ze strzałką 19"/>
            <p:cNvCxnSpPr/>
            <p:nvPr/>
          </p:nvCxnSpPr>
          <p:spPr>
            <a:xfrm flipH="1">
              <a:off x="1679515" y="3363139"/>
              <a:ext cx="432048" cy="212220"/>
            </a:xfrm>
            <a:prstGeom prst="straightConnector1">
              <a:avLst/>
            </a:prstGeom>
            <a:grpFill/>
            <a:ln w="38100">
              <a:solidFill>
                <a:srgbClr val="FFC000"/>
              </a:solidFill>
              <a:prstDash val="sysDot"/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Łącznik prosty ze strzałką 22"/>
            <p:cNvCxnSpPr/>
            <p:nvPr/>
          </p:nvCxnSpPr>
          <p:spPr>
            <a:xfrm>
              <a:off x="4568843" y="2813122"/>
              <a:ext cx="4243" cy="409897"/>
            </a:xfrm>
            <a:prstGeom prst="straightConnector1">
              <a:avLst/>
            </a:prstGeom>
            <a:grpFill/>
            <a:ln w="38100">
              <a:solidFill>
                <a:srgbClr val="FFC000"/>
              </a:solidFill>
              <a:prstDash val="sysDot"/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Łącznik prosty ze strzałką 24"/>
            <p:cNvCxnSpPr/>
            <p:nvPr/>
          </p:nvCxnSpPr>
          <p:spPr>
            <a:xfrm>
              <a:off x="5258734" y="2398302"/>
              <a:ext cx="463816" cy="202236"/>
            </a:xfrm>
            <a:prstGeom prst="straightConnector1">
              <a:avLst/>
            </a:prstGeom>
            <a:grpFill/>
            <a:ln w="38100">
              <a:solidFill>
                <a:srgbClr val="FFC000"/>
              </a:solidFill>
              <a:prstDash val="sysDot"/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" name="Łącznik prosty ze strzałką 25"/>
          <p:cNvCxnSpPr/>
          <p:nvPr/>
        </p:nvCxnSpPr>
        <p:spPr>
          <a:xfrm>
            <a:off x="1002730" y="4595803"/>
            <a:ext cx="9274" cy="221571"/>
          </a:xfrm>
          <a:prstGeom prst="straightConnector1">
            <a:avLst/>
          </a:prstGeom>
          <a:ln w="38100">
            <a:solidFill>
              <a:srgbClr val="FFC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9181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ytuł 1"/>
          <p:cNvSpPr txBox="1">
            <a:spLocks/>
          </p:cNvSpPr>
          <p:nvPr/>
        </p:nvSpPr>
        <p:spPr>
          <a:xfrm>
            <a:off x="0" y="23985"/>
            <a:ext cx="9144000" cy="1100759"/>
          </a:xfrm>
          <a:prstGeom prst="rect">
            <a:avLst/>
          </a:prstGeom>
          <a:ln>
            <a:noFill/>
          </a:ln>
        </p:spPr>
        <p:txBody>
          <a:bodyPr anchor="ctr" anchorCtr="0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dirty="0">
                <a:solidFill>
                  <a:srgbClr val="002060"/>
                </a:solidFill>
                <a:effectLst/>
              </a:rPr>
              <a:t>W jaki sposób można dokonać wyboru </a:t>
            </a:r>
            <a:br>
              <a:rPr lang="pl-PL" sz="3200" dirty="0">
                <a:solidFill>
                  <a:srgbClr val="002060"/>
                </a:solidFill>
                <a:effectLst/>
              </a:rPr>
            </a:br>
            <a:r>
              <a:rPr lang="pl-PL" sz="3200" dirty="0">
                <a:solidFill>
                  <a:srgbClr val="002060"/>
                </a:solidFill>
                <a:effectLst/>
              </a:rPr>
              <a:t>szkoły i klasy?</a:t>
            </a:r>
          </a:p>
        </p:txBody>
      </p:sp>
      <p:sp>
        <p:nvSpPr>
          <p:cNvPr id="10" name="Symbol zastępczy zawartości 2"/>
          <p:cNvSpPr txBox="1">
            <a:spLocks/>
          </p:cNvSpPr>
          <p:nvPr/>
        </p:nvSpPr>
        <p:spPr>
          <a:xfrm>
            <a:off x="107504" y="1412777"/>
            <a:ext cx="8856984" cy="525658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0238" indent="-630238">
              <a:buNone/>
              <a:tabLst>
                <a:tab pos="355600" algn="l"/>
              </a:tabLst>
            </a:pPr>
            <a:r>
              <a:rPr lang="pl-PL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①</a:t>
            </a: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b="1" dirty="0">
                <a:solidFill>
                  <a:srgbClr val="002060"/>
                </a:solidFill>
              </a:rPr>
              <a:t>Wybrać i wskazać preferowane klasy</a:t>
            </a:r>
            <a:r>
              <a:rPr lang="pl-PL" dirty="0"/>
              <a:t/>
            </a:r>
            <a:br>
              <a:rPr lang="pl-PL" dirty="0"/>
            </a:br>
            <a:r>
              <a:rPr lang="pl-PL" sz="2400" dirty="0">
                <a:solidFill>
                  <a:srgbClr val="FF6600"/>
                </a:solidFill>
              </a:rPr>
              <a:t>(w trzech szkołach w ramach jednego organu prowadzącego, </a:t>
            </a:r>
            <a:br>
              <a:rPr lang="pl-PL" sz="2400" dirty="0">
                <a:solidFill>
                  <a:srgbClr val="FF6600"/>
                </a:solidFill>
              </a:rPr>
            </a:br>
            <a:r>
              <a:rPr lang="pl-PL" sz="2400" b="1" u="sng" dirty="0">
                <a:solidFill>
                  <a:srgbClr val="FF6600"/>
                </a:solidFill>
              </a:rPr>
              <a:t>bez ograniczeń wyboru </a:t>
            </a:r>
            <a:r>
              <a:rPr lang="pl-PL" sz="2400" b="1" u="sng" dirty="0" smtClean="0">
                <a:solidFill>
                  <a:srgbClr val="FF6600"/>
                </a:solidFill>
              </a:rPr>
              <a:t>liczby  </a:t>
            </a:r>
            <a:r>
              <a:rPr lang="pl-PL" sz="2400" b="1" u="sng" dirty="0">
                <a:solidFill>
                  <a:srgbClr val="FF6600"/>
                </a:solidFill>
              </a:rPr>
              <a:t>klas w tych szkołach</a:t>
            </a:r>
            <a:r>
              <a:rPr lang="pl-PL" sz="2400" dirty="0">
                <a:solidFill>
                  <a:srgbClr val="FF6600"/>
                </a:solidFill>
              </a:rPr>
              <a:t>)</a:t>
            </a:r>
            <a:endParaRPr lang="pl-PL" dirty="0">
              <a:solidFill>
                <a:srgbClr val="FF6600"/>
              </a:solidFill>
            </a:endParaRPr>
          </a:p>
          <a:p>
            <a:pPr marL="630238" indent="-630238">
              <a:buNone/>
              <a:tabLst>
                <a:tab pos="355600" algn="l"/>
              </a:tabLst>
            </a:pPr>
            <a:r>
              <a:rPr lang="pl-PL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②</a:t>
            </a: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b="1" dirty="0">
                <a:solidFill>
                  <a:srgbClr val="002060"/>
                </a:solidFill>
              </a:rPr>
              <a:t>Przeanalizować zasady rekrutacji do wybranych klas opublikowane na stronach internetowych szkół </a:t>
            </a:r>
            <a:r>
              <a:rPr lang="pl-PL" dirty="0"/>
              <a:t/>
            </a:r>
            <a:br>
              <a:rPr lang="pl-PL" dirty="0"/>
            </a:br>
            <a:r>
              <a:rPr lang="pl-PL" sz="2400" dirty="0">
                <a:solidFill>
                  <a:srgbClr val="FF6600"/>
                </a:solidFill>
              </a:rPr>
              <a:t>(regulaminy i zasady rekrutacji)</a:t>
            </a:r>
          </a:p>
          <a:p>
            <a:pPr marL="630238" indent="-630238">
              <a:buNone/>
              <a:tabLst>
                <a:tab pos="355600" algn="l"/>
              </a:tabLst>
            </a:pPr>
            <a:r>
              <a:rPr lang="pl-PL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③</a:t>
            </a: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b="1" dirty="0">
                <a:solidFill>
                  <a:srgbClr val="002060"/>
                </a:solidFill>
              </a:rPr>
              <a:t>Ustalić kolejność wg własnych preferencji </a:t>
            </a:r>
            <a:r>
              <a:rPr lang="pl-PL" dirty="0"/>
              <a:t/>
            </a:r>
            <a:br>
              <a:rPr lang="pl-PL" dirty="0"/>
            </a:br>
            <a:r>
              <a:rPr lang="pl-PL" sz="2400" dirty="0">
                <a:solidFill>
                  <a:srgbClr val="FF6600"/>
                </a:solidFill>
              </a:rPr>
              <a:t>(np. wg własnych zainteresowań i predyspozycji)</a:t>
            </a:r>
          </a:p>
          <a:p>
            <a:pPr marL="630238" indent="-630238">
              <a:buFont typeface="Arial" panose="020B0604020202020204" pitchFamily="34" charset="0"/>
              <a:buNone/>
            </a:pPr>
            <a:r>
              <a:rPr lang="pl-PL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④ </a:t>
            </a:r>
            <a:r>
              <a:rPr lang="pl-PL" b="1" dirty="0">
                <a:solidFill>
                  <a:srgbClr val="002060"/>
                </a:solidFill>
              </a:rPr>
              <a:t>Zebrać maksymalną liczbę punktów </a:t>
            </a:r>
            <a:br>
              <a:rPr lang="pl-PL" b="1" dirty="0">
                <a:solidFill>
                  <a:srgbClr val="002060"/>
                </a:solidFill>
              </a:rPr>
            </a:br>
            <a:r>
              <a:rPr lang="pl-PL" b="1" dirty="0">
                <a:solidFill>
                  <a:srgbClr val="002060"/>
                </a:solidFill>
              </a:rPr>
              <a:t>w procesie rekrutacji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7124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ytuł 1"/>
          <p:cNvSpPr txBox="1">
            <a:spLocks/>
          </p:cNvSpPr>
          <p:nvPr/>
        </p:nvSpPr>
        <p:spPr>
          <a:xfrm>
            <a:off x="0" y="23985"/>
            <a:ext cx="9144000" cy="1388792"/>
          </a:xfrm>
          <a:prstGeom prst="rect">
            <a:avLst/>
          </a:prstGeom>
          <a:ln>
            <a:noFill/>
          </a:ln>
        </p:spPr>
        <p:txBody>
          <a:bodyPr anchor="ctr" anchorCtr="0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b="1" dirty="0">
                <a:solidFill>
                  <a:srgbClr val="002060"/>
                </a:solidFill>
                <a:effectLst/>
              </a:rPr>
              <a:t>Limit wniosków o przyjęcie do szkoły określa </a:t>
            </a:r>
            <a:r>
              <a:rPr lang="pl-PL" sz="3200" dirty="0">
                <a:solidFill>
                  <a:srgbClr val="002060"/>
                </a:solidFill>
                <a:effectLst/>
              </a:rPr>
              <a:t>ustawa z dnia 14 grudnia 2016 r. Prawo oświatowe </a:t>
            </a:r>
            <a:r>
              <a:rPr lang="pl-PL" sz="3200" dirty="0">
                <a:solidFill>
                  <a:srgbClr val="002060"/>
                </a:solidFill>
                <a:effectLst/>
              </a:rPr>
              <a:t>(</a:t>
            </a:r>
            <a:r>
              <a:rPr lang="pl-PL" sz="3200" dirty="0" err="1">
                <a:solidFill>
                  <a:srgbClr val="002060"/>
                </a:solidFill>
                <a:effectLst/>
              </a:rPr>
              <a:t>t.j</a:t>
            </a:r>
            <a:r>
              <a:rPr lang="pl-PL" sz="3200" dirty="0">
                <a:solidFill>
                  <a:srgbClr val="002060"/>
                </a:solidFill>
                <a:effectLst/>
              </a:rPr>
              <a:t>. Dz. U. z 2023 r. poz. 900,1672,1718,2005.)</a:t>
            </a:r>
            <a:endParaRPr lang="pl-PL" sz="3200" dirty="0">
              <a:solidFill>
                <a:srgbClr val="002060"/>
              </a:solidFill>
              <a:effectLst/>
            </a:endParaRPr>
          </a:p>
        </p:txBody>
      </p:sp>
      <p:sp>
        <p:nvSpPr>
          <p:cNvPr id="10" name="Symbol zastępczy zawartości 2"/>
          <p:cNvSpPr txBox="1">
            <a:spLocks/>
          </p:cNvSpPr>
          <p:nvPr/>
        </p:nvSpPr>
        <p:spPr>
          <a:xfrm>
            <a:off x="107504" y="1412777"/>
            <a:ext cx="8856984" cy="525658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363" indent="-360363">
              <a:buNone/>
              <a:tabLst>
                <a:tab pos="355600" algn="l"/>
              </a:tabLst>
            </a:pPr>
            <a:r>
              <a:rPr lang="pl-PL" dirty="0">
                <a:solidFill>
                  <a:srgbClr val="002060"/>
                </a:solidFill>
                <a:highlight>
                  <a:srgbClr val="66FFFF"/>
                </a:highlight>
              </a:rPr>
              <a:t>Art.  156. </a:t>
            </a:r>
          </a:p>
          <a:p>
            <a:pPr marL="514350" indent="-514350">
              <a:buFont typeface="+mj-lt"/>
              <a:buAutoNum type="arabicPeriod"/>
              <a:tabLst>
                <a:tab pos="355600" algn="l"/>
              </a:tabLst>
            </a:pPr>
            <a:r>
              <a:rPr lang="pl-PL" dirty="0">
                <a:solidFill>
                  <a:srgbClr val="002060"/>
                </a:solidFill>
              </a:rPr>
              <a:t>Wniosek, o którym mowa w art. 149, może być złożony </a:t>
            </a:r>
            <a:r>
              <a:rPr lang="pl-PL" b="1" dirty="0">
                <a:solidFill>
                  <a:srgbClr val="FF6600"/>
                </a:solidFill>
              </a:rPr>
              <a:t>do nie więcej niż trzech </a:t>
            </a:r>
            <a:r>
              <a:rPr lang="pl-PL" dirty="0">
                <a:solidFill>
                  <a:srgbClr val="002060"/>
                </a:solidFill>
              </a:rPr>
              <a:t>wybranych […] publicznych szkół, </a:t>
            </a:r>
            <a:r>
              <a:rPr lang="pl-PL" b="1" dirty="0">
                <a:solidFill>
                  <a:srgbClr val="002060"/>
                </a:solidFill>
              </a:rPr>
              <a:t>chyba że organ prowadzący dopuści możliwość składania wniosku do więcej niż trzech wybranych</a:t>
            </a:r>
            <a:r>
              <a:rPr lang="pl-PL" dirty="0">
                <a:solidFill>
                  <a:srgbClr val="002060"/>
                </a:solidFill>
              </a:rPr>
              <a:t> […] publicznych szkół.</a:t>
            </a:r>
          </a:p>
          <a:p>
            <a:pPr marL="514350" indent="-514350">
              <a:buFont typeface="+mj-lt"/>
              <a:buAutoNum type="arabicPeriod"/>
              <a:tabLst>
                <a:tab pos="355600" algn="l"/>
              </a:tabLst>
            </a:pPr>
            <a:r>
              <a:rPr lang="pl-PL" dirty="0">
                <a:solidFill>
                  <a:srgbClr val="002060"/>
                </a:solidFill>
              </a:rPr>
              <a:t>We wniosku, o którym mowa w ust. 1, określa się kolejność wybranych […] publicznych szkół </a:t>
            </a:r>
            <a:br>
              <a:rPr lang="pl-PL" dirty="0">
                <a:solidFill>
                  <a:srgbClr val="002060"/>
                </a:solidFill>
              </a:rPr>
            </a:br>
            <a:r>
              <a:rPr lang="pl-PL" dirty="0">
                <a:solidFill>
                  <a:srgbClr val="FF6600"/>
                </a:solidFill>
              </a:rPr>
              <a:t>w porządku od najbardziej do najmniej preferowanych</a:t>
            </a:r>
            <a:r>
              <a:rPr lang="pl-PL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6403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ytuł 1"/>
          <p:cNvSpPr txBox="1">
            <a:spLocks/>
          </p:cNvSpPr>
          <p:nvPr/>
        </p:nvSpPr>
        <p:spPr>
          <a:xfrm>
            <a:off x="0" y="17283"/>
            <a:ext cx="9144000" cy="716036"/>
          </a:xfrm>
          <a:prstGeom prst="rect">
            <a:avLst/>
          </a:prstGeom>
          <a:ln>
            <a:noFill/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l-PL" sz="2400" dirty="0">
                <a:solidFill>
                  <a:srgbClr val="002060"/>
                </a:solidFill>
                <a:effectLst/>
              </a:rPr>
              <a:t>Przykład wyboru: </a:t>
            </a:r>
          </a:p>
          <a:p>
            <a:r>
              <a:rPr lang="pl-PL" sz="2400" b="1" dirty="0">
                <a:solidFill>
                  <a:srgbClr val="002060"/>
                </a:solidFill>
                <a:effectLst/>
              </a:rPr>
              <a:t>uczeń preferuje </a:t>
            </a:r>
            <a:r>
              <a:rPr lang="pl-PL" sz="2400" b="1" u="sng" dirty="0">
                <a:solidFill>
                  <a:srgbClr val="FF0000"/>
                </a:solidFill>
                <a:effectLst/>
              </a:rPr>
              <a:t>konkretną szkołę</a:t>
            </a:r>
          </a:p>
        </p:txBody>
      </p:sp>
      <p:grpSp>
        <p:nvGrpSpPr>
          <p:cNvPr id="2" name="Grupa 1">
            <a:extLst>
              <a:ext uri="{FF2B5EF4-FFF2-40B4-BE49-F238E27FC236}">
                <a16:creationId xmlns:a16="http://schemas.microsoft.com/office/drawing/2014/main" xmlns="" id="{02D012BA-5EE1-43AA-A732-D430B396A73F}"/>
              </a:ext>
            </a:extLst>
          </p:cNvPr>
          <p:cNvGrpSpPr/>
          <p:nvPr/>
        </p:nvGrpSpPr>
        <p:grpSpPr>
          <a:xfrm>
            <a:off x="583915" y="784199"/>
            <a:ext cx="8005727" cy="5823090"/>
            <a:chOff x="179506" y="784199"/>
            <a:chExt cx="8005727" cy="5823090"/>
          </a:xfrm>
        </p:grpSpPr>
        <p:sp>
          <p:nvSpPr>
            <p:cNvPr id="10" name="Tytuł 1">
              <a:extLst>
                <a:ext uri="{FF2B5EF4-FFF2-40B4-BE49-F238E27FC236}">
                  <a16:creationId xmlns:a16="http://schemas.microsoft.com/office/drawing/2014/main" xmlns="" id="{BB199AB6-45FA-42B1-AB42-231BCA6B60ED}"/>
                </a:ext>
              </a:extLst>
            </p:cNvPr>
            <p:cNvSpPr txBox="1">
              <a:spLocks/>
            </p:cNvSpPr>
            <p:nvPr/>
          </p:nvSpPr>
          <p:spPr>
            <a:xfrm>
              <a:off x="179510" y="784199"/>
              <a:ext cx="7976165" cy="389797"/>
            </a:xfrm>
            <a:prstGeom prst="rect">
              <a:avLst/>
            </a:prstGeom>
            <a:solidFill>
              <a:srgbClr val="99FF3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pl-PL"/>
              </a:defPPr>
              <a:lvl1pPr algn="ctr">
                <a:defRPr sz="1700" b="1">
                  <a:solidFill>
                    <a:schemeClr val="lt1"/>
                  </a:solidFill>
                  <a:latin typeface="Calibri" panose="020F050202020403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pl-PL" sz="2400" dirty="0">
                  <a:solidFill>
                    <a:srgbClr val="002060"/>
                  </a:solidFill>
                </a:rPr>
                <a:t>LO A klasa a (matematyka, fizyka)</a:t>
              </a:r>
            </a:p>
          </p:txBody>
        </p:sp>
        <p:sp>
          <p:nvSpPr>
            <p:cNvPr id="13" name="Tytuł 1">
              <a:extLst>
                <a:ext uri="{FF2B5EF4-FFF2-40B4-BE49-F238E27FC236}">
                  <a16:creationId xmlns:a16="http://schemas.microsoft.com/office/drawing/2014/main" xmlns="" id="{3F7B3123-A188-4ECF-A81B-94D76964E21F}"/>
                </a:ext>
              </a:extLst>
            </p:cNvPr>
            <p:cNvSpPr txBox="1">
              <a:spLocks/>
            </p:cNvSpPr>
            <p:nvPr/>
          </p:nvSpPr>
          <p:spPr>
            <a:xfrm>
              <a:off x="179511" y="1173996"/>
              <a:ext cx="7976165" cy="389797"/>
            </a:xfrm>
            <a:prstGeom prst="rect">
              <a:avLst/>
            </a:prstGeom>
            <a:solidFill>
              <a:srgbClr val="99FF3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pl-PL"/>
              </a:defPPr>
              <a:lvl1pPr algn="ctr">
                <a:defRPr sz="1700" b="1">
                  <a:solidFill>
                    <a:schemeClr val="lt1"/>
                  </a:solidFill>
                  <a:latin typeface="Calibri" panose="020F050202020403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pl-PL" sz="2400" dirty="0">
                  <a:solidFill>
                    <a:srgbClr val="002060"/>
                  </a:solidFill>
                </a:rPr>
                <a:t>LO A klasa b (polski, historia)</a:t>
              </a:r>
            </a:p>
          </p:txBody>
        </p:sp>
        <p:sp>
          <p:nvSpPr>
            <p:cNvPr id="14" name="Tytuł 1">
              <a:extLst>
                <a:ext uri="{FF2B5EF4-FFF2-40B4-BE49-F238E27FC236}">
                  <a16:creationId xmlns:a16="http://schemas.microsoft.com/office/drawing/2014/main" xmlns="" id="{791D0ACB-0590-4782-8488-40E8BB409157}"/>
                </a:ext>
              </a:extLst>
            </p:cNvPr>
            <p:cNvSpPr txBox="1">
              <a:spLocks/>
            </p:cNvSpPr>
            <p:nvPr/>
          </p:nvSpPr>
          <p:spPr>
            <a:xfrm>
              <a:off x="179510" y="1563793"/>
              <a:ext cx="7976165" cy="389797"/>
            </a:xfrm>
            <a:prstGeom prst="rect">
              <a:avLst/>
            </a:prstGeom>
            <a:solidFill>
              <a:srgbClr val="99FF3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pl-PL"/>
              </a:defPPr>
              <a:lvl1pPr algn="ctr">
                <a:defRPr sz="1700" b="1">
                  <a:solidFill>
                    <a:schemeClr val="lt1"/>
                  </a:solidFill>
                  <a:latin typeface="Calibri" panose="020F050202020403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pl-PL" sz="2400" dirty="0">
                  <a:solidFill>
                    <a:srgbClr val="002060"/>
                  </a:solidFill>
                </a:rPr>
                <a:t>LO A klasa c (angielski, polski)</a:t>
              </a:r>
            </a:p>
          </p:txBody>
        </p:sp>
        <p:sp>
          <p:nvSpPr>
            <p:cNvPr id="15" name="Tytuł 1">
              <a:extLst>
                <a:ext uri="{FF2B5EF4-FFF2-40B4-BE49-F238E27FC236}">
                  <a16:creationId xmlns:a16="http://schemas.microsoft.com/office/drawing/2014/main" xmlns="" id="{82824F93-D812-495D-9EFA-C9D35C768CB4}"/>
                </a:ext>
              </a:extLst>
            </p:cNvPr>
            <p:cNvSpPr txBox="1">
              <a:spLocks/>
            </p:cNvSpPr>
            <p:nvPr/>
          </p:nvSpPr>
          <p:spPr>
            <a:xfrm>
              <a:off x="179510" y="1953590"/>
              <a:ext cx="7976165" cy="389797"/>
            </a:xfrm>
            <a:prstGeom prst="rect">
              <a:avLst/>
            </a:prstGeom>
            <a:solidFill>
              <a:srgbClr val="99FF3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pl-PL"/>
              </a:defPPr>
              <a:lvl1pPr algn="ctr">
                <a:defRPr sz="1700" b="1">
                  <a:solidFill>
                    <a:schemeClr val="lt1"/>
                  </a:solidFill>
                  <a:latin typeface="Calibri" panose="020F050202020403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pl-PL" sz="2400" dirty="0">
                  <a:solidFill>
                    <a:srgbClr val="002060"/>
                  </a:solidFill>
                </a:rPr>
                <a:t>LO A klasa d (biologia, chemia)</a:t>
              </a:r>
            </a:p>
          </p:txBody>
        </p:sp>
        <p:sp>
          <p:nvSpPr>
            <p:cNvPr id="16" name="Tytuł 1">
              <a:extLst>
                <a:ext uri="{FF2B5EF4-FFF2-40B4-BE49-F238E27FC236}">
                  <a16:creationId xmlns:a16="http://schemas.microsoft.com/office/drawing/2014/main" xmlns="" id="{ABCB7255-D4F0-4576-BA58-8C5F99098DDE}"/>
                </a:ext>
              </a:extLst>
            </p:cNvPr>
            <p:cNvSpPr txBox="1">
              <a:spLocks/>
            </p:cNvSpPr>
            <p:nvPr/>
          </p:nvSpPr>
          <p:spPr>
            <a:xfrm>
              <a:off x="179509" y="2343387"/>
              <a:ext cx="7976165" cy="389797"/>
            </a:xfrm>
            <a:prstGeom prst="rect">
              <a:avLst/>
            </a:prstGeom>
            <a:solidFill>
              <a:srgbClr val="99FF3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pl-PL"/>
              </a:defPPr>
              <a:lvl1pPr algn="ctr">
                <a:defRPr sz="1700" b="1">
                  <a:solidFill>
                    <a:schemeClr val="lt1"/>
                  </a:solidFill>
                  <a:latin typeface="Calibri" panose="020F050202020403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pl-PL" sz="2400" dirty="0">
                  <a:solidFill>
                    <a:srgbClr val="002060"/>
                  </a:solidFill>
                </a:rPr>
                <a:t>LO A klasa e (geografia, </a:t>
              </a:r>
              <a:r>
                <a:rPr lang="pl-PL" sz="2400" dirty="0" err="1">
                  <a:solidFill>
                    <a:srgbClr val="002060"/>
                  </a:solidFill>
                </a:rPr>
                <a:t>wos</a:t>
              </a:r>
              <a:r>
                <a:rPr lang="pl-PL" sz="2400" dirty="0">
                  <a:solidFill>
                    <a:srgbClr val="002060"/>
                  </a:solidFill>
                </a:rPr>
                <a:t>)</a:t>
              </a:r>
            </a:p>
          </p:txBody>
        </p:sp>
        <p:sp>
          <p:nvSpPr>
            <p:cNvPr id="17" name="Tytuł 1">
              <a:extLst>
                <a:ext uri="{FF2B5EF4-FFF2-40B4-BE49-F238E27FC236}">
                  <a16:creationId xmlns:a16="http://schemas.microsoft.com/office/drawing/2014/main" xmlns="" id="{5FCBDCCD-5839-4B54-8821-D7E3E5E64FCE}"/>
                </a:ext>
              </a:extLst>
            </p:cNvPr>
            <p:cNvSpPr txBox="1">
              <a:spLocks/>
            </p:cNvSpPr>
            <p:nvPr/>
          </p:nvSpPr>
          <p:spPr>
            <a:xfrm>
              <a:off x="209068" y="2734855"/>
              <a:ext cx="7976165" cy="389797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pl-PL"/>
              </a:defPPr>
              <a:lvl1pPr algn="ctr">
                <a:defRPr sz="1700" b="1">
                  <a:solidFill>
                    <a:schemeClr val="lt1"/>
                  </a:solidFill>
                  <a:latin typeface="Calibri" panose="020F050202020403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pl-PL" sz="2400" dirty="0">
                  <a:solidFill>
                    <a:srgbClr val="002060"/>
                  </a:solidFill>
                </a:rPr>
                <a:t>LO B klasa a (matematyka, informatyka)</a:t>
              </a:r>
            </a:p>
          </p:txBody>
        </p:sp>
        <p:sp>
          <p:nvSpPr>
            <p:cNvPr id="18" name="Tytuł 1">
              <a:extLst>
                <a:ext uri="{FF2B5EF4-FFF2-40B4-BE49-F238E27FC236}">
                  <a16:creationId xmlns:a16="http://schemas.microsoft.com/office/drawing/2014/main" xmlns="" id="{C4566400-4120-42DC-8420-2407B183112A}"/>
                </a:ext>
              </a:extLst>
            </p:cNvPr>
            <p:cNvSpPr txBox="1">
              <a:spLocks/>
            </p:cNvSpPr>
            <p:nvPr/>
          </p:nvSpPr>
          <p:spPr>
            <a:xfrm>
              <a:off x="179510" y="3122981"/>
              <a:ext cx="7976165" cy="389797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pl-PL"/>
              </a:defPPr>
              <a:lvl1pPr algn="ctr">
                <a:defRPr sz="1700" b="1">
                  <a:solidFill>
                    <a:schemeClr val="lt1"/>
                  </a:solidFill>
                  <a:latin typeface="Calibri" panose="020F050202020403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pl-PL" sz="2400" dirty="0">
                  <a:solidFill>
                    <a:srgbClr val="002060"/>
                  </a:solidFill>
                </a:rPr>
                <a:t>LO B klasa b (polski, historia)</a:t>
              </a:r>
            </a:p>
          </p:txBody>
        </p:sp>
        <p:sp>
          <p:nvSpPr>
            <p:cNvPr id="19" name="Tytuł 1">
              <a:extLst>
                <a:ext uri="{FF2B5EF4-FFF2-40B4-BE49-F238E27FC236}">
                  <a16:creationId xmlns:a16="http://schemas.microsoft.com/office/drawing/2014/main" xmlns="" id="{5AE5B668-3046-404E-BB70-5F5BEFD865B0}"/>
                </a:ext>
              </a:extLst>
            </p:cNvPr>
            <p:cNvSpPr txBox="1">
              <a:spLocks/>
            </p:cNvSpPr>
            <p:nvPr/>
          </p:nvSpPr>
          <p:spPr>
            <a:xfrm>
              <a:off x="179509" y="3512778"/>
              <a:ext cx="7976165" cy="389797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pl-PL"/>
              </a:defPPr>
              <a:lvl1pPr algn="ctr">
                <a:defRPr sz="1700" b="1">
                  <a:solidFill>
                    <a:schemeClr val="lt1"/>
                  </a:solidFill>
                  <a:latin typeface="Calibri" panose="020F050202020403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pl-PL" sz="2400" dirty="0">
                  <a:solidFill>
                    <a:srgbClr val="002060"/>
                  </a:solidFill>
                </a:rPr>
                <a:t>LO B klasa c (angielski, polski)</a:t>
              </a:r>
            </a:p>
          </p:txBody>
        </p:sp>
        <p:sp>
          <p:nvSpPr>
            <p:cNvPr id="20" name="Tytuł 1">
              <a:extLst>
                <a:ext uri="{FF2B5EF4-FFF2-40B4-BE49-F238E27FC236}">
                  <a16:creationId xmlns:a16="http://schemas.microsoft.com/office/drawing/2014/main" xmlns="" id="{19074C18-F1E3-4CE7-B222-A2220774CED7}"/>
                </a:ext>
              </a:extLst>
            </p:cNvPr>
            <p:cNvSpPr txBox="1">
              <a:spLocks/>
            </p:cNvSpPr>
            <p:nvPr/>
          </p:nvSpPr>
          <p:spPr>
            <a:xfrm>
              <a:off x="179509" y="3902575"/>
              <a:ext cx="7976165" cy="389797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pl-PL"/>
              </a:defPPr>
              <a:lvl1pPr algn="ctr">
                <a:defRPr sz="1700" b="1">
                  <a:solidFill>
                    <a:schemeClr val="lt1"/>
                  </a:solidFill>
                  <a:latin typeface="Calibri" panose="020F050202020403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pl-PL" sz="2400" dirty="0">
                  <a:solidFill>
                    <a:srgbClr val="002060"/>
                  </a:solidFill>
                </a:rPr>
                <a:t>LO B klasa d (</a:t>
              </a:r>
              <a:r>
                <a:rPr lang="pl-PL" sz="2400" dirty="0" err="1">
                  <a:solidFill>
                    <a:srgbClr val="002060"/>
                  </a:solidFill>
                </a:rPr>
                <a:t>wos</a:t>
              </a:r>
              <a:r>
                <a:rPr lang="pl-PL" sz="2400" dirty="0">
                  <a:solidFill>
                    <a:srgbClr val="002060"/>
                  </a:solidFill>
                </a:rPr>
                <a:t>, historia)</a:t>
              </a:r>
            </a:p>
          </p:txBody>
        </p:sp>
        <p:sp>
          <p:nvSpPr>
            <p:cNvPr id="21" name="Tytuł 1">
              <a:extLst>
                <a:ext uri="{FF2B5EF4-FFF2-40B4-BE49-F238E27FC236}">
                  <a16:creationId xmlns:a16="http://schemas.microsoft.com/office/drawing/2014/main" xmlns="" id="{11049623-7FE0-4B43-BC92-BA5C079B9756}"/>
                </a:ext>
              </a:extLst>
            </p:cNvPr>
            <p:cNvSpPr txBox="1">
              <a:spLocks/>
            </p:cNvSpPr>
            <p:nvPr/>
          </p:nvSpPr>
          <p:spPr>
            <a:xfrm>
              <a:off x="179508" y="4292372"/>
              <a:ext cx="7976165" cy="389797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pl-PL"/>
              </a:defPPr>
              <a:lvl1pPr algn="ctr">
                <a:defRPr sz="1700" b="1">
                  <a:solidFill>
                    <a:schemeClr val="lt1"/>
                  </a:solidFill>
                  <a:latin typeface="Calibri" panose="020F050202020403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pl-PL" sz="2400" dirty="0">
                  <a:solidFill>
                    <a:srgbClr val="002060"/>
                  </a:solidFill>
                </a:rPr>
                <a:t>LO B klasa e (geografia, angielski)</a:t>
              </a:r>
            </a:p>
          </p:txBody>
        </p:sp>
        <p:sp>
          <p:nvSpPr>
            <p:cNvPr id="22" name="Tytuł 1">
              <a:extLst>
                <a:ext uri="{FF2B5EF4-FFF2-40B4-BE49-F238E27FC236}">
                  <a16:creationId xmlns:a16="http://schemas.microsoft.com/office/drawing/2014/main" xmlns="" id="{A5B6FE82-9CC8-4731-A000-01EAF4F77ECF}"/>
                </a:ext>
              </a:extLst>
            </p:cNvPr>
            <p:cNvSpPr txBox="1">
              <a:spLocks/>
            </p:cNvSpPr>
            <p:nvPr/>
          </p:nvSpPr>
          <p:spPr>
            <a:xfrm>
              <a:off x="179508" y="4682169"/>
              <a:ext cx="7976165" cy="389797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pl-PL"/>
              </a:defPPr>
              <a:lvl1pPr algn="ctr">
                <a:defRPr sz="1700" b="1">
                  <a:solidFill>
                    <a:schemeClr val="lt1"/>
                  </a:solidFill>
                  <a:latin typeface="Calibri" panose="020F050202020403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pl-PL" sz="2400" dirty="0">
                  <a:solidFill>
                    <a:srgbClr val="002060"/>
                  </a:solidFill>
                </a:rPr>
                <a:t>LO C klasa a (matematyka, fizyka)</a:t>
              </a:r>
            </a:p>
          </p:txBody>
        </p:sp>
        <p:sp>
          <p:nvSpPr>
            <p:cNvPr id="23" name="Tytuł 1">
              <a:extLst>
                <a:ext uri="{FF2B5EF4-FFF2-40B4-BE49-F238E27FC236}">
                  <a16:creationId xmlns:a16="http://schemas.microsoft.com/office/drawing/2014/main" xmlns="" id="{83BFAF61-4AE0-453C-960F-545FCB580BB9}"/>
                </a:ext>
              </a:extLst>
            </p:cNvPr>
            <p:cNvSpPr txBox="1">
              <a:spLocks/>
            </p:cNvSpPr>
            <p:nvPr/>
          </p:nvSpPr>
          <p:spPr>
            <a:xfrm>
              <a:off x="179509" y="5071966"/>
              <a:ext cx="7976165" cy="389797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pl-PL"/>
              </a:defPPr>
              <a:lvl1pPr algn="ctr">
                <a:defRPr sz="1700" b="1">
                  <a:solidFill>
                    <a:schemeClr val="lt1"/>
                  </a:solidFill>
                  <a:latin typeface="Calibri" panose="020F050202020403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pl-PL" sz="2400" dirty="0">
                  <a:solidFill>
                    <a:srgbClr val="002060"/>
                  </a:solidFill>
                </a:rPr>
                <a:t>LO C klasa b (matematyka, informatyka)</a:t>
              </a:r>
            </a:p>
          </p:txBody>
        </p:sp>
        <p:sp>
          <p:nvSpPr>
            <p:cNvPr id="24" name="Tytuł 1">
              <a:extLst>
                <a:ext uri="{FF2B5EF4-FFF2-40B4-BE49-F238E27FC236}">
                  <a16:creationId xmlns:a16="http://schemas.microsoft.com/office/drawing/2014/main" xmlns="" id="{D12A26CF-141E-4D23-8AEE-381F8DCE8454}"/>
                </a:ext>
              </a:extLst>
            </p:cNvPr>
            <p:cNvSpPr txBox="1">
              <a:spLocks/>
            </p:cNvSpPr>
            <p:nvPr/>
          </p:nvSpPr>
          <p:spPr>
            <a:xfrm>
              <a:off x="179507" y="5456533"/>
              <a:ext cx="7976165" cy="389797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pl-PL"/>
              </a:defPPr>
              <a:lvl1pPr algn="ctr">
                <a:defRPr sz="1700" b="1">
                  <a:solidFill>
                    <a:schemeClr val="lt1"/>
                  </a:solidFill>
                  <a:latin typeface="Calibri" panose="020F050202020403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pl-PL" sz="2400" dirty="0">
                  <a:solidFill>
                    <a:srgbClr val="002060"/>
                  </a:solidFill>
                </a:rPr>
                <a:t>LO C klasa c (angielski, informatyka)</a:t>
              </a:r>
            </a:p>
          </p:txBody>
        </p:sp>
        <p:sp>
          <p:nvSpPr>
            <p:cNvPr id="25" name="Tytuł 1">
              <a:extLst>
                <a:ext uri="{FF2B5EF4-FFF2-40B4-BE49-F238E27FC236}">
                  <a16:creationId xmlns:a16="http://schemas.microsoft.com/office/drawing/2014/main" xmlns="" id="{E0E2F263-8539-42F1-B4DA-07D2F15DA87F}"/>
                </a:ext>
              </a:extLst>
            </p:cNvPr>
            <p:cNvSpPr txBox="1">
              <a:spLocks/>
            </p:cNvSpPr>
            <p:nvPr/>
          </p:nvSpPr>
          <p:spPr>
            <a:xfrm>
              <a:off x="179507" y="5832925"/>
              <a:ext cx="7976165" cy="389797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pl-PL"/>
              </a:defPPr>
              <a:lvl1pPr algn="ctr">
                <a:defRPr sz="1700" b="1">
                  <a:solidFill>
                    <a:schemeClr val="lt1"/>
                  </a:solidFill>
                  <a:latin typeface="Calibri" panose="020F050202020403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pl-PL" sz="2400" dirty="0">
                  <a:solidFill>
                    <a:srgbClr val="002060"/>
                  </a:solidFill>
                </a:rPr>
                <a:t>LO C klasa d (polski angielski)</a:t>
              </a:r>
            </a:p>
          </p:txBody>
        </p:sp>
        <p:sp>
          <p:nvSpPr>
            <p:cNvPr id="26" name="Tytuł 1">
              <a:extLst>
                <a:ext uri="{FF2B5EF4-FFF2-40B4-BE49-F238E27FC236}">
                  <a16:creationId xmlns:a16="http://schemas.microsoft.com/office/drawing/2014/main" xmlns="" id="{808CCAC8-BAB6-4645-B71B-A488C9CE1584}"/>
                </a:ext>
              </a:extLst>
            </p:cNvPr>
            <p:cNvSpPr txBox="1">
              <a:spLocks/>
            </p:cNvSpPr>
            <p:nvPr/>
          </p:nvSpPr>
          <p:spPr>
            <a:xfrm>
              <a:off x="179506" y="6217492"/>
              <a:ext cx="7976165" cy="389797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pl-PL"/>
              </a:defPPr>
              <a:lvl1pPr algn="ctr">
                <a:defRPr sz="1700" b="1">
                  <a:solidFill>
                    <a:schemeClr val="lt1"/>
                  </a:solidFill>
                  <a:latin typeface="Calibri" panose="020F050202020403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pl-PL" sz="2400" dirty="0">
                  <a:solidFill>
                    <a:srgbClr val="002060"/>
                  </a:solidFill>
                </a:rPr>
                <a:t>LO C klasa e (geografia, </a:t>
              </a:r>
              <a:r>
                <a:rPr lang="pl-PL" sz="2400" dirty="0" err="1">
                  <a:solidFill>
                    <a:srgbClr val="002060"/>
                  </a:solidFill>
                </a:rPr>
                <a:t>wos</a:t>
              </a:r>
              <a:r>
                <a:rPr lang="pl-PL" sz="2400" dirty="0">
                  <a:solidFill>
                    <a:srgbClr val="002060"/>
                  </a:solidFill>
                </a:rPr>
                <a:t>)</a:t>
              </a:r>
            </a:p>
          </p:txBody>
        </p:sp>
      </p:grpSp>
      <p:grpSp>
        <p:nvGrpSpPr>
          <p:cNvPr id="6" name="Grupa 5">
            <a:extLst>
              <a:ext uri="{FF2B5EF4-FFF2-40B4-BE49-F238E27FC236}">
                <a16:creationId xmlns:a16="http://schemas.microsoft.com/office/drawing/2014/main" xmlns="" id="{9BC07DDD-AC3D-40FC-B6E0-5C39EC91D045}"/>
              </a:ext>
            </a:extLst>
          </p:cNvPr>
          <p:cNvGrpSpPr/>
          <p:nvPr/>
        </p:nvGrpSpPr>
        <p:grpSpPr>
          <a:xfrm>
            <a:off x="251520" y="548680"/>
            <a:ext cx="1440160" cy="6109299"/>
            <a:chOff x="251520" y="548680"/>
            <a:chExt cx="1440160" cy="6109299"/>
          </a:xfrm>
        </p:grpSpPr>
        <p:sp>
          <p:nvSpPr>
            <p:cNvPr id="3" name="pole tekstowe 2">
              <a:extLst>
                <a:ext uri="{FF2B5EF4-FFF2-40B4-BE49-F238E27FC236}">
                  <a16:creationId xmlns:a16="http://schemas.microsoft.com/office/drawing/2014/main" xmlns="" id="{35761EF7-3393-43B8-8DFC-3DD6EF165A1B}"/>
                </a:ext>
              </a:extLst>
            </p:cNvPr>
            <p:cNvSpPr txBox="1"/>
            <p:nvPr/>
          </p:nvSpPr>
          <p:spPr>
            <a:xfrm>
              <a:off x="251520" y="548680"/>
              <a:ext cx="1440160" cy="646331"/>
            </a:xfrm>
            <a:prstGeom prst="rect">
              <a:avLst/>
            </a:prstGeom>
            <a:solidFill>
              <a:srgbClr val="66FFFF"/>
            </a:solidFill>
            <a:ln w="28575">
              <a:solidFill>
                <a:srgbClr val="FF6600"/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l-PL" dirty="0">
                  <a:solidFill>
                    <a:srgbClr val="FF0000"/>
                  </a:solidFill>
                </a:rPr>
                <a:t>Preferencja pierwsza</a:t>
              </a:r>
            </a:p>
          </p:txBody>
        </p:sp>
        <p:cxnSp>
          <p:nvCxnSpPr>
            <p:cNvPr id="5" name="Łącznik prosty ze strzałką 4">
              <a:extLst>
                <a:ext uri="{FF2B5EF4-FFF2-40B4-BE49-F238E27FC236}">
                  <a16:creationId xmlns:a16="http://schemas.microsoft.com/office/drawing/2014/main" xmlns="" id="{70CE2FF1-7B9A-4543-9D4C-3D01C60CB4D7}"/>
                </a:ext>
              </a:extLst>
            </p:cNvPr>
            <p:cNvCxnSpPr/>
            <p:nvPr/>
          </p:nvCxnSpPr>
          <p:spPr>
            <a:xfrm>
              <a:off x="971600" y="1195011"/>
              <a:ext cx="0" cy="4826277"/>
            </a:xfrm>
            <a:prstGeom prst="straightConnector1">
              <a:avLst/>
            </a:prstGeom>
            <a:ln w="28575">
              <a:solidFill>
                <a:srgbClr val="FF6600"/>
              </a:solidFill>
              <a:prstDash val="dash"/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pole tekstowe 26">
              <a:extLst>
                <a:ext uri="{FF2B5EF4-FFF2-40B4-BE49-F238E27FC236}">
                  <a16:creationId xmlns:a16="http://schemas.microsoft.com/office/drawing/2014/main" xmlns="" id="{7409152B-1585-4B10-ACA0-D594AC812F7F}"/>
                </a:ext>
              </a:extLst>
            </p:cNvPr>
            <p:cNvSpPr txBox="1"/>
            <p:nvPr/>
          </p:nvSpPr>
          <p:spPr>
            <a:xfrm>
              <a:off x="251520" y="6011648"/>
              <a:ext cx="1440160" cy="646331"/>
            </a:xfrm>
            <a:prstGeom prst="rect">
              <a:avLst/>
            </a:prstGeom>
            <a:solidFill>
              <a:srgbClr val="66FFFF"/>
            </a:solidFill>
            <a:ln w="28575">
              <a:solidFill>
                <a:srgbClr val="FF6600"/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l-PL" dirty="0">
                  <a:solidFill>
                    <a:srgbClr val="FF0000"/>
                  </a:solidFill>
                </a:rPr>
                <a:t>Preferencja ostatnia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8115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Motyw pakietu Office">
  <a:themeElements>
    <a:clrScheme name="Niestandardowy 1">
      <a:dk1>
        <a:srgbClr val="F8F8F8"/>
      </a:dk1>
      <a:lt1>
        <a:srgbClr val="F8F8F8"/>
      </a:lt1>
      <a:dk2>
        <a:srgbClr val="1F497D"/>
      </a:dk2>
      <a:lt2>
        <a:srgbClr val="F8F8F8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Niestandardowy 1">
      <a:majorFont>
        <a:latin typeface="Cambria"/>
        <a:ea typeface=""/>
        <a:cs typeface=""/>
      </a:majorFont>
      <a:minorFont>
        <a:latin typeface="Cambria"/>
        <a:ea typeface=""/>
        <a:cs typeface=""/>
      </a:minorFont>
    </a:fontScheme>
    <a:fmtScheme name="Ką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spekt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k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k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5138</TotalTime>
  <Words>1718</Words>
  <Application>Microsoft Office PowerPoint</Application>
  <PresentationFormat>Pokaz na ekranie (4:3)</PresentationFormat>
  <Paragraphs>285</Paragraphs>
  <Slides>45</Slides>
  <Notes>1</Notes>
  <HiddenSlides>0</HiddenSlides>
  <MMClips>0</MMClips>
  <ScaleCrop>false</ScaleCrop>
  <HeadingPairs>
    <vt:vector size="6" baseType="variant">
      <vt:variant>
        <vt:lpstr>Motyw</vt:lpstr>
      </vt:variant>
      <vt:variant>
        <vt:i4>2</vt:i4>
      </vt:variant>
      <vt:variant>
        <vt:lpstr>Tytuły slajdów</vt:lpstr>
      </vt:variant>
      <vt:variant>
        <vt:i4>45</vt:i4>
      </vt:variant>
      <vt:variant>
        <vt:lpstr>Pokazy niestandardowe</vt:lpstr>
      </vt:variant>
      <vt:variant>
        <vt:i4>14</vt:i4>
      </vt:variant>
    </vt:vector>
  </HeadingPairs>
  <TitlesOfParts>
    <vt:vector size="61" baseType="lpstr">
      <vt:lpstr>1_Motyw pakietu Office</vt:lpstr>
      <vt:lpstr>Aspekt</vt:lpstr>
      <vt:lpstr>Szkoła Podstawowa                 im. Królowej Jadwigi             w Jerzykowie </vt:lpstr>
      <vt:lpstr> </vt:lpstr>
      <vt:lpstr>Rekrutacja uczniów do szkół ponadpodstawowych na rok szkolny 2024/2025</vt:lpstr>
      <vt:lpstr>Prezentacja programu PowerPoint</vt:lpstr>
      <vt:lpstr>Typy szkół ponadpodstawowych  dla absolwentów 8-letniej szkoły podstawowej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Rekrutacja uczniów do klas pierwszych</vt:lpstr>
      <vt:lpstr>Rekrutacja pracowników młodocianych  do klasy pierwszej branżowej szkoły I stopnia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Ile punktów?</vt:lpstr>
      <vt:lpstr>Jak policzyć punkty za egzamin?</vt:lpstr>
      <vt:lpstr>Ile punktów za świadectwo?</vt:lpstr>
      <vt:lpstr>Ile punktów za osiągnięcia                            i dodatkową działalność?</vt:lpstr>
      <vt:lpstr>Ile punktów za zawody sportowe?</vt:lpstr>
      <vt:lpstr>Prezentacja programu PowerPoint</vt:lpstr>
      <vt:lpstr>Terminy rekrutacji</vt:lpstr>
      <vt:lpstr>Terminy rekrutacji</vt:lpstr>
      <vt:lpstr>Prezentacja programu PowerPoint</vt:lpstr>
      <vt:lpstr>Wykaz zawodów wiedzy</vt:lpstr>
      <vt:lpstr>Załączniki </vt:lpstr>
      <vt:lpstr>Np. konkursy i zawody sportowe</vt:lpstr>
      <vt:lpstr>Informator o szkołach</vt:lpstr>
      <vt:lpstr>Prezentacja strony www.nabor.pcss.pl </vt:lpstr>
      <vt:lpstr>Wybieramy </vt:lpstr>
      <vt:lpstr>Wykaz miast i powiatów</vt:lpstr>
      <vt:lpstr>Informator </vt:lpstr>
      <vt:lpstr>Na stronie mogą pojawić się;</vt:lpstr>
      <vt:lpstr> Centrum Doradztwa Zawodowego dla Młodzieży w Poznaniu </vt:lpstr>
      <vt:lpstr>Uczeń</vt:lpstr>
      <vt:lpstr>Rodzic</vt:lpstr>
      <vt:lpstr>Zakładka dla ósmoklasisty www.zsjerzykowo.edupage.org </vt:lpstr>
      <vt:lpstr>Zakładka </vt:lpstr>
      <vt:lpstr>Prezentacja programu PowerPoint</vt:lpstr>
      <vt:lpstr>Pokaz niestandardowy 1</vt:lpstr>
      <vt:lpstr>Pokaz niestandardowy 2</vt:lpstr>
      <vt:lpstr>Pokaz niestandardowy 3</vt:lpstr>
      <vt:lpstr>Pokaz niestandardowy 4</vt:lpstr>
      <vt:lpstr>Pokaz niestandardowy 5</vt:lpstr>
      <vt:lpstr>Pokaz niestandardowy 6</vt:lpstr>
      <vt:lpstr>Pokaz niestandardowy 7</vt:lpstr>
      <vt:lpstr>Pokaz niestandardowy 8</vt:lpstr>
      <vt:lpstr>Pokaz niestandardowy 9</vt:lpstr>
      <vt:lpstr>Pokaz niestandardowy 10</vt:lpstr>
      <vt:lpstr>Pokaz niestandardowy 11</vt:lpstr>
      <vt:lpstr>Pokaz niestandardowy 12</vt:lpstr>
      <vt:lpstr>Pokaz niestandardowy 13</vt:lpstr>
      <vt:lpstr>Pokaz niestandardowy 14</vt:lpstr>
    </vt:vector>
  </TitlesOfParts>
  <Company>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Dyrektor</dc:creator>
  <cp:lastModifiedBy>ComRaid</cp:lastModifiedBy>
  <cp:revision>540</cp:revision>
  <cp:lastPrinted>2021-05-30T12:47:57Z</cp:lastPrinted>
  <dcterms:created xsi:type="dcterms:W3CDTF">2017-09-29T19:31:29Z</dcterms:created>
  <dcterms:modified xsi:type="dcterms:W3CDTF">2024-04-11T09:08:03Z</dcterms:modified>
</cp:coreProperties>
</file>