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77050" cy="96535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Hárok1!$H$6</c:f>
              <c:strCache>
                <c:ptCount val="1"/>
                <c:pt idx="0">
                  <c:v>teplota vody (°C)</c:v>
                </c:pt>
              </c:strCache>
            </c:strRef>
          </c:tx>
          <c:marker>
            <c:symbol val="none"/>
          </c:marker>
          <c:cat>
            <c:numRef>
              <c:f>Hárok1!$I$5:$L$5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Hárok1!$I$6:$L$6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Hárok1!$H$7</c:f>
              <c:strCache>
                <c:ptCount val="1"/>
                <c:pt idx="0">
                  <c:v>teplota glycerolu (°C)</c:v>
                </c:pt>
              </c:strCache>
            </c:strRef>
          </c:tx>
          <c:marker>
            <c:symbol val="none"/>
          </c:marker>
          <c:cat>
            <c:numRef>
              <c:f>Hárok1!$I$5:$L$5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Hárok1!$I$7:$L$7</c:f>
              <c:numCache>
                <c:formatCode>General</c:formatCode>
                <c:ptCount val="4"/>
                <c:pt idx="0">
                  <c:v>20</c:v>
                </c:pt>
                <c:pt idx="1">
                  <c:v>38</c:v>
                </c:pt>
                <c:pt idx="2">
                  <c:v>56</c:v>
                </c:pt>
                <c:pt idx="3">
                  <c:v>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339648"/>
        <c:axId val="77374208"/>
      </c:lineChart>
      <c:catAx>
        <c:axId val="7733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374208"/>
        <c:crosses val="autoZero"/>
        <c:auto val="1"/>
        <c:lblAlgn val="ctr"/>
        <c:lblOffset val="100"/>
        <c:noMultiLvlLbl val="0"/>
      </c:catAx>
      <c:valAx>
        <c:axId val="7737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3396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2" tIns="47226" rIns="94452" bIns="47226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2" tIns="47226" rIns="94452" bIns="47226" rtlCol="0"/>
          <a:lstStyle>
            <a:lvl1pPr algn="r">
              <a:defRPr sz="1300"/>
            </a:lvl1pPr>
          </a:lstStyle>
          <a:p>
            <a:fld id="{6FFEC0A8-E5F4-4F90-B5B5-88AB75F3C8BC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69234"/>
            <a:ext cx="2980055" cy="482679"/>
          </a:xfrm>
          <a:prstGeom prst="rect">
            <a:avLst/>
          </a:prstGeom>
        </p:spPr>
        <p:txBody>
          <a:bodyPr vert="horz" lIns="94452" tIns="47226" rIns="94452" bIns="47226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5404" y="9169234"/>
            <a:ext cx="2980055" cy="482679"/>
          </a:xfrm>
          <a:prstGeom prst="rect">
            <a:avLst/>
          </a:prstGeom>
        </p:spPr>
        <p:txBody>
          <a:bodyPr vert="horz" lIns="94452" tIns="47226" rIns="94452" bIns="47226" rtlCol="0" anchor="b"/>
          <a:lstStyle>
            <a:lvl1pPr algn="r">
              <a:defRPr sz="1300"/>
            </a:lvl1pPr>
          </a:lstStyle>
          <a:p>
            <a:fld id="{65F811A5-908D-4EDD-9643-2AB7D91C8C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8227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lanetavedomosti.iedu.sk/index.php/search/results/V%C3%BDmena_tepla_/_Ako_meriame_teplo,3,0,1817;1851;1867,tepeln%C3%A1_kapacita,25,7,tn,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7406640" cy="1472184"/>
          </a:xfrm>
        </p:spPr>
        <p:txBody>
          <a:bodyPr/>
          <a:lstStyle/>
          <a:p>
            <a:r>
              <a:rPr lang="sk-SK" dirty="0" smtClean="0"/>
              <a:t>Merná tepelná kapacita látky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13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6120680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Zohrievajme na platni vopred rozohriateho elektrického variča dve nádoby (</a:t>
            </a:r>
            <a:r>
              <a:rPr lang="sk-SK" sz="2400" dirty="0" err="1" smtClean="0"/>
              <a:t>obr</a:t>
            </a:r>
            <a:r>
              <a:rPr lang="sk-SK" sz="2400" dirty="0" smtClean="0"/>
              <a:t>). V jednej z nich je voda s hmotnosťou 250 g a v druhej </a:t>
            </a:r>
            <a:r>
              <a:rPr lang="sk-SK" sz="2400" dirty="0" err="1" smtClean="0"/>
              <a:t>glycerol</a:t>
            </a:r>
            <a:r>
              <a:rPr lang="sk-SK" sz="2400" dirty="0" smtClean="0"/>
              <a:t> s takou istou hmotnosťou a rovnakou začiatočnou teplotou, napr. 20°C.</a:t>
            </a:r>
            <a:endParaRPr lang="sk-SK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64904"/>
            <a:ext cx="423862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2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Pri stálom miešaní odčitujeme teplotu vždy po uplynutí jednej minúty súčasne na oboch teplomeroch. Výsledky zapíšeme do tabuľky a zakreslíme do grafu.</a:t>
            </a:r>
            <a:endParaRPr lang="sk-SK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7711722" cy="93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80829"/>
              </p:ext>
            </p:extLst>
          </p:nvPr>
        </p:nvGraphicFramePr>
        <p:xfrm>
          <a:off x="2662805" y="2996952"/>
          <a:ext cx="49053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03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Z nášho pokusu môžeme usúdiť, že 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zvýšenie teploty telesa pri tepelnej výmene závisí od látky</a:t>
            </a:r>
            <a:r>
              <a:rPr lang="sk-SK" sz="2400" dirty="0" smtClean="0"/>
              <a:t>. Tento výsledok bol potvrdený mnohými pokusmi s telesami z rôznych látok.</a:t>
            </a:r>
          </a:p>
          <a:p>
            <a:pPr algn="just"/>
            <a:endParaRPr lang="sk-SK" sz="2400" dirty="0"/>
          </a:p>
          <a:p>
            <a:pPr algn="just"/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Keď prijmú dve telesá z rôznych látok s rovnakou hmotnosťou rovnaké teplo, zvýši sa ich teplota rôzne. Zvýšenie teploty závisí od druhu látky.</a:t>
            </a:r>
          </a:p>
          <a:p>
            <a:pPr algn="just"/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Zistilo sa, že na zohriatie</a:t>
            </a:r>
          </a:p>
          <a:p>
            <a:pPr marL="82296" indent="0" algn="just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 kg vody o 1 °C treba dodať teplo 4 180 J = 4,2 </a:t>
            </a:r>
            <a:r>
              <a:rPr lang="sk-S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</a:p>
          <a:p>
            <a:pPr marL="82296" indent="0" algn="just">
              <a:buNone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 na zohriatie  </a:t>
            </a:r>
          </a:p>
          <a:p>
            <a:pPr marL="82296" indent="0" algn="just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 kg </a:t>
            </a:r>
            <a:r>
              <a:rPr lang="sk-S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glycerolu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1 °C potrebujeme  2,39 </a:t>
            </a:r>
            <a:r>
              <a:rPr lang="sk-S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32656"/>
                <a:ext cx="7498080" cy="5915744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sk-SK" sz="2400" dirty="0" smtClean="0"/>
                  <a:t>Na zvýšenie teploty o 1°C prijmú telesá s hmotnosťou 1 kg z rôznych látok rôzne teplo. Túto vlastnosť vyjadruje veličina, ktorú nazývame </a:t>
                </a:r>
                <a:r>
                  <a:rPr lang="sk-SK" sz="24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merná tepelná kapacita látky</a:t>
                </a:r>
                <a:r>
                  <a:rPr lang="sk-SK" sz="2400" dirty="0" smtClean="0"/>
                  <a:t> a označujeme ju </a:t>
                </a:r>
                <a:r>
                  <a:rPr lang="sk-SK" sz="2400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c</a:t>
                </a:r>
                <a:r>
                  <a:rPr lang="sk-SK" sz="2400" dirty="0" smtClean="0"/>
                  <a:t>.</a:t>
                </a:r>
              </a:p>
              <a:p>
                <a:pPr algn="just"/>
                <a:r>
                  <a:rPr lang="sk-SK" sz="1300" dirty="0">
                    <a:hlinkClick r:id="rId2"/>
                  </a:rPr>
                  <a:t>http://planetavedomosti.iedu.sk/index.php/search/results/V%C3%BDmena_tepla_/_</a:t>
                </a:r>
                <a:r>
                  <a:rPr lang="sk-SK" sz="1300" dirty="0" smtClean="0">
                    <a:hlinkClick r:id="rId2"/>
                  </a:rPr>
                  <a:t>Ako_meriame_teplo,3,0,1817;1851;1867,tepeln%C3%A1_kapacita,25,7,tn,1.html</a:t>
                </a:r>
                <a:endParaRPr lang="sk-SK" sz="1300" dirty="0" smtClean="0"/>
              </a:p>
              <a:p>
                <a:pPr algn="just"/>
                <a:endParaRPr lang="sk-SK" sz="2400" dirty="0" smtClean="0"/>
              </a:p>
              <a:p>
                <a:pPr algn="just"/>
                <a:r>
                  <a:rPr lang="sk-SK" sz="2400" dirty="0" smtClean="0"/>
                  <a:t>Merná tepelná kapacita </a:t>
                </a:r>
                <a:r>
                  <a:rPr lang="sk-SK" sz="2400" i="1" dirty="0" smtClean="0"/>
                  <a:t>c</a:t>
                </a:r>
                <a:r>
                  <a:rPr lang="sk-SK" sz="2400" dirty="0" smtClean="0"/>
                  <a:t> bola pre rôzne látky určená pokusmi. Jej hodnoty sa udávajú v jednotkách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sk-SK" sz="28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sk-SK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sk-SK" sz="2800" b="0" i="0" smtClean="0">
                                <a:latin typeface="Cambria Math"/>
                              </a:rPr>
                              <m:t>kJ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sk-SK" sz="2800" b="0" i="0" smtClean="0">
                                <a:latin typeface="Cambria Math"/>
                              </a:rPr>
                              <m:t>kg</m:t>
                            </m:r>
                            <m:r>
                              <a:rPr lang="sk-SK" sz="2800" b="0" i="0" smtClean="0">
                                <a:latin typeface="Cambria Math"/>
                              </a:rPr>
                              <m:t> °</m:t>
                            </m:r>
                            <m:r>
                              <m:rPr>
                                <m:sty m:val="p"/>
                              </m:rPr>
                              <a:rPr lang="sk-SK" sz="2800" b="0" i="0" smtClean="0">
                                <a:latin typeface="Cambria Math"/>
                              </a:rPr>
                              <m:t>C</m:t>
                            </m:r>
                          </m:den>
                        </m:f>
                      </m:e>
                    </m:box>
                  </m:oMath>
                </a14:m>
                <a:r>
                  <a:rPr lang="sk-SK" sz="2800" dirty="0" smtClean="0"/>
                  <a:t>.</a:t>
                </a:r>
              </a:p>
              <a:p>
                <a:pPr algn="just"/>
                <a:endParaRPr lang="sk-SK" sz="2800" dirty="0" smtClean="0"/>
              </a:p>
              <a:p>
                <a:pPr algn="just"/>
                <a:r>
                  <a:rPr lang="sk-SK" sz="2400" dirty="0" smtClean="0"/>
                  <a:t>V tabuľke sú uvedené hodnoty pre niektoré látky.</a:t>
                </a:r>
              </a:p>
              <a:p>
                <a:pPr marL="82296" indent="0" algn="just">
                  <a:buNone/>
                </a:pPr>
                <a:endParaRPr lang="sk-SK" sz="2400" dirty="0" smtClean="0"/>
              </a:p>
              <a:p>
                <a:pPr algn="just"/>
                <a:r>
                  <a:rPr lang="sk-SK" sz="2400" dirty="0" smtClean="0"/>
                  <a:t>Hodnoty </a:t>
                </a:r>
                <a:r>
                  <a:rPr lang="sk-SK" sz="2400" dirty="0"/>
                  <a:t>uvedené v tabuľke zodpovedajú začiatočnej teplote </a:t>
                </a:r>
                <a:r>
                  <a:rPr lang="sk-SK" sz="2400" dirty="0" smtClean="0"/>
                  <a:t>20°C.</a:t>
                </a:r>
                <a:endParaRPr lang="sk-SK" sz="2400" dirty="0"/>
              </a:p>
              <a:p>
                <a:pPr algn="just"/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32656"/>
                <a:ext cx="7498080" cy="5915744"/>
              </a:xfrm>
              <a:blipFill rotWithShape="1">
                <a:blip r:embed="rId3"/>
                <a:stretch>
                  <a:fillRect t="-825" r="-122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8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580112" y="476672"/>
            <a:ext cx="3103240" cy="5760640"/>
          </a:xfrm>
        </p:spPr>
        <p:txBody>
          <a:bodyPr/>
          <a:lstStyle/>
          <a:p>
            <a:pPr algn="just"/>
            <a:r>
              <a:rPr lang="sk-SK" b="0" dirty="0" smtClean="0"/>
              <a:t>Vypočítaj približne koľkokrát je väčšia merná tepelná kapacita vody ako olova či ortuti pri rovnakej hmotnosti a rovnakom zvýšení teploty.</a:t>
            </a:r>
            <a:br>
              <a:rPr lang="sk-SK" b="0" dirty="0" smtClean="0"/>
            </a:br>
            <a:r>
              <a:rPr lang="sk-SK" b="0" dirty="0"/>
              <a:t/>
            </a:r>
            <a:br>
              <a:rPr lang="sk-SK" b="0" dirty="0"/>
            </a:br>
            <a:r>
              <a:rPr lang="sk-SK" b="0" dirty="0" smtClean="0"/>
              <a:t/>
            </a:r>
            <a:br>
              <a:rPr lang="sk-SK" b="0" dirty="0" smtClean="0"/>
            </a:br>
            <a:r>
              <a:rPr lang="sk-SK" b="0" dirty="0" err="1" smtClean="0"/>
              <a:t>Dú</a:t>
            </a:r>
            <a:r>
              <a:rPr lang="sk-SK" b="0" dirty="0" smtClean="0"/>
              <a:t>: doplňte tabuľku o hustotu látok. Čo ste si všimli?</a:t>
            </a:r>
            <a:br>
              <a:rPr lang="sk-SK" b="0" dirty="0" smtClean="0"/>
            </a:br>
            <a:r>
              <a:rPr lang="sk-SK" b="0" dirty="0"/>
              <a:t/>
            </a:r>
            <a:br>
              <a:rPr lang="sk-SK" b="0" dirty="0"/>
            </a:br>
            <a:r>
              <a:rPr lang="sk-SK" b="0" dirty="0" smtClean="0"/>
              <a:t/>
            </a:r>
            <a:br>
              <a:rPr lang="sk-SK" b="0" dirty="0" smtClean="0"/>
            </a:br>
            <a:r>
              <a:rPr lang="sk-SK" b="0" dirty="0"/>
              <a:t/>
            </a:r>
            <a:br>
              <a:rPr lang="sk-SK" b="0" dirty="0"/>
            </a:br>
            <a:endParaRPr lang="sk-SK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Zástupný symbol obsahu 3"/>
              <p:cNvGraphicFramePr>
                <a:graphicFrameLocks noGrp="1"/>
              </p:cNvGraphicFramePr>
              <p:nvPr>
                <p:ph type="pic" idx="1"/>
                <p:extLst>
                  <p:ext uri="{D42A27DB-BD31-4B8C-83A1-F6EECF244321}">
                    <p14:modId xmlns:p14="http://schemas.microsoft.com/office/powerpoint/2010/main" val="4127897300"/>
                  </p:ext>
                </p:extLst>
              </p:nvPr>
            </p:nvGraphicFramePr>
            <p:xfrm>
              <a:off x="539552" y="1198210"/>
              <a:ext cx="4718362" cy="47510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2654"/>
                    <a:gridCol w="1252956"/>
                    <a:gridCol w="1382752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Látka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C    </a:t>
                          </a:r>
                          <a:r>
                            <a:rPr lang="sk-SK" sz="2000" dirty="0">
                              <a:effectLst/>
                              <a:sym typeface="Symbol"/>
                            </a:rPr>
                            <a:t>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20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𝑘𝑔</m:t>
                                  </m:r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𝐶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sz="2000" dirty="0">
                              <a:effectLst/>
                              <a:sym typeface="Symbol"/>
                            </a:rPr>
                            <a:t>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Ρ </a:t>
                          </a:r>
                          <a:r>
                            <a:rPr lang="sk-SK" sz="2000" dirty="0">
                              <a:effectLst/>
                              <a:sym typeface="Symbol"/>
                            </a:rPr>
                            <a:t>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20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𝑘𝑔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sk-SK" sz="20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k-SK" sz="2000">
                                          <a:effectLst/>
                                          <a:latin typeface="Cambria Math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sk-SK" sz="2000">
                                          <a:effectLst/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sk-SK" sz="2000" dirty="0">
                              <a:effectLst/>
                              <a:sym typeface="Symbol"/>
                            </a:rPr>
                            <a:t>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 anchor="ctr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Olovo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Ortuť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Striebro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Meď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Železo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Oceľ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Sklo okenné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Hliník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Porcelán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Ľad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err="1">
                              <a:effectLst/>
                            </a:rPr>
                            <a:t>Glycerol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Voda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0,129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0,139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0,235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0,383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0,450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0,46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0,669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0,896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1,087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2,09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2,39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4,18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 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Zástupný symbol obsahu 3"/>
              <p:cNvGraphicFramePr>
                <a:graphicFrameLocks noGrp="1"/>
              </p:cNvGraphicFramePr>
              <p:nvPr>
                <p:ph type="pic" idx="1"/>
                <p:extLst>
                  <p:ext uri="{D42A27DB-BD31-4B8C-83A1-F6EECF244321}">
                    <p14:modId xmlns:p14="http://schemas.microsoft.com/office/powerpoint/2010/main" val="4127897300"/>
                  </p:ext>
                </p:extLst>
              </p:nvPr>
            </p:nvGraphicFramePr>
            <p:xfrm>
              <a:off x="539552" y="1198210"/>
              <a:ext cx="4718362" cy="47510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2654"/>
                    <a:gridCol w="1252956"/>
                    <a:gridCol w="1382752"/>
                  </a:tblGrid>
                  <a:tr h="5448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Látka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62826" marR="62826" marT="0" marB="0" anchor="ctr">
                        <a:blipFill rotWithShape="1">
                          <a:blip r:embed="rId2"/>
                          <a:stretch>
                            <a:fillRect l="-167317" t="-1124" r="-110732" b="-7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62826" marR="62826" marT="0" marB="0" anchor="ctr">
                        <a:blipFill rotWithShape="1">
                          <a:blip r:embed="rId2"/>
                          <a:stretch>
                            <a:fillRect l="-241410" t="-1124" b="-798876"/>
                          </a:stretch>
                        </a:blipFill>
                      </a:tcPr>
                    </a:tc>
                  </a:tr>
                  <a:tr h="42062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Olovo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Ortuť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Striebro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Meď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Železo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Oceľ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Sklo okenné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Hliník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Porcelán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Ľad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err="1">
                              <a:effectLst/>
                            </a:rPr>
                            <a:t>Glycerol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Voda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0,129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0,139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0,235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0,383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0,450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0,46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0,669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0,896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1,087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2,09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2,39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4,18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 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662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</TotalTime>
  <Words>307</Words>
  <Application>Microsoft Office PowerPoint</Application>
  <PresentationFormat>Prezentácia na obrazovke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Slnovrat</vt:lpstr>
      <vt:lpstr>Merná tepelná kapacita látky</vt:lpstr>
      <vt:lpstr>Prezentácia programu PowerPoint</vt:lpstr>
      <vt:lpstr>Prezentácia programu PowerPoint</vt:lpstr>
      <vt:lpstr>Prezentácia programu PowerPoint</vt:lpstr>
      <vt:lpstr>Prezentácia programu PowerPoint</vt:lpstr>
      <vt:lpstr>Vypočítaj približne koľkokrát je väčšia merná tepelná kapacita vody ako olova či ortuti pri rovnakej hmotnosti a rovnakom zvýšení teploty.   Dú: doplňte tabuľku o hustotu látok. Čo ste si všimli?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Merná tepelná kapacita látky</dc:title>
  <dc:creator>Ucitel</dc:creator>
  <cp:lastModifiedBy>Ucitel</cp:lastModifiedBy>
  <cp:revision>21</cp:revision>
  <cp:lastPrinted>2014-01-26T19:59:45Z</cp:lastPrinted>
  <dcterms:created xsi:type="dcterms:W3CDTF">2013-01-15T20:11:38Z</dcterms:created>
  <dcterms:modified xsi:type="dcterms:W3CDTF">2015-01-19T20:44:41Z</dcterms:modified>
</cp:coreProperties>
</file>