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88163" cy="100203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1F612F3-C9B8-4B2F-9353-81DB54A148E0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50297EA-55DE-442D-A621-9B0E10E107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395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B8844C-6C62-4D8D-9A1C-FE11311A942D}" type="datetimeFigureOut">
              <a:rPr lang="sk-SK" smtClean="0"/>
              <a:t>11. 3. 2016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C71B8C-2B24-48E3-B8FC-C40BF44FBA78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waynesclass.com/teacher/Thermo/heating/thermal%20heating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%C5%BDelezo" TargetMode="External"/><Relationship Id="rId7" Type="http://schemas.openxmlformats.org/officeDocument/2006/relationships/hyperlink" Target="http://sk.wikipedia.org/wiki/Etanol" TargetMode="External"/><Relationship Id="rId2" Type="http://schemas.openxmlformats.org/officeDocument/2006/relationships/hyperlink" Target="http://sk.wikipedia.org/wiki/%C4%BD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Ortu%C5%A5" TargetMode="External"/><Relationship Id="rId5" Type="http://schemas.openxmlformats.org/officeDocument/2006/relationships/hyperlink" Target="http://sk.wikipedia.org/wiki/Zlato" TargetMode="External"/><Relationship Id="rId4" Type="http://schemas.openxmlformats.org/officeDocument/2006/relationships/hyperlink" Target="http://sk.wikipedia.org/wiki/Hlin%C3%A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</a:t>
            </a:r>
            <a:r>
              <a:rPr lang="sk-SK" dirty="0" smtClean="0"/>
              <a:t>kupenské teplo topenia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16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tx2"/>
                </a:solidFill>
                <a:effectLst/>
                <a:latin typeface="Cambria" panose="02040503050406030204" pitchFamily="18" charset="0"/>
              </a:rPr>
              <a:t>Zopakujme si, čo sa deje s teplotou pri ohrievaní ľadu na vodnú paru a naopak.</a:t>
            </a:r>
            <a:endParaRPr lang="sk-SK" sz="3600" dirty="0">
              <a:solidFill>
                <a:schemeClr val="tx2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1916832"/>
            <a:ext cx="7498080" cy="720080"/>
          </a:xfrm>
        </p:spPr>
        <p:txBody>
          <a:bodyPr>
            <a:normAutofit fontScale="25000" lnSpcReduction="20000"/>
          </a:bodyPr>
          <a:lstStyle/>
          <a:p>
            <a:endParaRPr lang="sk-SK" sz="1800" dirty="0" smtClean="0">
              <a:hlinkClick r:id="rId2"/>
            </a:endParaRPr>
          </a:p>
          <a:p>
            <a:endParaRPr lang="sk-SK" sz="1800" dirty="0">
              <a:hlinkClick r:id="rId2"/>
            </a:endParaRPr>
          </a:p>
          <a:p>
            <a:endParaRPr lang="sk-SK" sz="1800" dirty="0" smtClean="0">
              <a:hlinkClick r:id="rId2"/>
            </a:endParaRPr>
          </a:p>
          <a:p>
            <a:endParaRPr lang="sk-SK" sz="1800" dirty="0">
              <a:hlinkClick r:id="rId2"/>
            </a:endParaRPr>
          </a:p>
          <a:p>
            <a:r>
              <a:rPr lang="sk-SK" sz="7200" dirty="0" smtClean="0">
                <a:hlinkClick r:id="rId2"/>
              </a:rPr>
              <a:t>http</a:t>
            </a:r>
            <a:r>
              <a:rPr lang="sk-SK" sz="7200" dirty="0">
                <a:hlinkClick r:id="rId2"/>
              </a:rPr>
              <a:t>://</a:t>
            </a:r>
            <a:r>
              <a:rPr lang="sk-SK" sz="7200" dirty="0" smtClean="0">
                <a:hlinkClick r:id="rId2"/>
              </a:rPr>
              <a:t>www.mrwaynesclass.com/teacher/Thermo/heating/thermal%20heating.swf</a:t>
            </a:r>
            <a:endParaRPr lang="sk-SK" sz="7200" dirty="0" smtClean="0"/>
          </a:p>
          <a:p>
            <a:endParaRPr lang="sk-SK" sz="1800" dirty="0" smtClean="0"/>
          </a:p>
          <a:p>
            <a:endParaRPr lang="sk-SK" sz="1800" dirty="0"/>
          </a:p>
        </p:txBody>
      </p:sp>
      <p:sp>
        <p:nvSpPr>
          <p:cNvPr id="4" name="BlokTextu 3"/>
          <p:cNvSpPr txBox="1"/>
          <p:nvPr/>
        </p:nvSpPr>
        <p:spPr>
          <a:xfrm>
            <a:off x="1403648" y="314096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3200" dirty="0" smtClean="0">
                <a:solidFill>
                  <a:schemeClr val="tx2"/>
                </a:solidFill>
                <a:latin typeface="Cambria" panose="02040503050406030204" pitchFamily="18" charset="0"/>
              </a:rPr>
              <a:t>Prečo  ak pri 0°C zohrievame ľad jeho teplota sa nezvyšuje? Čo sa tam deje? Aké teplo ľad prijal?</a:t>
            </a:r>
            <a:endParaRPr lang="sk-SK" sz="32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Teplo, ktoré príjme pevné teleso s určitou hmotnosťou pri teplote topenia, aby sa zmenilo na kvapalné teleso s tou istou teplotou nazývame skupenské teplo topenia,  značíme ho 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L.</a:t>
            </a:r>
            <a:endParaRPr lang="sk-SK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Skupenské teplo topenia ľadu s hmotnosťou 0,10 kg je L = 34 </a:t>
            </a:r>
            <a:r>
              <a:rPr lang="sk-SK" dirty="0" err="1" smtClean="0">
                <a:latin typeface="Cambria" panose="02040503050406030204" pitchFamily="18" charset="0"/>
              </a:rPr>
              <a:t>kJ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sk-SK" dirty="0" smtClean="0">
                <a:latin typeface="Cambria" panose="02040503050406030204" pitchFamily="18" charset="0"/>
              </a:rPr>
              <a:t>Čo to znamená?</a:t>
            </a:r>
          </a:p>
          <a:p>
            <a:pPr marL="82296" indent="0" algn="just">
              <a:buNone/>
            </a:pPr>
            <a:r>
              <a:rPr lang="sk-SK" dirty="0" smtClean="0">
                <a:latin typeface="Cambria" panose="02040503050406030204" pitchFamily="18" charset="0"/>
              </a:rPr>
              <a:t>Ak ľad s hmotnosťou 1 kg príjme teplo 340 </a:t>
            </a:r>
            <a:r>
              <a:rPr lang="sk-SK" dirty="0" err="1" smtClean="0">
                <a:latin typeface="Cambria" panose="02040503050406030204" pitchFamily="18" charset="0"/>
              </a:rPr>
              <a:t>kJ</a:t>
            </a:r>
            <a:r>
              <a:rPr lang="sk-SK" dirty="0" smtClean="0">
                <a:latin typeface="Cambria" panose="02040503050406030204" pitchFamily="18" charset="0"/>
              </a:rPr>
              <a:t>, roztopí sa, premení na vodu s rovnakou teplotou 0°C.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>
                <a:latin typeface="Cambria" panose="02040503050406030204" pitchFamily="18" charset="0"/>
              </a:rPr>
              <a:t>Pokusmi sa zistilo, 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skupenské teplo topenia L</a:t>
            </a:r>
            <a:r>
              <a:rPr lang="sk-SK" dirty="0" smtClean="0">
                <a:latin typeface="Cambria" panose="02040503050406030204" pitchFamily="18" charset="0"/>
              </a:rPr>
              <a:t> pre určité teleso je 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priamo úmerné hmotnosti telesa</a:t>
            </a:r>
            <a:r>
              <a:rPr lang="sk-SK" dirty="0" smtClean="0">
                <a:latin typeface="Cambria" panose="02040503050406030204" pitchFamily="18" charset="0"/>
              </a:rPr>
              <a:t> a závisí od 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druhu látky</a:t>
            </a:r>
            <a:r>
              <a:rPr lang="sk-SK" dirty="0" smtClean="0">
                <a:latin typeface="Cambria" panose="02040503050406030204" pitchFamily="18" charset="0"/>
              </a:rPr>
              <a:t>. Zavádzame preto fyzikálnu veličinu 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merné skupenské teplo topenia </a:t>
            </a:r>
            <a:r>
              <a:rPr lang="sk-SK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</a:t>
            </a:r>
            <a:r>
              <a:rPr lang="sk-SK" b="1" baseline="-25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t</a:t>
            </a:r>
            <a:r>
              <a:rPr lang="sk-SK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Merné skupenské teplo topenia je teplo, ktoré ak príjme teleso z kryštalickej látky s hmotnosťou 1 kg pri teplote, premení sa na kvapalné teleso s tou istou teplotou. </a:t>
            </a:r>
            <a:endParaRPr lang="sk-SK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 = m. </a:t>
            </a:r>
            <a:r>
              <a:rPr lang="sk-SK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</a:t>
            </a:r>
            <a:r>
              <a:rPr lang="sk-SK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t</a:t>
            </a:r>
            <a:endParaRPr lang="sk-SK" sz="3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Jednotkou merného skupenského tepla topenia je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 joule na kilogram;  </a:t>
            </a:r>
            <a:r>
              <a:rPr lang="sk-SK" dirty="0" smtClean="0">
                <a:latin typeface="Cambria" panose="02040503050406030204" pitchFamily="18" charset="0"/>
              </a:rPr>
              <a:t>značka</a:t>
            </a:r>
            <a:r>
              <a:rPr lang="sk-SK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 J/kg.</a:t>
            </a:r>
            <a:endParaRPr lang="sk-SK" b="1" dirty="0">
              <a:solidFill>
                <a:schemeClr val="accent3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496590"/>
              </p:ext>
            </p:extLst>
          </p:nvPr>
        </p:nvGraphicFramePr>
        <p:xfrm>
          <a:off x="1979712" y="620691"/>
          <a:ext cx="5688632" cy="4651275"/>
        </p:xfrm>
        <a:graphic>
          <a:graphicData uri="http://schemas.openxmlformats.org/drawingml/2006/table">
            <a:tbl>
              <a:tblPr/>
              <a:tblGrid>
                <a:gridCol w="2844316"/>
                <a:gridCol w="2844316"/>
              </a:tblGrid>
              <a:tr h="1542315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latin typeface="Cambria" panose="02040503050406030204" pitchFamily="18" charset="0"/>
                        </a:rPr>
                        <a:t>Látka</a:t>
                      </a:r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>
                          <a:latin typeface="Cambria" panose="02040503050406030204" pitchFamily="18" charset="0"/>
                        </a:rPr>
                        <a:t>Hmotnostné skupenské teplo topenia [J/kg]</a:t>
                      </a:r>
                      <a:endParaRPr lang="sk-SK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2" tooltip="Ľad"/>
                        </a:rPr>
                        <a:t>ľad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334 000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3" tooltip="Železo"/>
                        </a:rPr>
                        <a:t>železo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289 000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4" tooltip="Hliník"/>
                        </a:rPr>
                        <a:t>hliník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399 000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5" tooltip="Zlato"/>
                        </a:rPr>
                        <a:t>zlato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64 000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6" tooltip="Ortuť"/>
                        </a:rPr>
                        <a:t>ortuť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11 800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31">
                <a:tc>
                  <a:txBody>
                    <a:bodyPr/>
                    <a:lstStyle/>
                    <a:p>
                      <a:pPr algn="ctr"/>
                      <a:r>
                        <a:rPr lang="sk-SK" sz="2800" u="none" dirty="0">
                          <a:latin typeface="Cambria" panose="02040503050406030204" pitchFamily="18" charset="0"/>
                          <a:hlinkClick r:id="rId7" tooltip="Etanol"/>
                        </a:rPr>
                        <a:t>Etanol</a:t>
                      </a:r>
                      <a:endParaRPr lang="sk-SK" sz="2800" u="none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>
                          <a:latin typeface="Cambria" panose="02040503050406030204" pitchFamily="18" charset="0"/>
                        </a:rPr>
                        <a:t>108 000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mbria" panose="02040503050406030204" pitchFamily="18" charset="0"/>
              </a:rPr>
              <a:t>Úlohy:</a:t>
            </a:r>
            <a:endParaRPr lang="sk-SK" dirty="0"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sk-SK" sz="2600" dirty="0" smtClean="0">
                <a:latin typeface="Cambria" panose="02040503050406030204" pitchFamily="18" charset="0"/>
              </a:rPr>
              <a:t>Vysvetli, čo znamená, že merné skupenské teplo zlata je 64 </a:t>
            </a:r>
            <a:r>
              <a:rPr lang="sk-SK" sz="2600" dirty="0" err="1" smtClean="0">
                <a:latin typeface="Cambria" panose="02040503050406030204" pitchFamily="18" charset="0"/>
              </a:rPr>
              <a:t>kJ</a:t>
            </a:r>
            <a:r>
              <a:rPr lang="sk-SK" sz="2600" dirty="0" smtClean="0">
                <a:latin typeface="Cambria" panose="02040503050406030204" pitchFamily="18" charset="0"/>
              </a:rPr>
              <a:t>/kg.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sk-SK" sz="2600" dirty="0" smtClean="0">
                <a:latin typeface="Cambria" panose="02040503050406030204" pitchFamily="18" charset="0"/>
              </a:rPr>
              <a:t>Urč teplo, ktoré treba dodať ľadu s hmotnosťou 3,0 kg. Ktorý má teplotu 0°C, aby sa roztopil.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sk-SK" sz="2600" dirty="0">
                <a:latin typeface="Cambria" panose="02040503050406030204" pitchFamily="18" charset="0"/>
              </a:rPr>
              <a:t>Vypočítajte teplo potrebné na roztavenie hliníkového predmetu o hmotnosti 10 kg a počiatočnej </a:t>
            </a:r>
            <a:r>
              <a:rPr lang="sk-SK" sz="2600">
                <a:latin typeface="Cambria" panose="02040503050406030204" pitchFamily="18" charset="0"/>
              </a:rPr>
              <a:t>teplote </a:t>
            </a:r>
            <a:r>
              <a:rPr lang="sk-SK" sz="2600" smtClean="0">
                <a:latin typeface="Cambria" panose="02040503050406030204" pitchFamily="18" charset="0"/>
              </a:rPr>
              <a:t>20 °C. </a:t>
            </a:r>
            <a:r>
              <a:rPr lang="sk-SK" sz="2600" dirty="0">
                <a:latin typeface="Cambria" panose="02040503050406030204" pitchFamily="18" charset="0"/>
              </a:rPr>
              <a:t>Použite tabuľky. </a:t>
            </a:r>
            <a:endParaRPr lang="sk-SK" sz="26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551" y="2508207"/>
            <a:ext cx="791929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2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280</Words>
  <Application>Microsoft Office PowerPoint</Application>
  <PresentationFormat>Prezentácia na obrazovke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Slnovrat</vt:lpstr>
      <vt:lpstr>Skupenské teplo topenia</vt:lpstr>
      <vt:lpstr>Zopakujme si, čo sa deje s teplotou pri ohrievaní ľadu na vodnú paru a naopak.</vt:lpstr>
      <vt:lpstr>Prezentácia programu PowerPoint</vt:lpstr>
      <vt:lpstr>Prezentácia programu PowerPoint</vt:lpstr>
      <vt:lpstr>Prezentácia programu PowerPoint</vt:lpstr>
      <vt:lpstr>Úlohy: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Skupenské teplo topenia</dc:title>
  <dc:creator>Ucitel</dc:creator>
  <cp:lastModifiedBy>Ucitel</cp:lastModifiedBy>
  <cp:revision>14</cp:revision>
  <cp:lastPrinted>2013-02-26T11:34:07Z</cp:lastPrinted>
  <dcterms:created xsi:type="dcterms:W3CDTF">2013-02-18T20:09:11Z</dcterms:created>
  <dcterms:modified xsi:type="dcterms:W3CDTF">2016-03-11T07:52:48Z</dcterms:modified>
</cp:coreProperties>
</file>