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3" d="100"/>
          <a:sy n="103" d="100"/>
        </p:scale>
        <p:origin x="14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527A7D-5DAD-4D0C-852C-9C90F9936EF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227F749-9AD5-4754-9081-1E52C6320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E60C05B9-6757-4491-BDF3-4D2CE9201D1D}"/>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5" name="Symbol zastępczy stopki 4">
            <a:extLst>
              <a:ext uri="{FF2B5EF4-FFF2-40B4-BE49-F238E27FC236}">
                <a16:creationId xmlns:a16="http://schemas.microsoft.com/office/drawing/2014/main" id="{6E6A5739-7BE7-42EA-8084-3D363B0E166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240DE4A-7C2C-4FF4-94A8-524007A8B240}"/>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82628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BF4AEB-84B2-4E1D-B150-30F5AAD4942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30FFE40-E890-46F3-A5B1-F8DEC853943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B09A299-BF86-410D-B553-1DE2AA6A0768}"/>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5" name="Symbol zastępczy stopki 4">
            <a:extLst>
              <a:ext uri="{FF2B5EF4-FFF2-40B4-BE49-F238E27FC236}">
                <a16:creationId xmlns:a16="http://schemas.microsoft.com/office/drawing/2014/main" id="{E08A1DBC-FAAF-4E30-AF42-A26A47AA0DC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D3B0230-BF97-48E9-A357-132EDAAF81BE}"/>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206326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C660F9A-AB98-4C4F-930B-480587AD6C7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BBD2E54-C24D-407F-AFB3-D3689238A64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44430-8B74-406E-BCCA-E3E9370283F5}"/>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5" name="Symbol zastępczy stopki 4">
            <a:extLst>
              <a:ext uri="{FF2B5EF4-FFF2-40B4-BE49-F238E27FC236}">
                <a16:creationId xmlns:a16="http://schemas.microsoft.com/office/drawing/2014/main" id="{FCD684A3-000F-4A25-9F61-0EA0ADC4707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D87D73-28E1-4BA1-9D7A-6E3AC66C162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8628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4BB2E8-84A1-4D21-90DE-E04F2B86DCD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30DE599-7034-4F75-87B9-5E4FB84F8D5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2FAF867-0261-4969-9142-AD9BBBE3F4EA}"/>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5" name="Symbol zastępczy stopki 4">
            <a:extLst>
              <a:ext uri="{FF2B5EF4-FFF2-40B4-BE49-F238E27FC236}">
                <a16:creationId xmlns:a16="http://schemas.microsoft.com/office/drawing/2014/main" id="{72471BCB-8FAA-4E09-89A7-6023A620818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EFFDF9C-26DF-4718-A940-91EC93354BC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87857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87A749-EED3-477A-B35E-CF5826283F4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8042FED-963A-48DA-83F0-1D488529A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817B791-39AD-4631-807C-318D7780A2D3}"/>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5" name="Symbol zastępczy stopki 4">
            <a:extLst>
              <a:ext uri="{FF2B5EF4-FFF2-40B4-BE49-F238E27FC236}">
                <a16:creationId xmlns:a16="http://schemas.microsoft.com/office/drawing/2014/main" id="{7836D930-7283-4BB2-903A-6C026C5B74E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6D65642-E23C-460D-BD58-C74D58765126}"/>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114798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0AE268-6ED1-4E25-98FB-B8D757AA3A6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B231A39-3454-4D7E-A191-445868AFAC0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724E6FB-B5C3-4B11-8CF2-C592F20103E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1B052EF-5ABD-4F53-91F5-6D289B261F59}"/>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6" name="Symbol zastępczy stopki 5">
            <a:extLst>
              <a:ext uri="{FF2B5EF4-FFF2-40B4-BE49-F238E27FC236}">
                <a16:creationId xmlns:a16="http://schemas.microsoft.com/office/drawing/2014/main" id="{C0E7998D-81F5-426E-8235-58D2E6CF7B4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BA197B2-BFDD-4468-9275-5207E1843C2C}"/>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241382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18A41-ADC8-4119-996C-CE1C081000C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3F3E7FA-1B40-4E45-AAE9-C5048A460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C6EF25D-7135-4A0E-AA61-7FD06E8DB5D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E18E0A8-DF71-4835-AD47-07D8F2404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2792563-7312-469C-BFA6-C0DF50CAF37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98857BB-EF1A-4DC9-9269-4284D08E0A54}"/>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8" name="Symbol zastępczy stopki 7">
            <a:extLst>
              <a:ext uri="{FF2B5EF4-FFF2-40B4-BE49-F238E27FC236}">
                <a16:creationId xmlns:a16="http://schemas.microsoft.com/office/drawing/2014/main" id="{7248249C-605D-42B6-ACBB-A790E3A5E7F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0725283-CFAD-43E3-A3E7-53234FC1CCE6}"/>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200369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BC4EDD-241C-4706-B932-BE2E29A7893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B5B00AF-319B-46A8-8624-E0F322C29F8F}"/>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4" name="Symbol zastępczy stopki 3">
            <a:extLst>
              <a:ext uri="{FF2B5EF4-FFF2-40B4-BE49-F238E27FC236}">
                <a16:creationId xmlns:a16="http://schemas.microsoft.com/office/drawing/2014/main" id="{5A7E792C-228C-416F-8321-85CABB9050C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E5C1BB3-1003-4A6E-AF63-C21C1F378E6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02208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132C8B1-6BB2-4A4D-B2CA-4B00F6D21D96}"/>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3" name="Symbol zastępczy stopki 2">
            <a:extLst>
              <a:ext uri="{FF2B5EF4-FFF2-40B4-BE49-F238E27FC236}">
                <a16:creationId xmlns:a16="http://schemas.microsoft.com/office/drawing/2014/main" id="{84F53D98-6102-4A28-861F-5702CEF4650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BB10EDA-A7BF-4F77-BA9C-942204A8C406}"/>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42358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7E94C1-6121-4F8D-BB40-1E3086BB717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64347D3-E72B-4F2E-9423-A89FF5DEB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F5F0FEC-CB21-4AE3-BFCF-00E30BC35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5B601DC-9FC1-488B-81E1-DF8C05519637}"/>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6" name="Symbol zastępczy stopki 5">
            <a:extLst>
              <a:ext uri="{FF2B5EF4-FFF2-40B4-BE49-F238E27FC236}">
                <a16:creationId xmlns:a16="http://schemas.microsoft.com/office/drawing/2014/main" id="{61224797-E88C-4829-BCE1-B62FC04BC94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9CB241C-A0B0-4CE1-9319-4E3853FFDF04}"/>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76640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7F8308-6865-4342-909A-F851245E7A1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4B2E6CB-182C-416E-AD32-26CE5B74E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3077DE7-F8E6-4819-804F-62AC6085A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78A458F-7140-431B-B72E-5A0AAB932F8B}"/>
              </a:ext>
            </a:extLst>
          </p:cNvPr>
          <p:cNvSpPr>
            <a:spLocks noGrp="1"/>
          </p:cNvSpPr>
          <p:nvPr>
            <p:ph type="dt" sz="half" idx="10"/>
          </p:nvPr>
        </p:nvSpPr>
        <p:spPr/>
        <p:txBody>
          <a:bodyPr/>
          <a:lstStyle/>
          <a:p>
            <a:fld id="{533DECDD-9A5C-425A-AB7A-00E71F3C2914}" type="datetimeFigureOut">
              <a:rPr lang="pl-PL" smtClean="0"/>
              <a:t>06.09.2021</a:t>
            </a:fld>
            <a:endParaRPr lang="pl-PL"/>
          </a:p>
        </p:txBody>
      </p:sp>
      <p:sp>
        <p:nvSpPr>
          <p:cNvPr id="6" name="Symbol zastępczy stopki 5">
            <a:extLst>
              <a:ext uri="{FF2B5EF4-FFF2-40B4-BE49-F238E27FC236}">
                <a16:creationId xmlns:a16="http://schemas.microsoft.com/office/drawing/2014/main" id="{1E0BD0DA-1709-4F6D-B947-AD1345BBE13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A79CB11-0AC2-49D8-8399-E4C407FF780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7436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4D68919-7305-449E-8E1C-148248EDB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686DAA4-EF0C-465F-BE43-78761B42F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50E4C0-F469-4700-BE2D-59C04680B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DECDD-9A5C-425A-AB7A-00E71F3C2914}" type="datetimeFigureOut">
              <a:rPr lang="pl-PL" smtClean="0"/>
              <a:t>06.09.2021</a:t>
            </a:fld>
            <a:endParaRPr lang="pl-PL"/>
          </a:p>
        </p:txBody>
      </p:sp>
      <p:sp>
        <p:nvSpPr>
          <p:cNvPr id="5" name="Symbol zastępczy stopki 4">
            <a:extLst>
              <a:ext uri="{FF2B5EF4-FFF2-40B4-BE49-F238E27FC236}">
                <a16:creationId xmlns:a16="http://schemas.microsoft.com/office/drawing/2014/main" id="{8EF93080-5495-4184-9FB9-738B27F9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336F747-1C0D-486F-9CBB-B96AC655E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3AFD-79FB-4C69-90AF-95DB4B2ED871}" type="slidenum">
              <a:rPr lang="pl-PL" smtClean="0"/>
              <a:t>‹#›</a:t>
            </a:fld>
            <a:endParaRPr lang="pl-PL"/>
          </a:p>
        </p:txBody>
      </p:sp>
    </p:spTree>
    <p:extLst>
      <p:ext uri="{BB962C8B-B14F-4D97-AF65-F5344CB8AC3E}">
        <p14:creationId xmlns:p14="http://schemas.microsoft.com/office/powerpoint/2010/main" val="322629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Obraz 6">
            <a:extLst>
              <a:ext uri="{FF2B5EF4-FFF2-40B4-BE49-F238E27FC236}">
                <a16:creationId xmlns:a16="http://schemas.microsoft.com/office/drawing/2014/main" id="{F2356E0C-C48A-4D9A-94BD-20F714E826B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pic>
        <p:nvPicPr>
          <p:cNvPr id="10" name="Obraz 9">
            <a:extLst>
              <a:ext uri="{FF2B5EF4-FFF2-40B4-BE49-F238E27FC236}">
                <a16:creationId xmlns:a16="http://schemas.microsoft.com/office/drawing/2014/main" id="{BCA77F4E-1B5F-4CB6-91AA-6FE72C5ADBEA}"/>
              </a:ext>
            </a:extLst>
          </p:cNvPr>
          <p:cNvPicPr>
            <a:picLocks noChangeAspect="1"/>
          </p:cNvPicPr>
          <p:nvPr/>
        </p:nvPicPr>
        <p:blipFill>
          <a:blip r:embed="rId3"/>
          <a:stretch>
            <a:fillRect/>
          </a:stretch>
        </p:blipFill>
        <p:spPr>
          <a:xfrm>
            <a:off x="153779" y="4931324"/>
            <a:ext cx="1790950" cy="1695687"/>
          </a:xfrm>
          <a:prstGeom prst="rect">
            <a:avLst/>
          </a:prstGeom>
        </p:spPr>
      </p:pic>
      <p:sp>
        <p:nvSpPr>
          <p:cNvPr id="19" name="pole tekstowe 18">
            <a:extLst>
              <a:ext uri="{FF2B5EF4-FFF2-40B4-BE49-F238E27FC236}">
                <a16:creationId xmlns:a16="http://schemas.microsoft.com/office/drawing/2014/main" id="{C1505428-1A0E-4E28-8DF4-8FF0DF554AEE}"/>
              </a:ext>
            </a:extLst>
          </p:cNvPr>
          <p:cNvSpPr txBox="1"/>
          <p:nvPr/>
        </p:nvSpPr>
        <p:spPr>
          <a:xfrm>
            <a:off x="5084094" y="920621"/>
            <a:ext cx="6649327" cy="5016758"/>
          </a:xfrm>
          <a:prstGeom prst="rect">
            <a:avLst/>
          </a:prstGeom>
          <a:noFill/>
        </p:spPr>
        <p:txBody>
          <a:bodyPr wrap="square">
            <a:spAutoFit/>
          </a:bodyPr>
          <a:lstStyle/>
          <a:p>
            <a:pPr algn="r"/>
            <a:r>
              <a:rPr lang="pl-PL" sz="8000" b="0" i="0" u="none" strike="noStrike" dirty="0">
                <a:solidFill>
                  <a:srgbClr val="206BB5"/>
                </a:solidFill>
                <a:effectLst/>
                <a:latin typeface="YADK32lAMs4 0"/>
              </a:rPr>
              <a:t>Dlaczego warto</a:t>
            </a:r>
            <a:endParaRPr lang="pl-PL" sz="8000" dirty="0">
              <a:solidFill>
                <a:srgbClr val="206BB5"/>
              </a:solidFill>
              <a:effectLst/>
              <a:latin typeface="YADK32lAMs4 0"/>
            </a:endParaRPr>
          </a:p>
          <a:p>
            <a:pPr algn="r"/>
            <a:r>
              <a:rPr lang="pl-PL" sz="8000" b="0" i="0" u="none" strike="noStrike" dirty="0">
                <a:solidFill>
                  <a:srgbClr val="206BB5"/>
                </a:solidFill>
                <a:effectLst/>
                <a:latin typeface="YADK32lAMs4 0"/>
              </a:rPr>
              <a:t>się szczepić przeciw</a:t>
            </a:r>
            <a:endParaRPr lang="pl-PL" sz="8000" dirty="0">
              <a:solidFill>
                <a:srgbClr val="206BB5"/>
              </a:solidFill>
              <a:effectLst/>
              <a:latin typeface="YADK32lAMs4 0"/>
            </a:endParaRPr>
          </a:p>
          <a:p>
            <a:pPr algn="r"/>
            <a:r>
              <a:rPr lang="pl-PL" sz="8000" b="0" i="0" u="none" strike="noStrike" dirty="0">
                <a:solidFill>
                  <a:srgbClr val="206BB5"/>
                </a:solidFill>
                <a:effectLst/>
                <a:latin typeface="YADK32lAMs4 0"/>
              </a:rPr>
              <a:t>COVID-19?</a:t>
            </a:r>
            <a:endParaRPr lang="pl-PL" sz="8000" dirty="0">
              <a:solidFill>
                <a:srgbClr val="206BB5"/>
              </a:solidFill>
              <a:effectLst/>
              <a:latin typeface="YADK32lAMs4 0"/>
            </a:endParaRPr>
          </a:p>
        </p:txBody>
      </p:sp>
      <p:sp>
        <p:nvSpPr>
          <p:cNvPr id="20" name="pole tekstowe 19">
            <a:extLst>
              <a:ext uri="{FF2B5EF4-FFF2-40B4-BE49-F238E27FC236}">
                <a16:creationId xmlns:a16="http://schemas.microsoft.com/office/drawing/2014/main" id="{55981A2D-B026-429B-9F41-D5FA33471BDC}"/>
              </a:ext>
            </a:extLst>
          </p:cNvPr>
          <p:cNvSpPr txBox="1"/>
          <p:nvPr/>
        </p:nvSpPr>
        <p:spPr>
          <a:xfrm>
            <a:off x="7487697" y="6328429"/>
            <a:ext cx="6272462" cy="369332"/>
          </a:xfrm>
          <a:prstGeom prst="rect">
            <a:avLst/>
          </a:prstGeom>
          <a:noFill/>
        </p:spPr>
        <p:txBody>
          <a:bodyPr wrap="square">
            <a:spAutoFit/>
          </a:bodyPr>
          <a:lstStyle/>
          <a:p>
            <a:r>
              <a:rPr lang="pl-PL" b="0" i="0" u="none" strike="noStrike" dirty="0">
                <a:solidFill>
                  <a:srgbClr val="206BB5"/>
                </a:solidFill>
                <a:effectLst/>
              </a:rPr>
              <a:t>WSSE w Rzeszowie, 01.09.2021</a:t>
            </a:r>
            <a:endParaRPr lang="pl-PL" dirty="0"/>
          </a:p>
        </p:txBody>
      </p:sp>
    </p:spTree>
    <p:extLst>
      <p:ext uri="{BB962C8B-B14F-4D97-AF65-F5344CB8AC3E}">
        <p14:creationId xmlns:p14="http://schemas.microsoft.com/office/powerpoint/2010/main" val="20487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766732"/>
            <a:ext cx="9721516" cy="5324535"/>
          </a:xfrm>
          <a:prstGeom prst="rect">
            <a:avLst/>
          </a:prstGeom>
          <a:noFill/>
        </p:spPr>
        <p:txBody>
          <a:bodyPr wrap="square">
            <a:spAutoFit/>
          </a:bodyPr>
          <a:lstStyle/>
          <a:p>
            <a:r>
              <a:rPr lang="pl-PL" sz="4000" b="1" i="0" u="none" strike="noStrike" dirty="0">
                <a:solidFill>
                  <a:srgbClr val="1066B5"/>
                </a:solidFill>
                <a:effectLst/>
              </a:rPr>
              <a:t>Drogi przenoszenia</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koronawirus SARS-CoV-2 przenosi się między ludźmi, przede wszystkim drogą kropelkową, bez konieczności bardzo bliskiego kontaktu;</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badania wskazują również na potencjalną infekcję przez przewód pokarmowy (tzw. drogą </a:t>
            </a:r>
            <a:r>
              <a:rPr lang="pl-PL" sz="2500" b="0" i="0" u="none" strike="noStrike" dirty="0" err="1">
                <a:solidFill>
                  <a:srgbClr val="1066B5"/>
                </a:solidFill>
                <a:effectLst/>
              </a:rPr>
              <a:t>fekalno</a:t>
            </a:r>
            <a:r>
              <a:rPr lang="pl-PL" sz="2500" b="0" i="0" u="none" strike="noStrike" dirty="0">
                <a:solidFill>
                  <a:srgbClr val="1066B5"/>
                </a:solidFill>
                <a:effectLst/>
              </a:rPr>
              <a:t>-oralną), która odgrywać może dodatkową rolę zwłaszcza w regionach o niskim poziomie higieny; </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okres inkubacji SARS-CoV-2 (czyli czas upływający od momentu zakażenia do pojawienia się pierwszych objawów) wynosi od 1 do 14 dni, na ogół 5 dni;</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na pierwszym etapie infekcji wirus zakaża przede wszystkim komórki górnych dróg układu oddechowego (czyli w obrębie nosa, gardła </a:t>
            </a:r>
            <a:br>
              <a:rPr lang="pl-PL" sz="2500" b="0" i="0" u="none" strike="noStrike" dirty="0">
                <a:solidFill>
                  <a:srgbClr val="1066B5"/>
                </a:solidFill>
                <a:effectLst/>
              </a:rPr>
            </a:br>
            <a:r>
              <a:rPr lang="pl-PL" sz="2500" b="0" i="0" u="none" strike="noStrike" dirty="0">
                <a:solidFill>
                  <a:srgbClr val="1066B5"/>
                </a:solidFill>
                <a:effectLst/>
              </a:rPr>
              <a:t>i krtani), skąd może rozprzestrzeniać się do dolnych dróg oddechowych;</a:t>
            </a:r>
            <a:endParaRPr lang="pl-PL" sz="2500" dirty="0"/>
          </a:p>
        </p:txBody>
      </p:sp>
      <p:pic>
        <p:nvPicPr>
          <p:cNvPr id="4" name="Obraz 3">
            <a:extLst>
              <a:ext uri="{FF2B5EF4-FFF2-40B4-BE49-F238E27FC236}">
                <a16:creationId xmlns:a16="http://schemas.microsoft.com/office/drawing/2014/main" id="{507574D6-E7ED-447E-80DC-E3F1819E2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011" y="1"/>
            <a:ext cx="2384258" cy="1759810"/>
          </a:xfrm>
          <a:prstGeom prst="rect">
            <a:avLst/>
          </a:prstGeom>
        </p:spPr>
      </p:pic>
      <p:pic>
        <p:nvPicPr>
          <p:cNvPr id="6" name="Obraz 5">
            <a:extLst>
              <a:ext uri="{FF2B5EF4-FFF2-40B4-BE49-F238E27FC236}">
                <a16:creationId xmlns:a16="http://schemas.microsoft.com/office/drawing/2014/main" id="{93A69B90-2695-4133-9ED2-98D682D4F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5269" y="447"/>
            <a:ext cx="3326731" cy="1667483"/>
          </a:xfrm>
          <a:prstGeom prst="rect">
            <a:avLst/>
          </a:prstGeom>
        </p:spPr>
      </p:pic>
    </p:spTree>
    <p:extLst>
      <p:ext uri="{BB962C8B-B14F-4D97-AF65-F5344CB8AC3E}">
        <p14:creationId xmlns:p14="http://schemas.microsoft.com/office/powerpoint/2010/main" val="12787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pic>
        <p:nvPicPr>
          <p:cNvPr id="4" name="Obraz 3">
            <a:extLst>
              <a:ext uri="{FF2B5EF4-FFF2-40B4-BE49-F238E27FC236}">
                <a16:creationId xmlns:a16="http://schemas.microsoft.com/office/drawing/2014/main" id="{17ACC94D-0135-4446-A80A-2500C2934DD6}"/>
              </a:ext>
            </a:extLst>
          </p:cNvPr>
          <p:cNvPicPr>
            <a:picLocks noChangeAspect="1"/>
          </p:cNvPicPr>
          <p:nvPr/>
        </p:nvPicPr>
        <p:blipFill>
          <a:blip r:embed="rId3"/>
          <a:stretch>
            <a:fillRect/>
          </a:stretch>
        </p:blipFill>
        <p:spPr>
          <a:xfrm>
            <a:off x="2357437" y="914400"/>
            <a:ext cx="7477125" cy="5029200"/>
          </a:xfrm>
          <a:prstGeom prst="rect">
            <a:avLst/>
          </a:prstGeom>
        </p:spPr>
      </p:pic>
      <p:pic>
        <p:nvPicPr>
          <p:cNvPr id="6" name="Obraz 5">
            <a:extLst>
              <a:ext uri="{FF2B5EF4-FFF2-40B4-BE49-F238E27FC236}">
                <a16:creationId xmlns:a16="http://schemas.microsoft.com/office/drawing/2014/main" id="{8C8B6217-CE39-421A-8659-6130EEF48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4871787"/>
            <a:ext cx="3326731" cy="1667483"/>
          </a:xfrm>
          <a:prstGeom prst="rect">
            <a:avLst/>
          </a:prstGeom>
        </p:spPr>
      </p:pic>
      <p:pic>
        <p:nvPicPr>
          <p:cNvPr id="8" name="Obraz 7">
            <a:extLst>
              <a:ext uri="{FF2B5EF4-FFF2-40B4-BE49-F238E27FC236}">
                <a16:creationId xmlns:a16="http://schemas.microsoft.com/office/drawing/2014/main" id="{579182CD-2AD8-40DB-8F1F-64E6E2137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3959" y="1"/>
            <a:ext cx="2738540" cy="2021304"/>
          </a:xfrm>
          <a:prstGeom prst="rect">
            <a:avLst/>
          </a:prstGeom>
        </p:spPr>
      </p:pic>
      <p:pic>
        <p:nvPicPr>
          <p:cNvPr id="3" name="Obraz 2">
            <a:extLst>
              <a:ext uri="{FF2B5EF4-FFF2-40B4-BE49-F238E27FC236}">
                <a16:creationId xmlns:a16="http://schemas.microsoft.com/office/drawing/2014/main" id="{45D1C607-313B-4E82-A13F-B88839CD0CE9}"/>
              </a:ext>
            </a:extLst>
          </p:cNvPr>
          <p:cNvPicPr>
            <a:picLocks noChangeAspect="1"/>
          </p:cNvPicPr>
          <p:nvPr/>
        </p:nvPicPr>
        <p:blipFill>
          <a:blip r:embed="rId6"/>
          <a:stretch>
            <a:fillRect/>
          </a:stretch>
        </p:blipFill>
        <p:spPr>
          <a:xfrm>
            <a:off x="9175010" y="2269636"/>
            <a:ext cx="1028844" cy="1019317"/>
          </a:xfrm>
          <a:prstGeom prst="rect">
            <a:avLst/>
          </a:prstGeom>
        </p:spPr>
      </p:pic>
    </p:spTree>
    <p:extLst>
      <p:ext uri="{BB962C8B-B14F-4D97-AF65-F5344CB8AC3E}">
        <p14:creationId xmlns:p14="http://schemas.microsoft.com/office/powerpoint/2010/main" val="35658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CE1B451-F0C0-48C4-9D5C-E8BC29EDC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147980" y="4771453"/>
            <a:ext cx="2378518" cy="1755573"/>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97565"/>
            <a:ext cx="9721516" cy="4862870"/>
          </a:xfrm>
          <a:prstGeom prst="rect">
            <a:avLst/>
          </a:prstGeom>
          <a:noFill/>
        </p:spPr>
        <p:txBody>
          <a:bodyPr wrap="square">
            <a:spAutoFit/>
          </a:bodyPr>
          <a:lstStyle/>
          <a:p>
            <a:r>
              <a:rPr lang="pl-PL" sz="4000" b="1" i="0" u="none" strike="noStrike" dirty="0">
                <a:solidFill>
                  <a:srgbClr val="1066B5"/>
                </a:solidFill>
                <a:effectLst/>
              </a:rPr>
              <a:t>Dezynfekcja</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trzymywanie się wirusa na powierzchniach użytkowych zależy od temperatury i wilgotności powietrza;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utrzymywanie się w temperaturze pokojowej wirusa przez kilka dni na powierzchniach wykonanych z plastiku i stali nierdzewnej zwraca uwagę na potrzebę częstej higieny rąk, a także mycia i dezynfekcji często dotykanych powierzchni </a:t>
            </a:r>
            <a:br>
              <a:rPr lang="pl-PL" sz="3000" b="0" i="0" u="none" strike="noStrike" dirty="0">
                <a:solidFill>
                  <a:srgbClr val="1066B5"/>
                </a:solidFill>
                <a:effectLst/>
              </a:rPr>
            </a:br>
            <a:r>
              <a:rPr lang="pl-PL" sz="3000" b="0" i="0" u="none" strike="noStrike" dirty="0">
                <a:solidFill>
                  <a:srgbClr val="1066B5"/>
                </a:solidFill>
                <a:effectLst/>
              </a:rPr>
              <a:t>i przedmiotów zwłaszcza wykonanych z plastiku lub ze stali;</a:t>
            </a:r>
            <a:endParaRPr lang="pl-PL" sz="3000" dirty="0"/>
          </a:p>
        </p:txBody>
      </p:sp>
      <p:pic>
        <p:nvPicPr>
          <p:cNvPr id="4" name="Obraz 3">
            <a:extLst>
              <a:ext uri="{FF2B5EF4-FFF2-40B4-BE49-F238E27FC236}">
                <a16:creationId xmlns:a16="http://schemas.microsoft.com/office/drawing/2014/main" id="{F5958736-493F-49A3-8665-52F957BDF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832" y="163823"/>
            <a:ext cx="3326731" cy="1667483"/>
          </a:xfrm>
          <a:prstGeom prst="rect">
            <a:avLst/>
          </a:prstGeom>
        </p:spPr>
      </p:pic>
    </p:spTree>
    <p:extLst>
      <p:ext uri="{BB962C8B-B14F-4D97-AF65-F5344CB8AC3E}">
        <p14:creationId xmlns:p14="http://schemas.microsoft.com/office/powerpoint/2010/main" val="385334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535900"/>
            <a:ext cx="9721516" cy="5786199"/>
          </a:xfrm>
          <a:prstGeom prst="rect">
            <a:avLst/>
          </a:prstGeom>
          <a:noFill/>
        </p:spPr>
        <p:txBody>
          <a:bodyPr wrap="square">
            <a:spAutoFit/>
          </a:bodyPr>
          <a:lstStyle/>
          <a:p>
            <a:r>
              <a:rPr lang="pl-PL" sz="4000" b="1" i="0" u="none" strike="noStrike" dirty="0">
                <a:solidFill>
                  <a:srgbClr val="1066B5"/>
                </a:solidFill>
                <a:effectLst/>
              </a:rPr>
              <a:t>Mutacje</a:t>
            </a:r>
            <a:endParaRPr lang="pl-PL" sz="4000" b="1" dirty="0">
              <a:solidFill>
                <a:srgbClr val="1066B5"/>
              </a:solidFill>
              <a:effectLst/>
            </a:endParaRPr>
          </a:p>
          <a:p>
            <a:pPr>
              <a:buFont typeface="Arial" panose="020B0604020202020204" pitchFamily="34" charset="0"/>
              <a:buChar char="•"/>
            </a:pPr>
            <a:endParaRPr lang="pl-PL" sz="3000" i="0" u="none" strike="noStrike" dirty="0">
              <a:solidFill>
                <a:srgbClr val="1066B5"/>
              </a:solidFill>
              <a:effectLst/>
            </a:endParaRPr>
          </a:p>
          <a:p>
            <a:pPr marL="457200" indent="-457200">
              <a:buFont typeface="Arial" panose="020B0604020202020204" pitchFamily="34" charset="0"/>
              <a:buChar char="•"/>
            </a:pPr>
            <a:r>
              <a:rPr lang="pl-PL" sz="3000" i="0" u="none" strike="noStrike" dirty="0">
                <a:solidFill>
                  <a:srgbClr val="1066B5"/>
                </a:solidFill>
                <a:effectLst/>
              </a:rPr>
              <a:t>wszystkie koronawirusy posiadają naturalną skłonność do mutacji. Jest to losowy proces, podczas którego dochodzi do zmian w materiale genetycznym patogenu, które przekładają się na pojawienie się nowych właściwości wirusa. Jedną z najnowszych mutacji koronawirusa, która budzi szczególne zaniepokojenie epidemiologów na całym świecie jest tzw. wariant delta (nazywany także wariantem indyjskim);</a:t>
            </a:r>
            <a:endParaRPr lang="pl-PL" sz="3000" dirty="0"/>
          </a:p>
          <a:p>
            <a:pPr marL="457200" indent="-457200">
              <a:buFont typeface="Arial" panose="020B0604020202020204" pitchFamily="34" charset="0"/>
              <a:buChar char="•"/>
            </a:pPr>
            <a:r>
              <a:rPr lang="pl-PL" sz="3000" i="0" u="none" strike="noStrike" dirty="0">
                <a:solidFill>
                  <a:srgbClr val="1066B5"/>
                </a:solidFill>
                <a:effectLst/>
              </a:rPr>
              <a:t>szacuje się, że wariant delta jest bardziej zakaźny o ok. 50-70% niż pozostałe odmiany koronawirusa;</a:t>
            </a:r>
            <a:endParaRPr lang="pl-PL" sz="3000" dirty="0"/>
          </a:p>
        </p:txBody>
      </p:sp>
      <p:pic>
        <p:nvPicPr>
          <p:cNvPr id="4" name="Obraz 3">
            <a:extLst>
              <a:ext uri="{FF2B5EF4-FFF2-40B4-BE49-F238E27FC236}">
                <a16:creationId xmlns:a16="http://schemas.microsoft.com/office/drawing/2014/main" id="{FEEC993D-5257-465E-99DD-4EEFDA7E9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536" y="80211"/>
            <a:ext cx="3112169" cy="1559936"/>
          </a:xfrm>
          <a:prstGeom prst="rect">
            <a:avLst/>
          </a:prstGeom>
        </p:spPr>
      </p:pic>
      <p:pic>
        <p:nvPicPr>
          <p:cNvPr id="6" name="Obraz 5">
            <a:extLst>
              <a:ext uri="{FF2B5EF4-FFF2-40B4-BE49-F238E27FC236}">
                <a16:creationId xmlns:a16="http://schemas.microsoft.com/office/drawing/2014/main" id="{CBC3C8D5-C4AE-4C8F-9C10-1CA994D4E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848" y="2877488"/>
            <a:ext cx="2282118" cy="1684421"/>
          </a:xfrm>
          <a:prstGeom prst="rect">
            <a:avLst/>
          </a:prstGeom>
        </p:spPr>
      </p:pic>
    </p:spTree>
    <p:extLst>
      <p:ext uri="{BB962C8B-B14F-4D97-AF65-F5344CB8AC3E}">
        <p14:creationId xmlns:p14="http://schemas.microsoft.com/office/powerpoint/2010/main" val="127091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59093"/>
            <a:ext cx="9721516" cy="4939814"/>
          </a:xfrm>
          <a:prstGeom prst="rect">
            <a:avLst/>
          </a:prstGeom>
          <a:noFill/>
        </p:spPr>
        <p:txBody>
          <a:bodyPr wrap="square">
            <a:spAutoFit/>
          </a:bodyPr>
          <a:lstStyle/>
          <a:p>
            <a:r>
              <a:rPr lang="pl-PL" sz="4000" b="1" i="0" u="none" strike="noStrike" dirty="0">
                <a:solidFill>
                  <a:srgbClr val="1066B5"/>
                </a:solidFill>
                <a:effectLst/>
              </a:rPr>
              <a:t>Wariant delta</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charakterystyczne dotychczas objawy COVID-19, takie jak kaszel oraz zaburzenia węchu i smaku w przypadku wariantu delta występują rzadziej. Najczęściej dolegliwości przypominają </a:t>
            </a:r>
            <a:r>
              <a:rPr lang="pl-PL" sz="2500" b="0" i="0" u="sng" dirty="0">
                <a:solidFill>
                  <a:srgbClr val="1066B5"/>
                </a:solidFill>
                <a:effectLst/>
              </a:rPr>
              <a:t>ciężką postać przeziębienia z objawami takimi jak: ból głowy, ból gardła, katar, gorączka.</a:t>
            </a:r>
            <a:r>
              <a:rPr lang="pl-PL" sz="2500" b="0" i="0" u="none" strike="noStrike" dirty="0">
                <a:solidFill>
                  <a:srgbClr val="1066B5"/>
                </a:solidFill>
                <a:effectLst/>
              </a:rPr>
              <a:t> Dodatkowo mogą pojawić się także: </a:t>
            </a:r>
            <a:r>
              <a:rPr lang="pl-PL" sz="2500" b="0" i="0" u="sng" dirty="0">
                <a:solidFill>
                  <a:srgbClr val="1066B5"/>
                </a:solidFill>
                <a:effectLst/>
              </a:rPr>
              <a:t>nudności, wymioty, bóle brzucha, utrata apetytu oraz bóle mięśniowo-stawowe.</a:t>
            </a:r>
            <a:r>
              <a:rPr lang="pl-PL" sz="2500" b="0" i="0" u="none" strike="noStrike" dirty="0">
                <a:solidFill>
                  <a:srgbClr val="1066B5"/>
                </a:solidFill>
                <a:effectLst/>
              </a:rPr>
              <a:t> Ze względu na podobieństwo tych dolegliwości do wielu innych infekcji wirusowych niezwykle istotne jest szczególne zwracanie uwagi na swój stan zdrowia, aby w odpowiednim czasie zgłosić się do lekarza oraz wykonać test na koronawirusa;</a:t>
            </a:r>
            <a:endParaRPr lang="pl-PL" sz="2500" dirty="0"/>
          </a:p>
        </p:txBody>
      </p:sp>
      <p:pic>
        <p:nvPicPr>
          <p:cNvPr id="4" name="Obraz 3">
            <a:extLst>
              <a:ext uri="{FF2B5EF4-FFF2-40B4-BE49-F238E27FC236}">
                <a16:creationId xmlns:a16="http://schemas.microsoft.com/office/drawing/2014/main" id="{690C921D-BFDD-4265-AE32-8CF2F648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505" y="5460208"/>
            <a:ext cx="2616869" cy="1311673"/>
          </a:xfrm>
          <a:prstGeom prst="rect">
            <a:avLst/>
          </a:prstGeom>
        </p:spPr>
      </p:pic>
      <p:pic>
        <p:nvPicPr>
          <p:cNvPr id="6" name="Obraz 5">
            <a:extLst>
              <a:ext uri="{FF2B5EF4-FFF2-40B4-BE49-F238E27FC236}">
                <a16:creationId xmlns:a16="http://schemas.microsoft.com/office/drawing/2014/main" id="{BD65AFDA-4754-4511-A05A-BAD6E9044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2591" y="0"/>
            <a:ext cx="2749409" cy="2029326"/>
          </a:xfrm>
          <a:prstGeom prst="rect">
            <a:avLst/>
          </a:prstGeom>
        </p:spPr>
      </p:pic>
    </p:spTree>
    <p:extLst>
      <p:ext uri="{BB962C8B-B14F-4D97-AF65-F5344CB8AC3E}">
        <p14:creationId xmlns:p14="http://schemas.microsoft.com/office/powerpoint/2010/main" val="349270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A39A632B-7896-4218-A6E4-44D3824A8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9948" y="5066536"/>
            <a:ext cx="2061411" cy="152151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1" y="1189925"/>
            <a:ext cx="10148105" cy="4478149"/>
          </a:xfrm>
          <a:prstGeom prst="rect">
            <a:avLst/>
          </a:prstGeom>
          <a:noFill/>
        </p:spPr>
        <p:txBody>
          <a:bodyPr wrap="square">
            <a:spAutoFit/>
          </a:bodyPr>
          <a:lstStyle/>
          <a:p>
            <a:r>
              <a:rPr lang="pl-PL" sz="4000" b="1" i="0" u="none" strike="noStrike" dirty="0">
                <a:solidFill>
                  <a:srgbClr val="1066B5"/>
                </a:solidFill>
                <a:effectLst/>
              </a:rPr>
              <a:t>Czym jest szczepionka?</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000" b="0" i="0" u="none" strike="noStrike" dirty="0">
                <a:solidFill>
                  <a:srgbClr val="1066B5"/>
                </a:solidFill>
                <a:effectLst/>
              </a:rPr>
              <a:t>to produkt biologiczny, który zdolny jest wywoływać określone reakcje układu immunologicznego, co powoduje powstawanie odporności przeciw chorobie zakaźnej, </a:t>
            </a:r>
            <a:br>
              <a:rPr lang="pl-PL" sz="2000" b="0" i="0" u="none" strike="noStrike" dirty="0">
                <a:solidFill>
                  <a:srgbClr val="1066B5"/>
                </a:solidFill>
                <a:effectLst/>
              </a:rPr>
            </a:br>
            <a:r>
              <a:rPr lang="pl-PL" sz="2000" b="0" i="0" u="none" strike="noStrike" dirty="0">
                <a:solidFill>
                  <a:srgbClr val="1066B5"/>
                </a:solidFill>
                <a:effectLst/>
              </a:rPr>
              <a:t>a przy tym nie wpływa szkodliwie na organizm;</a:t>
            </a:r>
            <a:endParaRPr lang="pl-PL" sz="2000" dirty="0"/>
          </a:p>
          <a:p>
            <a:pPr marL="342900" indent="-342900">
              <a:buFont typeface="Arial" panose="020B0604020202020204" pitchFamily="34" charset="0"/>
              <a:buChar char="•"/>
            </a:pPr>
            <a:r>
              <a:rPr lang="pl-PL" sz="2000" b="0" i="0" u="none" strike="noStrike" dirty="0">
                <a:solidFill>
                  <a:srgbClr val="1066B5"/>
                </a:solidFill>
                <a:effectLst/>
              </a:rPr>
              <a:t>pobudza układ immunologiczny podobnie jak obecność w organizmie czynników chorobotwórczych (bakterii, wirusów itp.) poprzez wytworzenie:</a:t>
            </a:r>
          </a:p>
          <a:p>
            <a:endParaRPr lang="pl-PL" sz="2000" dirty="0"/>
          </a:p>
          <a:p>
            <a:pPr marL="457200" indent="-457200">
              <a:buFont typeface="+mj-lt"/>
              <a:buAutoNum type="arabicPeriod"/>
            </a:pPr>
            <a:r>
              <a:rPr lang="pl-PL" sz="2000" b="0" i="0" u="none" strike="noStrike" dirty="0">
                <a:solidFill>
                  <a:srgbClr val="1066B5"/>
                </a:solidFill>
                <a:effectLst/>
              </a:rPr>
              <a:t>wyspecjalizowanych złożonych białek skierowanych przeciw odpowiednim cząstkom patogenu (antygenu)- przeciwciał, które unieszkodliwiają i niszczą patogen;</a:t>
            </a:r>
            <a:endParaRPr lang="pl-PL" sz="2000" dirty="0"/>
          </a:p>
          <a:p>
            <a:pPr marL="457200" indent="-457200">
              <a:buFont typeface="+mj-lt"/>
              <a:buAutoNum type="arabicPeriod"/>
            </a:pPr>
            <a:r>
              <a:rPr lang="pl-PL" sz="2000" b="0" i="0" u="none" strike="noStrike" dirty="0">
                <a:solidFill>
                  <a:srgbClr val="1066B5"/>
                </a:solidFill>
                <a:effectLst/>
              </a:rPr>
              <a:t>komórek pamięci immunologicznej, które „uczą się” i „zapamiętują” cechy patogenu </a:t>
            </a:r>
            <a:br>
              <a:rPr lang="pl-PL" sz="2000" b="0" i="0" u="none" strike="noStrike" dirty="0">
                <a:solidFill>
                  <a:srgbClr val="1066B5"/>
                </a:solidFill>
                <a:effectLst/>
              </a:rPr>
            </a:br>
            <a:r>
              <a:rPr lang="pl-PL" sz="2000" b="0" i="0" u="none" strike="noStrike" dirty="0">
                <a:solidFill>
                  <a:srgbClr val="1066B5"/>
                </a:solidFill>
                <a:effectLst/>
              </a:rPr>
              <a:t>i przy powtórnym kontakcie z zagrożeniem szybko, precyzyjnie i skutecznie spowodują produkcję nowych przeciwciał;</a:t>
            </a:r>
            <a:endParaRPr lang="pl-PL" sz="2000" dirty="0"/>
          </a:p>
        </p:txBody>
      </p:sp>
      <p:pic>
        <p:nvPicPr>
          <p:cNvPr id="4" name="Obraz 3">
            <a:extLst>
              <a:ext uri="{FF2B5EF4-FFF2-40B4-BE49-F238E27FC236}">
                <a16:creationId xmlns:a16="http://schemas.microsoft.com/office/drawing/2014/main" id="{2EBA141C-83F8-4A32-A95D-B6D408FFD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626" y="89883"/>
            <a:ext cx="3357227" cy="1682769"/>
          </a:xfrm>
          <a:prstGeom prst="rect">
            <a:avLst/>
          </a:prstGeom>
        </p:spPr>
      </p:pic>
    </p:spTree>
    <p:extLst>
      <p:ext uri="{BB962C8B-B14F-4D97-AF65-F5344CB8AC3E}">
        <p14:creationId xmlns:p14="http://schemas.microsoft.com/office/powerpoint/2010/main" val="16718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535900"/>
            <a:ext cx="9721516" cy="5786199"/>
          </a:xfrm>
          <a:prstGeom prst="rect">
            <a:avLst/>
          </a:prstGeom>
          <a:noFill/>
        </p:spPr>
        <p:txBody>
          <a:bodyPr wrap="square">
            <a:spAutoFit/>
          </a:bodyPr>
          <a:lstStyle/>
          <a:p>
            <a:r>
              <a:rPr lang="pl-PL" sz="4000" b="1" i="0" u="none" strike="noStrike" dirty="0">
                <a:solidFill>
                  <a:srgbClr val="1066B5"/>
                </a:solidFill>
                <a:effectLst/>
              </a:rPr>
              <a:t>Szczepionka przeciw COVID-19</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szczepionki oparte na mRNA (dopuszczone dla dzieci </a:t>
            </a:r>
            <a:br>
              <a:rPr lang="pl-PL" sz="3000" b="0" i="0" u="none" strike="noStrike" dirty="0">
                <a:solidFill>
                  <a:srgbClr val="1066B5"/>
                </a:solidFill>
                <a:effectLst/>
              </a:rPr>
            </a:br>
            <a:r>
              <a:rPr lang="pl-PL" sz="3000" b="0" i="0" u="none" strike="noStrike" dirty="0">
                <a:solidFill>
                  <a:srgbClr val="1066B5"/>
                </a:solidFill>
                <a:effectLst/>
              </a:rPr>
              <a:t>od 12 r.ż.):</a:t>
            </a:r>
          </a:p>
          <a:p>
            <a:endParaRPr lang="pl-PL" sz="3000" dirty="0"/>
          </a:p>
          <a:p>
            <a:pPr marL="514350" indent="-514350">
              <a:buFont typeface="+mj-lt"/>
              <a:buAutoNum type="arabicPeriod"/>
            </a:pPr>
            <a:r>
              <a:rPr lang="pl-PL" sz="3000" b="0" i="0" u="none" strike="noStrike" dirty="0">
                <a:solidFill>
                  <a:srgbClr val="1066B5"/>
                </a:solidFill>
                <a:effectLst/>
              </a:rPr>
              <a:t>Comirnaty </a:t>
            </a:r>
            <a:r>
              <a:rPr lang="pl-PL" sz="3000" b="0" i="0" u="none" strike="noStrike" dirty="0" err="1">
                <a:solidFill>
                  <a:srgbClr val="1066B5"/>
                </a:solidFill>
                <a:effectLst/>
              </a:rPr>
              <a:t>Vaccine</a:t>
            </a:r>
            <a:r>
              <a:rPr lang="pl-PL" sz="3000" b="0" i="0" u="none" strike="noStrike" dirty="0">
                <a:solidFill>
                  <a:srgbClr val="1066B5"/>
                </a:solidFill>
                <a:effectLst/>
              </a:rPr>
              <a:t>;</a:t>
            </a:r>
            <a:endParaRPr lang="pl-PL" sz="3000" dirty="0"/>
          </a:p>
          <a:p>
            <a:pPr marL="514350" indent="-514350">
              <a:buFont typeface="+mj-lt"/>
              <a:buAutoNum type="arabicPeriod"/>
            </a:pPr>
            <a:r>
              <a:rPr lang="pl-PL" sz="3000" b="0" i="0" u="none" strike="noStrike" dirty="0">
                <a:solidFill>
                  <a:srgbClr val="1066B5"/>
                </a:solidFill>
                <a:effectLst/>
              </a:rPr>
              <a:t>Covid-19 </a:t>
            </a:r>
            <a:r>
              <a:rPr lang="pl-PL" sz="3000" b="0" i="0" u="none" strike="noStrike" dirty="0" err="1">
                <a:solidFill>
                  <a:srgbClr val="1066B5"/>
                </a:solidFill>
                <a:effectLst/>
              </a:rPr>
              <a:t>Vaccine</a:t>
            </a:r>
            <a:r>
              <a:rPr lang="pl-PL" sz="3000" b="0" i="0" u="none" strike="noStrike" dirty="0">
                <a:solidFill>
                  <a:srgbClr val="1066B5"/>
                </a:solidFill>
                <a:effectLst/>
              </a:rPr>
              <a:t> Moderna;</a:t>
            </a:r>
          </a:p>
          <a:p>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szczepionki wektorowe:</a:t>
            </a:r>
          </a:p>
          <a:p>
            <a:endParaRPr lang="pl-PL" sz="3000" dirty="0"/>
          </a:p>
          <a:p>
            <a:pPr marL="514350" indent="-514350">
              <a:buFont typeface="+mj-lt"/>
              <a:buAutoNum type="arabicPeriod"/>
            </a:pPr>
            <a:r>
              <a:rPr lang="pl-PL" sz="3000" b="0" i="0" u="none" strike="noStrike" dirty="0" err="1">
                <a:solidFill>
                  <a:srgbClr val="1066B5"/>
                </a:solidFill>
                <a:effectLst/>
              </a:rPr>
              <a:t>Vaxzevria</a:t>
            </a:r>
            <a:r>
              <a:rPr lang="pl-PL" sz="3000" b="0" i="0" u="none" strike="noStrike" dirty="0">
                <a:solidFill>
                  <a:srgbClr val="1066B5"/>
                </a:solidFill>
                <a:effectLst/>
              </a:rPr>
              <a:t> (Astra </a:t>
            </a:r>
            <a:r>
              <a:rPr lang="pl-PL" sz="3000" b="0" i="0" u="none" strike="noStrike" dirty="0" err="1">
                <a:solidFill>
                  <a:srgbClr val="1066B5"/>
                </a:solidFill>
                <a:effectLst/>
              </a:rPr>
              <a:t>Zeneca</a:t>
            </a:r>
            <a:r>
              <a:rPr lang="pl-PL" sz="3000" b="0" i="0" u="none" strike="noStrike" dirty="0">
                <a:solidFill>
                  <a:srgbClr val="1066B5"/>
                </a:solidFill>
                <a:effectLst/>
              </a:rPr>
              <a:t>);</a:t>
            </a:r>
            <a:endParaRPr lang="pl-PL" sz="3000" dirty="0"/>
          </a:p>
          <a:p>
            <a:pPr marL="514350" indent="-514350">
              <a:buFont typeface="+mj-lt"/>
              <a:buAutoNum type="arabicPeriod"/>
            </a:pPr>
            <a:r>
              <a:rPr lang="pl-PL" sz="3000" b="0" i="0" u="none" strike="noStrike" dirty="0">
                <a:solidFill>
                  <a:srgbClr val="1066B5"/>
                </a:solidFill>
                <a:effectLst/>
              </a:rPr>
              <a:t>Covid-19 </a:t>
            </a:r>
            <a:r>
              <a:rPr lang="pl-PL" sz="3000" b="0" i="0" u="none" strike="noStrike" dirty="0" err="1">
                <a:solidFill>
                  <a:srgbClr val="1066B5"/>
                </a:solidFill>
                <a:effectLst/>
              </a:rPr>
              <a:t>Vaccine</a:t>
            </a:r>
            <a:r>
              <a:rPr lang="pl-PL" sz="3000" b="0" i="0" u="none" strike="noStrike" dirty="0">
                <a:solidFill>
                  <a:srgbClr val="1066B5"/>
                </a:solidFill>
                <a:effectLst/>
              </a:rPr>
              <a:t> </a:t>
            </a:r>
            <a:r>
              <a:rPr lang="pl-PL" sz="3000" b="0" i="0" u="none" strike="noStrike" dirty="0" err="1">
                <a:solidFill>
                  <a:srgbClr val="1066B5"/>
                </a:solidFill>
                <a:effectLst/>
              </a:rPr>
              <a:t>Janssen</a:t>
            </a:r>
            <a:r>
              <a:rPr lang="pl-PL" sz="3000" b="0" i="0" u="none" strike="noStrike" dirty="0">
                <a:solidFill>
                  <a:srgbClr val="1066B5"/>
                </a:solidFill>
                <a:effectLst/>
              </a:rPr>
              <a:t>;</a:t>
            </a:r>
            <a:endParaRPr lang="pl-PL" sz="3000" dirty="0"/>
          </a:p>
        </p:txBody>
      </p:sp>
      <p:pic>
        <p:nvPicPr>
          <p:cNvPr id="4" name="Obraz 3">
            <a:extLst>
              <a:ext uri="{FF2B5EF4-FFF2-40B4-BE49-F238E27FC236}">
                <a16:creationId xmlns:a16="http://schemas.microsoft.com/office/drawing/2014/main" id="{D4D0DAD8-441D-4203-8876-E7D1E75AC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839" y="3950545"/>
            <a:ext cx="5020642" cy="2516535"/>
          </a:xfrm>
          <a:prstGeom prst="rect">
            <a:avLst/>
          </a:prstGeom>
        </p:spPr>
      </p:pic>
      <p:pic>
        <p:nvPicPr>
          <p:cNvPr id="6" name="Obraz 5">
            <a:extLst>
              <a:ext uri="{FF2B5EF4-FFF2-40B4-BE49-F238E27FC236}">
                <a16:creationId xmlns:a16="http://schemas.microsoft.com/office/drawing/2014/main" id="{8549FF2F-1EEA-41E6-8724-D7FB0DA93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675" y="1"/>
            <a:ext cx="2262824" cy="1670180"/>
          </a:xfrm>
          <a:prstGeom prst="rect">
            <a:avLst/>
          </a:prstGeom>
        </p:spPr>
      </p:pic>
    </p:spTree>
    <p:extLst>
      <p:ext uri="{BB962C8B-B14F-4D97-AF65-F5344CB8AC3E}">
        <p14:creationId xmlns:p14="http://schemas.microsoft.com/office/powerpoint/2010/main" val="29447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5A7BC33-F4E0-4450-8BCA-314B1026E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371" y="0"/>
            <a:ext cx="2445127" cy="1804737"/>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305068"/>
            <a:ext cx="9721516" cy="6247864"/>
          </a:xfrm>
          <a:prstGeom prst="rect">
            <a:avLst/>
          </a:prstGeom>
          <a:noFill/>
        </p:spPr>
        <p:txBody>
          <a:bodyPr wrap="square">
            <a:spAutoFit/>
          </a:bodyPr>
          <a:lstStyle/>
          <a:p>
            <a:r>
              <a:rPr lang="pl-PL" sz="4000" b="0" i="0" u="none" strike="noStrike" dirty="0">
                <a:solidFill>
                  <a:srgbClr val="1066B5"/>
                </a:solidFill>
                <a:effectLst/>
              </a:rPr>
              <a:t>Czy szczepionki są bezpieczne?</a:t>
            </a:r>
            <a:endParaRPr lang="pl-PL" sz="4000"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na każdym etapie produkcji przeprowadzane są bowiem liczne wewnętrzne kontrole jakości. Ponadto, każda wyprodukowana seria, przed dopuszczeniem jej na rynek, musi pozytywnie przejść kontrolę jakości przeprowadzoną przez instytucję niezależną od producenta. Każda szczepionka musi przejść ten sam proces badań klinicznych: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testy przedkliniczne;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próba bezpieczeństwa;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próba z rozszerzoną grupą badanych;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sprawdzenie skuteczności na tysiącach ochotników;</a:t>
            </a:r>
            <a:endParaRPr lang="pl-PL" sz="3000" dirty="0"/>
          </a:p>
        </p:txBody>
      </p:sp>
      <p:pic>
        <p:nvPicPr>
          <p:cNvPr id="4" name="Obraz 3">
            <a:extLst>
              <a:ext uri="{FF2B5EF4-FFF2-40B4-BE49-F238E27FC236}">
                <a16:creationId xmlns:a16="http://schemas.microsoft.com/office/drawing/2014/main" id="{196BDB70-84E8-4FAF-A9FE-BA044261A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517" y="4165935"/>
            <a:ext cx="3041984" cy="1524757"/>
          </a:xfrm>
          <a:prstGeom prst="rect">
            <a:avLst/>
          </a:prstGeom>
        </p:spPr>
      </p:pic>
    </p:spTree>
    <p:extLst>
      <p:ext uri="{BB962C8B-B14F-4D97-AF65-F5344CB8AC3E}">
        <p14:creationId xmlns:p14="http://schemas.microsoft.com/office/powerpoint/2010/main" val="340043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14BE8FF4-30CB-49C6-BFE7-9C1939062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082892" y="4729392"/>
            <a:ext cx="2426917" cy="1791296"/>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59093"/>
            <a:ext cx="9721516" cy="4939814"/>
          </a:xfrm>
          <a:prstGeom prst="rect">
            <a:avLst/>
          </a:prstGeom>
          <a:noFill/>
        </p:spPr>
        <p:txBody>
          <a:bodyPr wrap="square">
            <a:spAutoFit/>
          </a:bodyPr>
          <a:lstStyle/>
          <a:p>
            <a:r>
              <a:rPr lang="pl-PL" sz="4000" b="1" i="0" u="none" strike="noStrike" dirty="0">
                <a:solidFill>
                  <a:srgbClr val="1066B5"/>
                </a:solidFill>
                <a:effectLst/>
              </a:rPr>
              <a:t>Czy szczepionki są bezpieczne?</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w Polsce dopuszczeniem szczepionek do obrotu zajmuje się Prezes Urzędu Rejestracji Produktów Leczniczych, Wyrobów Medycznych </a:t>
            </a:r>
            <a:br>
              <a:rPr lang="pl-PL" sz="2500" b="0" i="0" u="none" strike="noStrike" dirty="0">
                <a:solidFill>
                  <a:srgbClr val="1066B5"/>
                </a:solidFill>
                <a:effectLst/>
              </a:rPr>
            </a:br>
            <a:r>
              <a:rPr lang="pl-PL" sz="2500" b="0" i="0" u="none" strike="noStrike" dirty="0">
                <a:solidFill>
                  <a:srgbClr val="1066B5"/>
                </a:solidFill>
                <a:effectLst/>
              </a:rPr>
              <a:t>i Produktów Biobójczych (URPL). Decyzja może być także podjęta przez Radę Unii Europejskiej lub Komisję Europejską po przeprowadzeniu przez Europejską Agencję Leków procedury scentralizowanej;</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w każdym przypadku pozwolenie na dopuszczenie do obrotu jest wydawane po ocenie stosunku korzyści do ryzyka. Następuje to na podstawie dokumentacji zawierającej dane zebrane w czasie prac nad produktem i badań klinicznych. Ocena ryzyka dotyczy jakości, bezpieczeństwa i skuteczności produktu leczniczego;</a:t>
            </a:r>
            <a:endParaRPr lang="pl-PL" sz="2500" dirty="0"/>
          </a:p>
        </p:txBody>
      </p:sp>
      <p:pic>
        <p:nvPicPr>
          <p:cNvPr id="4" name="Obraz 3">
            <a:extLst>
              <a:ext uri="{FF2B5EF4-FFF2-40B4-BE49-F238E27FC236}">
                <a16:creationId xmlns:a16="http://schemas.microsoft.com/office/drawing/2014/main" id="{E502989C-368E-43FC-81FD-0B88D7D06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496" y="125351"/>
            <a:ext cx="3326731" cy="1667483"/>
          </a:xfrm>
          <a:prstGeom prst="rect">
            <a:avLst/>
          </a:prstGeom>
        </p:spPr>
      </p:pic>
    </p:spTree>
    <p:extLst>
      <p:ext uri="{BB962C8B-B14F-4D97-AF65-F5344CB8AC3E}">
        <p14:creationId xmlns:p14="http://schemas.microsoft.com/office/powerpoint/2010/main" val="2071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228397"/>
            <a:ext cx="9721516" cy="4401205"/>
          </a:xfrm>
          <a:prstGeom prst="rect">
            <a:avLst/>
          </a:prstGeom>
          <a:noFill/>
        </p:spPr>
        <p:txBody>
          <a:bodyPr wrap="square">
            <a:spAutoFit/>
          </a:bodyPr>
          <a:lstStyle/>
          <a:p>
            <a:r>
              <a:rPr lang="pl-PL" sz="4000" b="1" i="0" u="none" strike="noStrike" dirty="0">
                <a:solidFill>
                  <a:srgbClr val="1066B5"/>
                </a:solidFill>
                <a:effectLst/>
              </a:rPr>
              <a:t>Składniki szczepionek przeciw</a:t>
            </a:r>
            <a:r>
              <a:rPr lang="pl-PL" sz="4000" b="1" dirty="0">
                <a:solidFill>
                  <a:srgbClr val="1066B5"/>
                </a:solidFill>
              </a:rPr>
              <a:t> </a:t>
            </a:r>
            <a:r>
              <a:rPr lang="pl-PL" sz="4000" b="1" i="0" u="none" strike="noStrike" dirty="0">
                <a:solidFill>
                  <a:srgbClr val="1066B5"/>
                </a:solidFill>
                <a:effectLst/>
              </a:rPr>
              <a:t>COVID-19</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zawarte w składzie szczepionek substancje nie są toksyczne, niektórzy jednak mogą być na nie uczuleni;</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glikol polietylenowy- PGE (szczepionki mRNA) i </a:t>
            </a:r>
            <a:r>
              <a:rPr lang="pl-PL" sz="3000" b="0" i="0" u="none" strike="noStrike" dirty="0" err="1">
                <a:solidFill>
                  <a:srgbClr val="1066B5"/>
                </a:solidFill>
                <a:effectLst/>
              </a:rPr>
              <a:t>polisorbat</a:t>
            </a:r>
            <a:r>
              <a:rPr lang="pl-PL" sz="3000" b="0" i="0" u="none" strike="noStrike" dirty="0">
                <a:solidFill>
                  <a:srgbClr val="1066B5"/>
                </a:solidFill>
                <a:effectLst/>
              </a:rPr>
              <a:t> 80 (szczepionki wektorowe) są szeroko stosowanymi związkami zarówno w preparatach kosmetycznych, jak </a:t>
            </a:r>
            <a:br>
              <a:rPr lang="pl-PL" sz="3000" b="0" i="0" u="none" strike="noStrike" dirty="0">
                <a:solidFill>
                  <a:srgbClr val="1066B5"/>
                </a:solidFill>
                <a:effectLst/>
              </a:rPr>
            </a:br>
            <a:r>
              <a:rPr lang="pl-PL" sz="3000" b="0" i="0" u="none" strike="noStrike" dirty="0">
                <a:solidFill>
                  <a:srgbClr val="1066B5"/>
                </a:solidFill>
                <a:effectLst/>
              </a:rPr>
              <a:t>i w leczniczych. Uważa się, że oba mogą być odpowiedzialne za reakcje anafilaktyczne (uczuleniowe);</a:t>
            </a:r>
            <a:endParaRPr lang="pl-PL" sz="3000" dirty="0"/>
          </a:p>
        </p:txBody>
      </p:sp>
      <p:pic>
        <p:nvPicPr>
          <p:cNvPr id="4" name="Obraz 3">
            <a:extLst>
              <a:ext uri="{FF2B5EF4-FFF2-40B4-BE49-F238E27FC236}">
                <a16:creationId xmlns:a16="http://schemas.microsoft.com/office/drawing/2014/main" id="{B9C08784-60E4-4BB3-AC27-D4EFAD65F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25" y="5629602"/>
            <a:ext cx="2193757" cy="1099594"/>
          </a:xfrm>
          <a:prstGeom prst="rect">
            <a:avLst/>
          </a:prstGeom>
        </p:spPr>
      </p:pic>
      <p:pic>
        <p:nvPicPr>
          <p:cNvPr id="6" name="Obraz 5">
            <a:extLst>
              <a:ext uri="{FF2B5EF4-FFF2-40B4-BE49-F238E27FC236}">
                <a16:creationId xmlns:a16="http://schemas.microsoft.com/office/drawing/2014/main" id="{9970D945-C8D3-4D4D-B07A-D3792EBD0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7322" y="0"/>
            <a:ext cx="2438872" cy="1800120"/>
          </a:xfrm>
          <a:prstGeom prst="rect">
            <a:avLst/>
          </a:prstGeom>
        </p:spPr>
      </p:pic>
    </p:spTree>
    <p:extLst>
      <p:ext uri="{BB962C8B-B14F-4D97-AF65-F5344CB8AC3E}">
        <p14:creationId xmlns:p14="http://schemas.microsoft.com/office/powerpoint/2010/main" val="375518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pic>
        <p:nvPicPr>
          <p:cNvPr id="11" name="Obraz 10">
            <a:extLst>
              <a:ext uri="{FF2B5EF4-FFF2-40B4-BE49-F238E27FC236}">
                <a16:creationId xmlns:a16="http://schemas.microsoft.com/office/drawing/2014/main" id="{23F5AC04-A8D9-47AF-86BE-0F3372D5A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989075" y="4661281"/>
            <a:ext cx="2527730" cy="1865706"/>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766732"/>
            <a:ext cx="9721516" cy="5324535"/>
          </a:xfrm>
          <a:prstGeom prst="rect">
            <a:avLst/>
          </a:prstGeom>
          <a:noFill/>
        </p:spPr>
        <p:txBody>
          <a:bodyPr wrap="square">
            <a:spAutoFit/>
          </a:bodyPr>
          <a:lstStyle/>
          <a:p>
            <a:r>
              <a:rPr lang="pl-PL" sz="4000" b="1" i="0" u="none" strike="noStrike" dirty="0">
                <a:solidFill>
                  <a:srgbClr val="1066B5"/>
                </a:solidFill>
                <a:effectLst/>
              </a:rPr>
              <a:t>Statystyka pandemii</a:t>
            </a:r>
          </a:p>
          <a:p>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pierwszy przypadek zakażenia „nowym” koronawirusem wystąpił w listopadzie 2019 r. w Chinach;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w Polsce potwierdzono taki przypadek w marcu 2020 r.;</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11 marca 2020 r. WHO ogłosiło stan pandemii COVID-19;</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na świecie notuje się od początku pandemii ponad 210 mln zachorowań i ponad 4,4 mln zgonów;</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w Polsce odnotowano ponad 2,8 mln zachorowań i 75 tys. zgonów;</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wartości te ciągle rosną;</a:t>
            </a:r>
            <a:endParaRPr lang="pl-PL" sz="3000" dirty="0"/>
          </a:p>
        </p:txBody>
      </p:sp>
      <p:pic>
        <p:nvPicPr>
          <p:cNvPr id="9" name="Obraz 8">
            <a:extLst>
              <a:ext uri="{FF2B5EF4-FFF2-40B4-BE49-F238E27FC236}">
                <a16:creationId xmlns:a16="http://schemas.microsoft.com/office/drawing/2014/main" id="{02088AF2-2490-4A26-AFD3-CAAA7AA6F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722" y="136358"/>
            <a:ext cx="3326731" cy="1667483"/>
          </a:xfrm>
          <a:prstGeom prst="rect">
            <a:avLst/>
          </a:prstGeom>
        </p:spPr>
      </p:pic>
    </p:spTree>
    <p:extLst>
      <p:ext uri="{BB962C8B-B14F-4D97-AF65-F5344CB8AC3E}">
        <p14:creationId xmlns:p14="http://schemas.microsoft.com/office/powerpoint/2010/main" val="354940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458956"/>
            <a:ext cx="9721516" cy="5940088"/>
          </a:xfrm>
          <a:prstGeom prst="rect">
            <a:avLst/>
          </a:prstGeom>
          <a:noFill/>
        </p:spPr>
        <p:txBody>
          <a:bodyPr wrap="square">
            <a:spAutoFit/>
          </a:bodyPr>
          <a:lstStyle/>
          <a:p>
            <a:r>
              <a:rPr lang="pl-PL" sz="4000" b="1" i="0" u="none" strike="noStrike" dirty="0">
                <a:solidFill>
                  <a:srgbClr val="1066B5"/>
                </a:solidFill>
                <a:effectLst/>
              </a:rPr>
              <a:t>Czy częste są powikłania wstrząsu uczuleniowego (anafilaktycznego)?</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powikłanie w postaci wstrząsu oceniane jest jako rzadkie i zwykle może dotyczyć osób obciążonych nadwrażliwością na wiele alergenów. Dlatego kwalifikacja to omówienie z lekarzem takiego ryzyka </a:t>
            </a:r>
            <a:br>
              <a:rPr lang="pl-PL" sz="2500" b="0" i="0" u="none" strike="noStrike" dirty="0">
                <a:solidFill>
                  <a:srgbClr val="1066B5"/>
                </a:solidFill>
                <a:effectLst/>
              </a:rPr>
            </a:br>
            <a:r>
              <a:rPr lang="pl-PL" sz="2500" b="0" i="0" u="none" strike="noStrike" dirty="0">
                <a:solidFill>
                  <a:srgbClr val="1066B5"/>
                </a:solidFill>
                <a:effectLst/>
              </a:rPr>
              <a:t>i szczepienie w warunkach, gdzie można udzielić natychmiastowej pomocy. Każdy punkt szczepień przygotowany jest na taką sytuację, posiadając odpowiedni zestaw leków, a osoba szczepiona pozostaje </a:t>
            </a:r>
            <a:br>
              <a:rPr lang="pl-PL" sz="2500" b="0" i="0" u="none" strike="noStrike" dirty="0">
                <a:solidFill>
                  <a:srgbClr val="1066B5"/>
                </a:solidFill>
                <a:effectLst/>
              </a:rPr>
            </a:br>
            <a:r>
              <a:rPr lang="pl-PL" sz="2500" b="0" i="0" u="none" strike="noStrike" dirty="0">
                <a:solidFill>
                  <a:srgbClr val="1066B5"/>
                </a:solidFill>
                <a:effectLst/>
              </a:rPr>
              <a:t>w obserwacji przez 15 minut, w przypadku obciążonego wywiadu 30 minut;</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w przypadku dzieci, które wzmagają się z alergiami lub chorują na inne przewlekłe choroby wskazana jest wcześniejsza konsultacja z lekarzem leczącym przed szczepieniem;</a:t>
            </a:r>
            <a:endParaRPr lang="pl-PL" sz="2500" dirty="0"/>
          </a:p>
        </p:txBody>
      </p:sp>
      <p:pic>
        <p:nvPicPr>
          <p:cNvPr id="4" name="Obraz 3">
            <a:extLst>
              <a:ext uri="{FF2B5EF4-FFF2-40B4-BE49-F238E27FC236}">
                <a16:creationId xmlns:a16="http://schemas.microsoft.com/office/drawing/2014/main" id="{54994347-A6C2-4907-944E-7656F97AC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663" y="219578"/>
            <a:ext cx="3050006" cy="1528778"/>
          </a:xfrm>
          <a:prstGeom prst="rect">
            <a:avLst/>
          </a:prstGeom>
        </p:spPr>
      </p:pic>
      <p:pic>
        <p:nvPicPr>
          <p:cNvPr id="6" name="Obraz 5">
            <a:extLst>
              <a:ext uri="{FF2B5EF4-FFF2-40B4-BE49-F238E27FC236}">
                <a16:creationId xmlns:a16="http://schemas.microsoft.com/office/drawing/2014/main" id="{0F82F8EE-FBB1-46D8-BCD9-E68729C38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319896" y="2856859"/>
            <a:ext cx="2154201" cy="1590006"/>
          </a:xfrm>
          <a:prstGeom prst="rect">
            <a:avLst/>
          </a:prstGeom>
        </p:spPr>
      </p:pic>
    </p:spTree>
    <p:extLst>
      <p:ext uri="{BB962C8B-B14F-4D97-AF65-F5344CB8AC3E}">
        <p14:creationId xmlns:p14="http://schemas.microsoft.com/office/powerpoint/2010/main" val="263707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97565"/>
            <a:ext cx="9721516" cy="4862870"/>
          </a:xfrm>
          <a:prstGeom prst="rect">
            <a:avLst/>
          </a:prstGeom>
          <a:noFill/>
        </p:spPr>
        <p:txBody>
          <a:bodyPr wrap="square">
            <a:spAutoFit/>
          </a:bodyPr>
          <a:lstStyle/>
          <a:p>
            <a:r>
              <a:rPr lang="pl-PL" sz="4000" b="1" i="0" u="none" strike="noStrike" dirty="0">
                <a:solidFill>
                  <a:srgbClr val="1066B5"/>
                </a:solidFill>
                <a:effectLst/>
              </a:rPr>
              <a:t>Niepożądane odczyny poszczepienne</a:t>
            </a:r>
            <a:endParaRPr lang="pl-PL" sz="4000" b="1" dirty="0">
              <a:solidFill>
                <a:srgbClr val="1066B5"/>
              </a:solidFill>
              <a:effectLst/>
            </a:endParaRPr>
          </a:p>
          <a:p>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niepożądany odczyn poszczepienny to zaburzenie stanu zdrowia, które wystąpiło w okresie 4 tygodni po podaniu szczepionki. Wyjątek stanowią odczyny po szczepieniu BCG – w tych wypadkach kryterium czasowe jest znacznie wydłużone, co wynika ze specyfiki szczepionki;</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rozróżniamy odczyny łagodne, poważne i ciężkie;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na Podkarpaciu u osób w wieku do 18 r. ż. zgłoszono </a:t>
            </a:r>
            <a:br>
              <a:rPr lang="pl-PL" sz="3000" b="0" i="0" u="none" strike="noStrike" dirty="0">
                <a:solidFill>
                  <a:srgbClr val="1066B5"/>
                </a:solidFill>
                <a:effectLst/>
              </a:rPr>
            </a:br>
            <a:r>
              <a:rPr lang="pl-PL" sz="3000" b="0" i="0" u="none" strike="noStrike" dirty="0">
                <a:solidFill>
                  <a:srgbClr val="1066B5"/>
                </a:solidFill>
                <a:effectLst/>
              </a:rPr>
              <a:t>4 odczyny poszczepienne: 3 łagodne i 1 poważny;</a:t>
            </a:r>
            <a:endParaRPr lang="pl-PL" sz="3000" dirty="0"/>
          </a:p>
        </p:txBody>
      </p:sp>
      <p:pic>
        <p:nvPicPr>
          <p:cNvPr id="4" name="Obraz 3">
            <a:extLst>
              <a:ext uri="{FF2B5EF4-FFF2-40B4-BE49-F238E27FC236}">
                <a16:creationId xmlns:a16="http://schemas.microsoft.com/office/drawing/2014/main" id="{756511C1-E779-474D-81F0-BE5C237F5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960" y="333321"/>
            <a:ext cx="2650413" cy="1328487"/>
          </a:xfrm>
          <a:prstGeom prst="rect">
            <a:avLst/>
          </a:prstGeom>
        </p:spPr>
      </p:pic>
      <p:pic>
        <p:nvPicPr>
          <p:cNvPr id="6" name="Obraz 5">
            <a:extLst>
              <a:ext uri="{FF2B5EF4-FFF2-40B4-BE49-F238E27FC236}">
                <a16:creationId xmlns:a16="http://schemas.microsoft.com/office/drawing/2014/main" id="{E9F027B8-6702-40EC-BCA1-C0C0476BE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420781" y="4063757"/>
            <a:ext cx="3215293" cy="2373193"/>
          </a:xfrm>
          <a:prstGeom prst="rect">
            <a:avLst/>
          </a:prstGeom>
        </p:spPr>
      </p:pic>
    </p:spTree>
    <p:extLst>
      <p:ext uri="{BB962C8B-B14F-4D97-AF65-F5344CB8AC3E}">
        <p14:creationId xmlns:p14="http://schemas.microsoft.com/office/powerpoint/2010/main" val="410806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66B43BB-A172-4F8C-B3F9-90F03D868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9502" y="5156808"/>
            <a:ext cx="2298582" cy="1696573"/>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459230"/>
            <a:ext cx="9721516" cy="3939540"/>
          </a:xfrm>
          <a:prstGeom prst="rect">
            <a:avLst/>
          </a:prstGeom>
          <a:noFill/>
        </p:spPr>
        <p:txBody>
          <a:bodyPr wrap="square">
            <a:spAutoFit/>
          </a:bodyPr>
          <a:lstStyle/>
          <a:p>
            <a:r>
              <a:rPr lang="pl-PL" sz="4000" b="1" i="0" u="none" strike="noStrike" dirty="0">
                <a:solidFill>
                  <a:srgbClr val="1066B5"/>
                </a:solidFill>
                <a:effectLst/>
              </a:rPr>
              <a:t>Szczepienia w województwie podkarpackim</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niecałe 35% dorosłych mieszkańców zaszczepionych;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na rankingach nasze województwo znajduje się na końcu listy w Polsce;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ilość dzieci i młodzieży (12-18 r. ż.) zaszczepionych </a:t>
            </a:r>
            <a:br>
              <a:rPr lang="pl-PL" sz="3000" b="0" i="0" u="none" strike="noStrike" dirty="0">
                <a:solidFill>
                  <a:srgbClr val="1066B5"/>
                </a:solidFill>
                <a:effectLst/>
              </a:rPr>
            </a:br>
            <a:r>
              <a:rPr lang="pl-PL" sz="3000" b="0" i="0" u="none" strike="noStrike" dirty="0">
                <a:solidFill>
                  <a:srgbClr val="1066B5"/>
                </a:solidFill>
                <a:effectLst/>
              </a:rPr>
              <a:t>w Polsce- 30 %;</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ilość dzieci zaszczepionych na Podkarpaciu niecałe 16%;</a:t>
            </a:r>
            <a:endParaRPr lang="pl-PL" sz="3000" dirty="0"/>
          </a:p>
        </p:txBody>
      </p:sp>
      <p:pic>
        <p:nvPicPr>
          <p:cNvPr id="4" name="Obraz 3">
            <a:extLst>
              <a:ext uri="{FF2B5EF4-FFF2-40B4-BE49-F238E27FC236}">
                <a16:creationId xmlns:a16="http://schemas.microsoft.com/office/drawing/2014/main" id="{D8C56A5D-7C6B-44AE-8EBF-86BFEC396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0148" y="103332"/>
            <a:ext cx="2705100" cy="1355898"/>
          </a:xfrm>
          <a:prstGeom prst="rect">
            <a:avLst/>
          </a:prstGeom>
        </p:spPr>
      </p:pic>
    </p:spTree>
    <p:extLst>
      <p:ext uri="{BB962C8B-B14F-4D97-AF65-F5344CB8AC3E}">
        <p14:creationId xmlns:p14="http://schemas.microsoft.com/office/powerpoint/2010/main" val="2833063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06F53195-7DD0-4EF3-BA42-B5E9B78F8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792981" y="1476064"/>
            <a:ext cx="6192913" cy="4570961"/>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1" y="514292"/>
            <a:ext cx="9721516" cy="707886"/>
          </a:xfrm>
          <a:prstGeom prst="rect">
            <a:avLst/>
          </a:prstGeom>
          <a:noFill/>
        </p:spPr>
        <p:txBody>
          <a:bodyPr wrap="square">
            <a:spAutoFit/>
          </a:bodyPr>
          <a:lstStyle/>
          <a:p>
            <a:pPr algn="ctr"/>
            <a:r>
              <a:rPr lang="pl-PL" sz="4000" b="1" i="0" u="none" strike="noStrike" dirty="0">
                <a:solidFill>
                  <a:srgbClr val="1066B5"/>
                </a:solidFill>
                <a:effectLst/>
              </a:rPr>
              <a:t>Dlaczego warto się szczepić?</a:t>
            </a:r>
            <a:endParaRPr lang="pl-PL" sz="3000" b="1" dirty="0"/>
          </a:p>
        </p:txBody>
      </p:sp>
      <p:pic>
        <p:nvPicPr>
          <p:cNvPr id="4" name="Obraz 3">
            <a:extLst>
              <a:ext uri="{FF2B5EF4-FFF2-40B4-BE49-F238E27FC236}">
                <a16:creationId xmlns:a16="http://schemas.microsoft.com/office/drawing/2014/main" id="{BB0AE6BA-C65C-4360-BF92-F395345DDD29}"/>
              </a:ext>
            </a:extLst>
          </p:cNvPr>
          <p:cNvPicPr>
            <a:picLocks noChangeAspect="1"/>
          </p:cNvPicPr>
          <p:nvPr/>
        </p:nvPicPr>
        <p:blipFill>
          <a:blip r:embed="rId4"/>
          <a:stretch>
            <a:fillRect/>
          </a:stretch>
        </p:blipFill>
        <p:spPr>
          <a:xfrm>
            <a:off x="1557336" y="2066682"/>
            <a:ext cx="9077325" cy="3695700"/>
          </a:xfrm>
          <a:prstGeom prst="rect">
            <a:avLst/>
          </a:prstGeom>
        </p:spPr>
      </p:pic>
    </p:spTree>
    <p:extLst>
      <p:ext uri="{BB962C8B-B14F-4D97-AF65-F5344CB8AC3E}">
        <p14:creationId xmlns:p14="http://schemas.microsoft.com/office/powerpoint/2010/main" val="428167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AA91B78B-55E5-4DF4-896B-976BB8132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224" y="4617"/>
            <a:ext cx="1873775" cy="1383025"/>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614798"/>
            <a:ext cx="9721516" cy="5632311"/>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szczepienie uczy organizm człowieka, jak zareagować na dany patogen;</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poprzez szczepienie układ odpornościowy zostaje pobudzony do produkcji przeciwciał oraz innych czynników odpornościowych. Dzięki temu po zetknięciu się </a:t>
            </a:r>
            <a:br>
              <a:rPr lang="pl-PL" sz="3000" b="0" i="0" u="none" strike="noStrike" dirty="0">
                <a:solidFill>
                  <a:srgbClr val="1066B5"/>
                </a:solidFill>
                <a:effectLst/>
              </a:rPr>
            </a:br>
            <a:r>
              <a:rPr lang="pl-PL" sz="3000" b="0" i="0" u="none" strike="noStrike" dirty="0">
                <a:solidFill>
                  <a:srgbClr val="1066B5"/>
                </a:solidFill>
                <a:effectLst/>
              </a:rPr>
              <a:t>z patogenem układ immunologiczny jest w stanie silniej zareagować i szybciej zneutralizować zagrożenie dla organizmu;</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szczepienie pomaga organizmowi stworzyć odporność bez zachorowania;</a:t>
            </a:r>
          </a:p>
          <a:p>
            <a:pPr marL="457200" indent="-457200">
              <a:buFont typeface="Arial" panose="020B0604020202020204" pitchFamily="34" charset="0"/>
              <a:buChar char="•"/>
            </a:pPr>
            <a:r>
              <a:rPr lang="pl-PL" sz="3000" b="0" i="0" u="none" strike="noStrike" dirty="0">
                <a:solidFill>
                  <a:srgbClr val="1066B5"/>
                </a:solidFill>
                <a:effectLst/>
              </a:rPr>
              <a:t>każde szczepienie pobudza układ odpornościowy, podobnie jak kontakt z patogenem;</a:t>
            </a:r>
            <a:endParaRPr lang="pl-PL" sz="3000" dirty="0"/>
          </a:p>
        </p:txBody>
      </p:sp>
      <p:pic>
        <p:nvPicPr>
          <p:cNvPr id="4" name="Obraz 3">
            <a:extLst>
              <a:ext uri="{FF2B5EF4-FFF2-40B4-BE49-F238E27FC236}">
                <a16:creationId xmlns:a16="http://schemas.microsoft.com/office/drawing/2014/main" id="{A6DB7BC1-0816-40EE-AA1A-9F920B97C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092" y="5259721"/>
            <a:ext cx="2584785" cy="1295592"/>
          </a:xfrm>
          <a:prstGeom prst="rect">
            <a:avLst/>
          </a:prstGeom>
        </p:spPr>
      </p:pic>
    </p:spTree>
    <p:extLst>
      <p:ext uri="{BB962C8B-B14F-4D97-AF65-F5344CB8AC3E}">
        <p14:creationId xmlns:p14="http://schemas.microsoft.com/office/powerpoint/2010/main" val="196529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689788"/>
            <a:ext cx="9721516" cy="5478423"/>
          </a:xfrm>
          <a:prstGeom prst="rect">
            <a:avLst/>
          </a:prstGeom>
          <a:noFill/>
        </p:spPr>
        <p:txBody>
          <a:bodyPr wrap="square">
            <a:spAutoFit/>
          </a:bodyPr>
          <a:lstStyle/>
          <a:p>
            <a:pPr marL="342900" indent="-342900">
              <a:buFont typeface="Arial" panose="020B0604020202020204" pitchFamily="34" charset="0"/>
              <a:buChar char="•"/>
            </a:pPr>
            <a:r>
              <a:rPr lang="pl-PL" sz="2500" b="0" i="0" u="none" strike="noStrike" dirty="0">
                <a:solidFill>
                  <a:srgbClr val="1066B5"/>
                </a:solidFill>
                <a:effectLst/>
              </a:rPr>
              <a:t>skuteczność szczepień zależy od indywidualnych cech organizmu (wieku, chorób współistniejących, zażywanych leków, wrodzonych lub nabytych zaburzeń odporności itp.) Szczepienia nie dają 100% ochrony. Są osoby, które nie odpowiadają na szczepienia, podobnie jak nie wytwarzają odporności po przechorowaniu na niektóre choroby. Do zakażenia może dojść również w sytuacji, gdy organizm nie miał wystarczająco dużo czasu, żeby wykształcić ochronne przeciwciała, bądź zaszczepimy się już po zakażeniu, a nie mamy jeszcze objawów choroby;</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osoby zaszczepione mogą zachorować, a tym samym transmitować wirusa na innych, ale przenoszą mniej wirusów na inne osoby (ok. 40% mniej), zwiększają prawdopodobieństwo łagodnego przebiegu choroby zakaźnej, a tym samym chronią przed następstwami choroby- powikłaniami i śmiercią w wyniku tej choroby;</a:t>
            </a:r>
            <a:endParaRPr lang="pl-PL" sz="2500" dirty="0"/>
          </a:p>
        </p:txBody>
      </p:sp>
      <p:pic>
        <p:nvPicPr>
          <p:cNvPr id="4" name="Obraz 3">
            <a:extLst>
              <a:ext uri="{FF2B5EF4-FFF2-40B4-BE49-F238E27FC236}">
                <a16:creationId xmlns:a16="http://schemas.microsoft.com/office/drawing/2014/main" id="{F8EB8518-480D-4B83-9C27-82B45A2B8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178" y="5424341"/>
            <a:ext cx="2432385" cy="1219203"/>
          </a:xfrm>
          <a:prstGeom prst="rect">
            <a:avLst/>
          </a:prstGeom>
        </p:spPr>
      </p:pic>
      <p:pic>
        <p:nvPicPr>
          <p:cNvPr id="6" name="Obraz 5">
            <a:extLst>
              <a:ext uri="{FF2B5EF4-FFF2-40B4-BE49-F238E27FC236}">
                <a16:creationId xmlns:a16="http://schemas.microsoft.com/office/drawing/2014/main" id="{74D37864-70BE-429B-927D-91C253B60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1968" y="2034620"/>
            <a:ext cx="2000490" cy="1476553"/>
          </a:xfrm>
          <a:prstGeom prst="rect">
            <a:avLst/>
          </a:prstGeom>
        </p:spPr>
      </p:pic>
    </p:spTree>
    <p:extLst>
      <p:ext uri="{BB962C8B-B14F-4D97-AF65-F5344CB8AC3E}">
        <p14:creationId xmlns:p14="http://schemas.microsoft.com/office/powerpoint/2010/main" val="219811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AC0D0A3-C0BD-4FBD-9ADD-5EA74D687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664653" y="4311151"/>
            <a:ext cx="2908179" cy="2146514"/>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843677"/>
            <a:ext cx="9721516" cy="5170646"/>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koronawirus potrzebuje organizmu człowieka do namnażania, a poprzez to wytwarzania nowych mutacji patogenu. Szczepienie poprzez uodpornienie </a:t>
            </a:r>
            <a:br>
              <a:rPr lang="pl-PL" sz="3000" b="0" i="0" u="none" strike="noStrike" dirty="0">
                <a:solidFill>
                  <a:srgbClr val="1066B5"/>
                </a:solidFill>
                <a:effectLst/>
              </a:rPr>
            </a:br>
            <a:r>
              <a:rPr lang="pl-PL" sz="3000" b="0" i="0" u="none" strike="noStrike" dirty="0">
                <a:solidFill>
                  <a:srgbClr val="1066B5"/>
                </a:solidFill>
                <a:effectLst/>
              </a:rPr>
              <a:t>i niedopuszczenie do rozwoju choroby przerywa taką możliwość;</a:t>
            </a:r>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osoby zaszczepione, u których dojdzie do zachorowania produkują mniej wirusów w krótkim czasie. Im krócej wirus przebywa w organizmie, tym mniej ma czasu na namnażanie i tworzenie mutacji o „lepszych” właściwościach dla wirusa;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szczepiąc się przerywamy łańcuch zakażeń;</a:t>
            </a:r>
            <a:endParaRPr lang="pl-PL" sz="3000" dirty="0"/>
          </a:p>
        </p:txBody>
      </p:sp>
      <p:pic>
        <p:nvPicPr>
          <p:cNvPr id="4" name="Obraz 3">
            <a:extLst>
              <a:ext uri="{FF2B5EF4-FFF2-40B4-BE49-F238E27FC236}">
                <a16:creationId xmlns:a16="http://schemas.microsoft.com/office/drawing/2014/main" id="{BB838C45-1CE3-4818-9A79-6962DDD19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6821" y="178673"/>
            <a:ext cx="2352174" cy="1178998"/>
          </a:xfrm>
          <a:prstGeom prst="rect">
            <a:avLst/>
          </a:prstGeom>
        </p:spPr>
      </p:pic>
    </p:spTree>
    <p:extLst>
      <p:ext uri="{BB962C8B-B14F-4D97-AF65-F5344CB8AC3E}">
        <p14:creationId xmlns:p14="http://schemas.microsoft.com/office/powerpoint/2010/main" val="4106795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843677"/>
            <a:ext cx="9721516" cy="5170646"/>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gdy się zaszczepimy chronimy osoby, które z różnych względów (przede wszystkim zdrowotnych) nie mogą przyjąć szczepienia;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poprzez szczepienia unikamy choroby i powikłań jakie ona może nieść, szczególnie jak chorujemy na choroby przewlekłe. Covid-19 może je zaostrzyć;</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brak jest skutecznego leku, który by zwalczył wirusa;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skuteczność szczepień jest rzędu 90% (w porównaniu szczepienie przeciw grypie to 40-60%);</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z danych Ministerstwa Zdrowia 0,94% w pełni zaszczepionych zachorowało;</a:t>
            </a:r>
            <a:endParaRPr lang="pl-PL" sz="3000" dirty="0"/>
          </a:p>
        </p:txBody>
      </p:sp>
      <p:pic>
        <p:nvPicPr>
          <p:cNvPr id="4" name="Obraz 3">
            <a:extLst>
              <a:ext uri="{FF2B5EF4-FFF2-40B4-BE49-F238E27FC236}">
                <a16:creationId xmlns:a16="http://schemas.microsoft.com/office/drawing/2014/main" id="{6BD8A9F1-6903-45C5-AE75-48F910145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778" y="5304348"/>
            <a:ext cx="2832886" cy="1419949"/>
          </a:xfrm>
          <a:prstGeom prst="rect">
            <a:avLst/>
          </a:prstGeom>
        </p:spPr>
      </p:pic>
      <p:pic>
        <p:nvPicPr>
          <p:cNvPr id="8" name="Obraz 7">
            <a:extLst>
              <a:ext uri="{FF2B5EF4-FFF2-40B4-BE49-F238E27FC236}">
                <a16:creationId xmlns:a16="http://schemas.microsoft.com/office/drawing/2014/main" id="{EEC0CB65-F32B-4D83-BB03-B9F7B4C38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3327" y="4618"/>
            <a:ext cx="2259171" cy="1667484"/>
          </a:xfrm>
          <a:prstGeom prst="rect">
            <a:avLst/>
          </a:prstGeom>
        </p:spPr>
      </p:pic>
    </p:spTree>
    <p:extLst>
      <p:ext uri="{BB962C8B-B14F-4D97-AF65-F5344CB8AC3E}">
        <p14:creationId xmlns:p14="http://schemas.microsoft.com/office/powerpoint/2010/main" val="3414687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CDEA0D51-907D-4C3F-85E5-DB9977C3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9502" y="4871331"/>
            <a:ext cx="2691614" cy="198666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767006"/>
            <a:ext cx="9721516" cy="3323987"/>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zatwierdzone szczepionki na koronawirusa nie zawierają żywego wirusa powodującego COVID-19. To sprawia, że szczepionka sama w sobie w żadnym wypadku nie może wywołać choroby. Również fragmenty materiału genetycznego wirusa zawartego w szczepionkach w żaden sposób nie mieszają się z naszym DNA, po spełnieniu swojej roli zostają zniszczony przez nasz organizm;</a:t>
            </a:r>
            <a:endParaRPr lang="pl-PL" sz="3000" dirty="0"/>
          </a:p>
        </p:txBody>
      </p:sp>
      <p:pic>
        <p:nvPicPr>
          <p:cNvPr id="4" name="Obraz 3">
            <a:extLst>
              <a:ext uri="{FF2B5EF4-FFF2-40B4-BE49-F238E27FC236}">
                <a16:creationId xmlns:a16="http://schemas.microsoft.com/office/drawing/2014/main" id="{1A5CC8CC-1040-44E5-BF93-2F83F03E7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895" y="5090993"/>
            <a:ext cx="3326731" cy="1667483"/>
          </a:xfrm>
          <a:prstGeom prst="rect">
            <a:avLst/>
          </a:prstGeom>
        </p:spPr>
      </p:pic>
    </p:spTree>
    <p:extLst>
      <p:ext uri="{BB962C8B-B14F-4D97-AF65-F5344CB8AC3E}">
        <p14:creationId xmlns:p14="http://schemas.microsoft.com/office/powerpoint/2010/main" val="194141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772F2202-92F1-4B56-A330-CE9599F1F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71102" y="4917600"/>
            <a:ext cx="2210348" cy="163144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074509"/>
            <a:ext cx="9721516" cy="4708981"/>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osoby, które przeszły zakażenie COVID-19 mogą wykonać test na przeciwciała, aby sprawdzić, czy nadal posiadają je w organizmie. Jeśli ich odsetek jest niski lub nie ma ich wcale, warto zrealizować szczepienie;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szczepienie rekomendowane jest dla tzw. ozdrowieńców. Rekomendowane jest podanie pełnego szczepienia. Szczepienie jest bezpieczne, bo wzmacnia odporność wygenerowaną w różnym stopniu przez chorobę, często niedostatecznym, o czym świadczą przypadki powtórnych zachorowań;</a:t>
            </a:r>
            <a:endParaRPr lang="pl-PL" sz="3000" dirty="0"/>
          </a:p>
        </p:txBody>
      </p:sp>
      <p:pic>
        <p:nvPicPr>
          <p:cNvPr id="4" name="Obraz 3">
            <a:extLst>
              <a:ext uri="{FF2B5EF4-FFF2-40B4-BE49-F238E27FC236}">
                <a16:creationId xmlns:a16="http://schemas.microsoft.com/office/drawing/2014/main" id="{3A2E6F09-0B45-4445-9C4E-275F88CEA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0117" y="83655"/>
            <a:ext cx="2185736" cy="1095573"/>
          </a:xfrm>
          <a:prstGeom prst="rect">
            <a:avLst/>
          </a:prstGeom>
        </p:spPr>
      </p:pic>
    </p:spTree>
    <p:extLst>
      <p:ext uri="{BB962C8B-B14F-4D97-AF65-F5344CB8AC3E}">
        <p14:creationId xmlns:p14="http://schemas.microsoft.com/office/powerpoint/2010/main" val="388982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459230"/>
            <a:ext cx="9721516" cy="3939540"/>
          </a:xfrm>
          <a:prstGeom prst="rect">
            <a:avLst/>
          </a:prstGeom>
          <a:noFill/>
        </p:spPr>
        <p:txBody>
          <a:bodyPr wrap="square">
            <a:spAutoFit/>
          </a:bodyPr>
          <a:lstStyle/>
          <a:p>
            <a:r>
              <a:rPr lang="pl-PL" sz="4000" b="1" i="0" u="none" strike="noStrike" dirty="0">
                <a:solidFill>
                  <a:srgbClr val="1066B5"/>
                </a:solidFill>
                <a:effectLst/>
              </a:rPr>
              <a:t>Pandemia na Podkarpaciu</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od początku pandemii ponad 120 tys. osób zachorowało na COVID-19;</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ponad 4 tys. osób zmarło z powodu choroby lub powikłań;</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podczas III fali zachorowań jednoczasowo hospitalizowanych było ponad 2 tys. osób;</a:t>
            </a:r>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liczba zachorowań w ostatnim okresie rośnie;</a:t>
            </a:r>
            <a:endParaRPr lang="pl-PL" sz="3000" dirty="0"/>
          </a:p>
        </p:txBody>
      </p:sp>
      <p:pic>
        <p:nvPicPr>
          <p:cNvPr id="4" name="Obraz 3">
            <a:extLst>
              <a:ext uri="{FF2B5EF4-FFF2-40B4-BE49-F238E27FC236}">
                <a16:creationId xmlns:a16="http://schemas.microsoft.com/office/drawing/2014/main" id="{703EB250-0F41-491C-812D-DB27D8F48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1" y="5128461"/>
            <a:ext cx="3326731" cy="1667483"/>
          </a:xfrm>
          <a:prstGeom prst="rect">
            <a:avLst/>
          </a:prstGeom>
        </p:spPr>
      </p:pic>
      <p:pic>
        <p:nvPicPr>
          <p:cNvPr id="6" name="Obraz 5">
            <a:extLst>
              <a:ext uri="{FF2B5EF4-FFF2-40B4-BE49-F238E27FC236}">
                <a16:creationId xmlns:a16="http://schemas.microsoft.com/office/drawing/2014/main" id="{467F479F-B4E4-47B0-B041-2D5114F0C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1" y="0"/>
            <a:ext cx="3409498" cy="2516535"/>
          </a:xfrm>
          <a:prstGeom prst="rect">
            <a:avLst/>
          </a:prstGeom>
        </p:spPr>
      </p:pic>
    </p:spTree>
    <p:extLst>
      <p:ext uri="{BB962C8B-B14F-4D97-AF65-F5344CB8AC3E}">
        <p14:creationId xmlns:p14="http://schemas.microsoft.com/office/powerpoint/2010/main" val="174395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EBD09754-8C0D-4BAB-85D7-9D980751E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583" y="0"/>
            <a:ext cx="4835916" cy="356936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537410" y="2459504"/>
            <a:ext cx="9721516" cy="1938992"/>
          </a:xfrm>
          <a:prstGeom prst="rect">
            <a:avLst/>
          </a:prstGeom>
          <a:noFill/>
        </p:spPr>
        <p:txBody>
          <a:bodyPr wrap="square">
            <a:spAutoFit/>
          </a:bodyPr>
          <a:lstStyle/>
          <a:p>
            <a:r>
              <a:rPr lang="pl-PL" sz="3000" b="0" i="0" u="none" strike="noStrike" dirty="0">
                <a:solidFill>
                  <a:srgbClr val="1066B5"/>
                </a:solidFill>
                <a:effectLst/>
              </a:rPr>
              <a:t>Informacje o szczepieniach szukaj </a:t>
            </a:r>
          </a:p>
          <a:p>
            <a:r>
              <a:rPr lang="pl-PL" sz="3000" b="0" i="0" u="none" strike="noStrike" dirty="0">
                <a:solidFill>
                  <a:srgbClr val="1066B5"/>
                </a:solidFill>
                <a:effectLst/>
              </a:rPr>
              <a:t>w wiarygodnych źródłach:</a:t>
            </a:r>
            <a:endParaRPr lang="pl-PL" sz="3000"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na stronie: gov.pl/</a:t>
            </a:r>
            <a:r>
              <a:rPr lang="pl-PL" sz="3000" b="0" i="0" u="none" strike="noStrike" dirty="0" err="1">
                <a:solidFill>
                  <a:srgbClr val="1066B5"/>
                </a:solidFill>
                <a:effectLst/>
              </a:rPr>
              <a:t>szczepimysie</a:t>
            </a:r>
            <a:r>
              <a:rPr lang="pl-PL" sz="3000" b="0" i="0" u="none" strike="noStrike" dirty="0">
                <a:solidFill>
                  <a:srgbClr val="1066B5"/>
                </a:solidFill>
                <a:effectLst/>
              </a:rPr>
              <a:t>;</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lub zadzwoń na infolinię pod nr 989;</a:t>
            </a:r>
            <a:endParaRPr lang="pl-PL" sz="3000" dirty="0"/>
          </a:p>
        </p:txBody>
      </p:sp>
      <p:pic>
        <p:nvPicPr>
          <p:cNvPr id="4" name="Symbol zastępczy zawartości 4">
            <a:extLst>
              <a:ext uri="{FF2B5EF4-FFF2-40B4-BE49-F238E27FC236}">
                <a16:creationId xmlns:a16="http://schemas.microsoft.com/office/drawing/2014/main" id="{1C22BE33-9DA1-4780-B4C4-65311D98196B}"/>
              </a:ext>
            </a:extLst>
          </p:cNvPr>
          <p:cNvPicPr>
            <a:picLocks noGrp="1" noChangeAspect="1"/>
          </p:cNvPicPr>
          <p:nvPr/>
        </p:nvPicPr>
        <p:blipFill>
          <a:blip r:embed="rId4"/>
          <a:stretch>
            <a:fillRect/>
          </a:stretch>
        </p:blipFill>
        <p:spPr>
          <a:xfrm>
            <a:off x="6818166" y="1010788"/>
            <a:ext cx="4836424" cy="4836424"/>
          </a:xfrm>
          <a:prstGeom prst="rect">
            <a:avLst/>
          </a:prstGeom>
        </p:spPr>
      </p:pic>
      <p:pic>
        <p:nvPicPr>
          <p:cNvPr id="6" name="Obraz 5">
            <a:extLst>
              <a:ext uri="{FF2B5EF4-FFF2-40B4-BE49-F238E27FC236}">
                <a16:creationId xmlns:a16="http://schemas.microsoft.com/office/drawing/2014/main" id="{0A8DD9C1-CBF2-40BE-A3F5-DBA14D686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1" y="4823661"/>
            <a:ext cx="3326731" cy="1667483"/>
          </a:xfrm>
          <a:prstGeom prst="rect">
            <a:avLst/>
          </a:prstGeom>
        </p:spPr>
      </p:pic>
    </p:spTree>
    <p:extLst>
      <p:ext uri="{BB962C8B-B14F-4D97-AF65-F5344CB8AC3E}">
        <p14:creationId xmlns:p14="http://schemas.microsoft.com/office/powerpoint/2010/main" val="843736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20621"/>
            <a:ext cx="9721516" cy="5016758"/>
          </a:xfrm>
          <a:prstGeom prst="rect">
            <a:avLst/>
          </a:prstGeom>
          <a:noFill/>
        </p:spPr>
        <p:txBody>
          <a:bodyPr wrap="square">
            <a:spAutoFit/>
          </a:bodyPr>
          <a:lstStyle/>
          <a:p>
            <a:r>
              <a:rPr lang="pl-PL" sz="4000" b="1" i="0" u="none" strike="noStrike" dirty="0">
                <a:solidFill>
                  <a:srgbClr val="1066B5"/>
                </a:solidFill>
                <a:effectLst/>
              </a:rPr>
              <a:t>Jakie korzyści niesie ze sobą pełne zaszczepienie?</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ochrona przed koronawirusem;</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zwolnienie z kwarantanny po kontakcie z osobami zakażonymi lub z wysokim ryzykiem zakażenia;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zwolnienie z kwarantanny po podróży do krajów wysokiego ryzyka;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nieuwzględnienie osoby zaszczepionej w obowiązujących limitach zgromadzeń i spotkań;</a:t>
            </a:r>
            <a:endParaRPr lang="pl-PL" sz="3000" dirty="0"/>
          </a:p>
        </p:txBody>
      </p:sp>
      <p:pic>
        <p:nvPicPr>
          <p:cNvPr id="4" name="Obraz 3">
            <a:extLst>
              <a:ext uri="{FF2B5EF4-FFF2-40B4-BE49-F238E27FC236}">
                <a16:creationId xmlns:a16="http://schemas.microsoft.com/office/drawing/2014/main" id="{BBC69D55-9B7A-46A8-A177-86C207AEB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122" y="153296"/>
            <a:ext cx="3326731" cy="1667483"/>
          </a:xfrm>
          <a:prstGeom prst="rect">
            <a:avLst/>
          </a:prstGeom>
        </p:spPr>
      </p:pic>
      <p:pic>
        <p:nvPicPr>
          <p:cNvPr id="6" name="Obraz 5">
            <a:extLst>
              <a:ext uri="{FF2B5EF4-FFF2-40B4-BE49-F238E27FC236}">
                <a16:creationId xmlns:a16="http://schemas.microsoft.com/office/drawing/2014/main" id="{F799D33C-98EB-4F95-B692-4F31002EE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968355" y="2572946"/>
            <a:ext cx="2558714" cy="1888575"/>
          </a:xfrm>
          <a:prstGeom prst="rect">
            <a:avLst/>
          </a:prstGeom>
        </p:spPr>
      </p:pic>
    </p:spTree>
    <p:extLst>
      <p:ext uri="{BB962C8B-B14F-4D97-AF65-F5344CB8AC3E}">
        <p14:creationId xmlns:p14="http://schemas.microsoft.com/office/powerpoint/2010/main" val="232637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17E28B4A-536A-40B9-B145-9FF9072F5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 y="2767070"/>
            <a:ext cx="5542548" cy="4090930"/>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440846"/>
            <a:ext cx="9721516" cy="2785378"/>
          </a:xfrm>
          <a:prstGeom prst="rect">
            <a:avLst/>
          </a:prstGeom>
          <a:noFill/>
        </p:spPr>
        <p:txBody>
          <a:bodyPr wrap="square">
            <a:spAutoFit/>
          </a:bodyPr>
          <a:lstStyle/>
          <a:p>
            <a:pPr algn="ctr"/>
            <a:r>
              <a:rPr lang="pl-PL" sz="2500" b="0" i="0" u="none" strike="noStrike" dirty="0">
                <a:solidFill>
                  <a:srgbClr val="1066B5"/>
                </a:solidFill>
                <a:effectLst/>
              </a:rPr>
              <a:t>Szczepienia to prosty sposób szybszego powrotu do aktywności społecznych, zawodowych i rekreacyjnych, które aktualnie są ograniczone.</a:t>
            </a:r>
            <a:endParaRPr lang="pl-PL" sz="2500" dirty="0">
              <a:solidFill>
                <a:srgbClr val="1066B5"/>
              </a:solidFill>
              <a:effectLst/>
            </a:endParaRPr>
          </a:p>
          <a:p>
            <a:pPr algn="ctr"/>
            <a:r>
              <a:rPr lang="pl-PL" sz="2500" b="0" i="0" u="none" strike="noStrike" dirty="0">
                <a:solidFill>
                  <a:srgbClr val="1066B5"/>
                </a:solidFill>
                <a:effectLst/>
              </a:rPr>
              <a:t>Szczepienie zapewnia wewnętrzny spokój wynikający </a:t>
            </a:r>
            <a:br>
              <a:rPr lang="pl-PL" sz="2500" b="0" i="0" u="none" strike="noStrike" dirty="0">
                <a:solidFill>
                  <a:srgbClr val="1066B5"/>
                </a:solidFill>
                <a:effectLst/>
              </a:rPr>
            </a:br>
            <a:r>
              <a:rPr lang="pl-PL" sz="2500" b="0" i="0" u="none" strike="noStrike" dirty="0">
                <a:solidFill>
                  <a:srgbClr val="1066B5"/>
                </a:solidFill>
                <a:effectLst/>
              </a:rPr>
              <a:t>z poczucia bezpieczeństwa własnego oraz swojej rodziny przed chorobą COVID -19.</a:t>
            </a:r>
          </a:p>
          <a:p>
            <a:pPr algn="ctr"/>
            <a:endParaRPr lang="pl-PL" sz="2500" dirty="0">
              <a:solidFill>
                <a:srgbClr val="1066B5"/>
              </a:solidFill>
              <a:effectLst/>
            </a:endParaRPr>
          </a:p>
          <a:p>
            <a:pPr algn="ctr"/>
            <a:r>
              <a:rPr lang="pl-PL" sz="2500" b="0" i="0" u="none" strike="noStrike" dirty="0">
                <a:solidFill>
                  <a:srgbClr val="1066B5"/>
                </a:solidFill>
                <a:effectLst/>
              </a:rPr>
              <a:t>Bądź odpowiedzialny - zaszczep się !</a:t>
            </a:r>
            <a:endParaRPr lang="pl-PL" sz="2500" dirty="0">
              <a:solidFill>
                <a:srgbClr val="1066B5"/>
              </a:solidFill>
              <a:effectLst/>
            </a:endParaRPr>
          </a:p>
        </p:txBody>
      </p:sp>
      <p:pic>
        <p:nvPicPr>
          <p:cNvPr id="3" name="Obraz 2">
            <a:extLst>
              <a:ext uri="{FF2B5EF4-FFF2-40B4-BE49-F238E27FC236}">
                <a16:creationId xmlns:a16="http://schemas.microsoft.com/office/drawing/2014/main" id="{039F1E80-D461-429D-9615-3F1F795C2D39}"/>
              </a:ext>
            </a:extLst>
          </p:cNvPr>
          <p:cNvPicPr>
            <a:picLocks noChangeAspect="1"/>
          </p:cNvPicPr>
          <p:nvPr/>
        </p:nvPicPr>
        <p:blipFill>
          <a:blip r:embed="rId4"/>
          <a:stretch>
            <a:fillRect/>
          </a:stretch>
        </p:blipFill>
        <p:spPr>
          <a:xfrm>
            <a:off x="1942520" y="3429000"/>
            <a:ext cx="8306959" cy="2810267"/>
          </a:xfrm>
          <a:prstGeom prst="rect">
            <a:avLst/>
          </a:prstGeom>
        </p:spPr>
      </p:pic>
      <p:pic>
        <p:nvPicPr>
          <p:cNvPr id="6" name="Obraz 5">
            <a:extLst>
              <a:ext uri="{FF2B5EF4-FFF2-40B4-BE49-F238E27FC236}">
                <a16:creationId xmlns:a16="http://schemas.microsoft.com/office/drawing/2014/main" id="{12F44AB0-CDEA-4C76-9875-F19999800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3338" y="2131528"/>
            <a:ext cx="2386262" cy="1196084"/>
          </a:xfrm>
          <a:prstGeom prst="rect">
            <a:avLst/>
          </a:prstGeom>
        </p:spPr>
      </p:pic>
    </p:spTree>
    <p:extLst>
      <p:ext uri="{BB962C8B-B14F-4D97-AF65-F5344CB8AC3E}">
        <p14:creationId xmlns:p14="http://schemas.microsoft.com/office/powerpoint/2010/main" val="42347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20621"/>
            <a:ext cx="9721516" cy="5016758"/>
          </a:xfrm>
          <a:prstGeom prst="rect">
            <a:avLst/>
          </a:prstGeom>
          <a:noFill/>
        </p:spPr>
        <p:txBody>
          <a:bodyPr wrap="square">
            <a:spAutoFit/>
          </a:bodyPr>
          <a:lstStyle/>
          <a:p>
            <a:r>
              <a:rPr lang="pl-PL" sz="4000" b="1" i="0" u="none" strike="noStrike" dirty="0">
                <a:solidFill>
                  <a:srgbClr val="1066B5"/>
                </a:solidFill>
                <a:effectLst/>
              </a:rPr>
              <a:t>Zachorowania na COVID-19 wśród dzieci</a:t>
            </a:r>
            <a:br>
              <a:rPr lang="pl-PL" sz="4000" b="1" i="0" u="none" strike="noStrike" dirty="0">
                <a:solidFill>
                  <a:srgbClr val="1066B5"/>
                </a:solidFill>
                <a:effectLst/>
              </a:rPr>
            </a:br>
            <a:r>
              <a:rPr lang="pl-PL" sz="4000" b="1" i="0" u="none" strike="noStrike" dirty="0">
                <a:solidFill>
                  <a:srgbClr val="1066B5"/>
                </a:solidFill>
                <a:effectLst/>
              </a:rPr>
              <a:t>i młodzieży (grupa wiekowa 0-19 r. ż.)</a:t>
            </a:r>
            <a:endParaRPr lang="pl-PL" sz="4000" b="1" dirty="0">
              <a:solidFill>
                <a:srgbClr val="1066B5"/>
              </a:solidFill>
              <a:effectLst/>
            </a:endParaRPr>
          </a:p>
          <a:p>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na terenie województwa podkarpackiego od początku pandemii zachorowało na COVID-19 ponad 2 tys. dzieci</a:t>
            </a:r>
            <a:br>
              <a:rPr lang="pl-PL" sz="3000" b="0" i="0" u="none" strike="noStrike" dirty="0">
                <a:solidFill>
                  <a:srgbClr val="1066B5"/>
                </a:solidFill>
                <a:effectLst/>
              </a:rPr>
            </a:br>
            <a:r>
              <a:rPr lang="pl-PL" sz="3000" b="0" i="0" u="none" strike="noStrike" dirty="0">
                <a:solidFill>
                  <a:srgbClr val="1066B5"/>
                </a:solidFill>
                <a:effectLst/>
              </a:rPr>
              <a:t>w wieku do 9 r. ż. i prawie 4 tys. w przedziale od 10 do</a:t>
            </a:r>
            <a:br>
              <a:rPr lang="pl-PL" sz="3000" b="0" i="0" u="none" strike="noStrike" dirty="0">
                <a:solidFill>
                  <a:srgbClr val="1066B5"/>
                </a:solidFill>
                <a:effectLst/>
              </a:rPr>
            </a:br>
            <a:r>
              <a:rPr lang="pl-PL" sz="3000" b="0" i="0" u="none" strike="noStrike" dirty="0">
                <a:solidFill>
                  <a:srgbClr val="1066B5"/>
                </a:solidFill>
                <a:effectLst/>
              </a:rPr>
              <a:t>19 r. ż.;</a:t>
            </a:r>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odnotowano 2 zgony wśród dzieci i młodzieży do 19 r. ż.;</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obecnie zachorowania u dzieci i młodzieży mają tendencję wzrostową;</a:t>
            </a:r>
            <a:endParaRPr lang="pl-PL" sz="3000" dirty="0"/>
          </a:p>
        </p:txBody>
      </p:sp>
      <p:pic>
        <p:nvPicPr>
          <p:cNvPr id="4" name="Obraz 3">
            <a:extLst>
              <a:ext uri="{FF2B5EF4-FFF2-40B4-BE49-F238E27FC236}">
                <a16:creationId xmlns:a16="http://schemas.microsoft.com/office/drawing/2014/main" id="{6FF8C3E4-0B06-438B-9CE6-B8C5B0EF3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259" y="5407622"/>
            <a:ext cx="2893594" cy="1450378"/>
          </a:xfrm>
          <a:prstGeom prst="rect">
            <a:avLst/>
          </a:prstGeom>
        </p:spPr>
      </p:pic>
      <p:pic>
        <p:nvPicPr>
          <p:cNvPr id="6" name="Obraz 5">
            <a:extLst>
              <a:ext uri="{FF2B5EF4-FFF2-40B4-BE49-F238E27FC236}">
                <a16:creationId xmlns:a16="http://schemas.microsoft.com/office/drawing/2014/main" id="{9A03A68A-ADCC-47D2-887A-65BB7DD4A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5407618"/>
            <a:ext cx="1772816" cy="1450379"/>
          </a:xfrm>
          <a:prstGeom prst="rect">
            <a:avLst/>
          </a:prstGeom>
        </p:spPr>
      </p:pic>
    </p:spTree>
    <p:extLst>
      <p:ext uri="{BB962C8B-B14F-4D97-AF65-F5344CB8AC3E}">
        <p14:creationId xmlns:p14="http://schemas.microsoft.com/office/powerpoint/2010/main" val="143750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1" y="481263"/>
            <a:ext cx="9721516" cy="2015936"/>
          </a:xfrm>
          <a:prstGeom prst="rect">
            <a:avLst/>
          </a:prstGeom>
          <a:noFill/>
        </p:spPr>
        <p:txBody>
          <a:bodyPr wrap="square">
            <a:spAutoFit/>
          </a:bodyPr>
          <a:lstStyle/>
          <a:p>
            <a:pPr algn="ctr"/>
            <a:r>
              <a:rPr lang="pl-PL" sz="2500" b="0" i="0" u="none" strike="noStrike" dirty="0">
                <a:solidFill>
                  <a:srgbClr val="1066B5"/>
                </a:solidFill>
                <a:effectLst/>
              </a:rPr>
              <a:t>Analiza liczby dziennych, stwierdzonych, pozytywnych przypadków na terenie województwa podkarpackiego publikowanych przez Ministerstwo Zdrowia oraz danych dostępnych w systemie EWP które posłużyły do wyznaczenia wieku osób, u których stwierdzono zakażenie wirusem SARS-CoV-2 od marca 2021 r. (wiek wyznaczono na podstawie numeru PESEL). </a:t>
            </a:r>
            <a:endParaRPr lang="pl-PL" sz="2500" dirty="0"/>
          </a:p>
        </p:txBody>
      </p:sp>
      <p:pic>
        <p:nvPicPr>
          <p:cNvPr id="4" name="Symbol zastępczy zawartości 3">
            <a:extLst>
              <a:ext uri="{FF2B5EF4-FFF2-40B4-BE49-F238E27FC236}">
                <a16:creationId xmlns:a16="http://schemas.microsoft.com/office/drawing/2014/main" id="{00D02D95-F267-4973-AF70-5290B1A65E64}"/>
              </a:ext>
            </a:extLst>
          </p:cNvPr>
          <p:cNvPicPr>
            <a:picLocks noGrp="1" noChangeAspect="1"/>
          </p:cNvPicPr>
          <p:nvPr/>
        </p:nvPicPr>
        <p:blipFill>
          <a:blip r:embed="rId3"/>
          <a:stretch>
            <a:fillRect/>
          </a:stretch>
        </p:blipFill>
        <p:spPr>
          <a:xfrm>
            <a:off x="1964977" y="2687053"/>
            <a:ext cx="8262045" cy="4012590"/>
          </a:xfrm>
          <a:prstGeom prst="rect">
            <a:avLst/>
          </a:prstGeom>
        </p:spPr>
      </p:pic>
      <p:pic>
        <p:nvPicPr>
          <p:cNvPr id="6" name="Obraz 5">
            <a:extLst>
              <a:ext uri="{FF2B5EF4-FFF2-40B4-BE49-F238E27FC236}">
                <a16:creationId xmlns:a16="http://schemas.microsoft.com/office/drawing/2014/main" id="{E48DB5E5-74B3-413C-B7F2-58585E77C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60" y="5831305"/>
            <a:ext cx="1732387" cy="868338"/>
          </a:xfrm>
          <a:prstGeom prst="rect">
            <a:avLst/>
          </a:prstGeom>
        </p:spPr>
      </p:pic>
      <p:pic>
        <p:nvPicPr>
          <p:cNvPr id="8" name="Obraz 7">
            <a:extLst>
              <a:ext uri="{FF2B5EF4-FFF2-40B4-BE49-F238E27FC236}">
                <a16:creationId xmlns:a16="http://schemas.microsoft.com/office/drawing/2014/main" id="{A4AFF14C-C5A2-44E4-A25C-A828EBC55E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927234" y="4528258"/>
            <a:ext cx="2606032" cy="1923500"/>
          </a:xfrm>
          <a:prstGeom prst="rect">
            <a:avLst/>
          </a:prstGeom>
        </p:spPr>
      </p:pic>
    </p:spTree>
    <p:extLst>
      <p:ext uri="{BB962C8B-B14F-4D97-AF65-F5344CB8AC3E}">
        <p14:creationId xmlns:p14="http://schemas.microsoft.com/office/powerpoint/2010/main" val="81760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20621"/>
            <a:ext cx="9721516" cy="5016758"/>
          </a:xfrm>
          <a:prstGeom prst="rect">
            <a:avLst/>
          </a:prstGeom>
          <a:noFill/>
        </p:spPr>
        <p:txBody>
          <a:bodyPr wrap="square">
            <a:spAutoFit/>
          </a:bodyPr>
          <a:lstStyle/>
          <a:p>
            <a:r>
              <a:rPr lang="pl-PL" sz="4000" b="1" i="0" u="none" strike="noStrike" dirty="0">
                <a:solidFill>
                  <a:srgbClr val="1066B5"/>
                </a:solidFill>
                <a:effectLst/>
              </a:rPr>
              <a:t>Objawy choroby</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2500" b="0" i="0" u="none" strike="noStrike" dirty="0">
                <a:solidFill>
                  <a:srgbClr val="1066B5"/>
                </a:solidFill>
                <a:effectLst/>
              </a:rPr>
              <a:t>COVID-19 jest chorobą o bardzo zróżnicowanym przebiegu. Zakażenie wirusem SARS-CoV-2 ma skutki we wszystkich właściwie układach </a:t>
            </a:r>
            <a:br>
              <a:rPr lang="pl-PL" sz="2500" b="0" i="0" u="none" strike="noStrike" dirty="0">
                <a:solidFill>
                  <a:srgbClr val="1066B5"/>
                </a:solidFill>
                <a:effectLst/>
              </a:rPr>
            </a:br>
            <a:r>
              <a:rPr lang="pl-PL" sz="2500" b="0" i="0" u="none" strike="noStrike" dirty="0">
                <a:solidFill>
                  <a:srgbClr val="1066B5"/>
                </a:solidFill>
                <a:effectLst/>
              </a:rPr>
              <a:t>i narządach; </a:t>
            </a:r>
            <a:endParaRPr lang="pl-PL" sz="2500" dirty="0">
              <a:solidFill>
                <a:srgbClr val="1066B5"/>
              </a:solidFill>
            </a:endParaRPr>
          </a:p>
          <a:p>
            <a:pPr marL="457200" indent="-457200">
              <a:buFont typeface="Arial" panose="020B0604020202020204" pitchFamily="34" charset="0"/>
              <a:buChar char="•"/>
            </a:pPr>
            <a:r>
              <a:rPr lang="pl-PL" sz="2500" b="0" i="0" u="none" strike="noStrike" dirty="0">
                <a:solidFill>
                  <a:srgbClr val="1066B5"/>
                </a:solidFill>
                <a:effectLst/>
              </a:rPr>
              <a:t>najczęstszymi objawami występującymi to: złe samopoczucie, silne osłabienie i uczucie zmęczenia, gorączka, kaszel, duszność, ból mięśniowy i kostno-stawowy;</a:t>
            </a:r>
            <a:endParaRPr lang="pl-PL" sz="2500" dirty="0">
              <a:solidFill>
                <a:srgbClr val="1066B5"/>
              </a:solidFill>
            </a:endParaRPr>
          </a:p>
          <a:p>
            <a:pPr marL="457200" indent="-457200">
              <a:buFont typeface="Arial" panose="020B0604020202020204" pitchFamily="34" charset="0"/>
              <a:buChar char="•"/>
            </a:pPr>
            <a:r>
              <a:rPr lang="pl-PL" sz="2500" b="0" i="0" u="none" strike="noStrike" dirty="0">
                <a:solidFill>
                  <a:srgbClr val="1066B5"/>
                </a:solidFill>
                <a:effectLst/>
              </a:rPr>
              <a:t>inne objawy, występujące z różną częstością zależą od wariantu wirusa. Może to być: ból głowy, utrata smaku i węchu, zaburzenie rytmu serca, dreszcze, utrata mowy lub zdolności ruchowych, nudności, biegunka, zmiany skórne, zapalenie spojówek i inne;</a:t>
            </a:r>
            <a:endParaRPr lang="pl-PL" sz="2500" dirty="0"/>
          </a:p>
        </p:txBody>
      </p:sp>
      <p:pic>
        <p:nvPicPr>
          <p:cNvPr id="6" name="Obraz 5">
            <a:extLst>
              <a:ext uri="{FF2B5EF4-FFF2-40B4-BE49-F238E27FC236}">
                <a16:creationId xmlns:a16="http://schemas.microsoft.com/office/drawing/2014/main" id="{440D9DE4-BA6B-4A13-8B52-F419EEC31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935" y="86879"/>
            <a:ext cx="3326731" cy="1667483"/>
          </a:xfrm>
          <a:prstGeom prst="rect">
            <a:avLst/>
          </a:prstGeom>
        </p:spPr>
      </p:pic>
      <p:pic>
        <p:nvPicPr>
          <p:cNvPr id="8" name="Obraz 7">
            <a:extLst>
              <a:ext uri="{FF2B5EF4-FFF2-40B4-BE49-F238E27FC236}">
                <a16:creationId xmlns:a16="http://schemas.microsoft.com/office/drawing/2014/main" id="{0B65991F-FF63-4492-BD37-35E221FD7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307" y="4878327"/>
            <a:ext cx="2277979" cy="1681366"/>
          </a:xfrm>
          <a:prstGeom prst="rect">
            <a:avLst/>
          </a:prstGeom>
        </p:spPr>
      </p:pic>
    </p:spTree>
    <p:extLst>
      <p:ext uri="{BB962C8B-B14F-4D97-AF65-F5344CB8AC3E}">
        <p14:creationId xmlns:p14="http://schemas.microsoft.com/office/powerpoint/2010/main" val="329596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C527FF87-ADF1-44CB-A3DD-FBED82278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184448" y="4850448"/>
            <a:ext cx="2310060" cy="1705044"/>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766732"/>
            <a:ext cx="9721516" cy="5324535"/>
          </a:xfrm>
          <a:prstGeom prst="rect">
            <a:avLst/>
          </a:prstGeom>
          <a:noFill/>
        </p:spPr>
        <p:txBody>
          <a:bodyPr wrap="square">
            <a:spAutoFit/>
          </a:bodyPr>
          <a:lstStyle/>
          <a:p>
            <a:r>
              <a:rPr lang="pl-PL" sz="4000" b="1" i="0" u="none" strike="noStrike" dirty="0">
                <a:solidFill>
                  <a:srgbClr val="1066B5"/>
                </a:solidFill>
                <a:effectLst/>
              </a:rPr>
              <a:t>Objawy choroby</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długofalowe następstwa COVID-19 u osób dorosłych określamy mianem </a:t>
            </a:r>
            <a:r>
              <a:rPr lang="pl-PL" sz="2500" b="0" i="0" u="none" strike="noStrike" dirty="0" err="1">
                <a:solidFill>
                  <a:srgbClr val="1066B5"/>
                </a:solidFill>
                <a:effectLst/>
              </a:rPr>
              <a:t>long</a:t>
            </a:r>
            <a:r>
              <a:rPr lang="pl-PL" sz="2500" b="0" i="0" u="none" strike="noStrike" dirty="0">
                <a:solidFill>
                  <a:srgbClr val="1066B5"/>
                </a:solidFill>
                <a:effectLst/>
              </a:rPr>
              <a:t> COVID-19. Termin ten oznacza utrzymywanie się różnorodnych objawów chorobowych nawet dłużej niż 12 tygodni po ostrej fazie zakażenia do kilku miesięcy. Według różnych źródeł objawy o rozmaitym nasileniu opisuje się u od 10% do nawet 90% pacjentów po przebyciu zakażenia. Objawy podobne są do objawów ostrego zakażenia, a dodatkowo mogą dochodzić stany lękowe, czy depresyjne;</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obecnie trudno określić, jak istotnym problemem społecznym okaże się zespół post-COVID-19, ponieważ w miarę trwania pandemii zwiększa się liczba osób wymagających z tego powodu stałej, wielospecjalistycznej opieki lekarskiej i ciągłej rehabilitacji;</a:t>
            </a:r>
            <a:endParaRPr lang="pl-PL" sz="2500" dirty="0"/>
          </a:p>
        </p:txBody>
      </p:sp>
      <p:pic>
        <p:nvPicPr>
          <p:cNvPr id="4" name="Obraz 3">
            <a:extLst>
              <a:ext uri="{FF2B5EF4-FFF2-40B4-BE49-F238E27FC236}">
                <a16:creationId xmlns:a16="http://schemas.microsoft.com/office/drawing/2014/main" id="{DC47AFF9-C80B-4747-9CBE-EABB845CD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122" y="75198"/>
            <a:ext cx="3326731" cy="1667483"/>
          </a:xfrm>
          <a:prstGeom prst="rect">
            <a:avLst/>
          </a:prstGeom>
        </p:spPr>
      </p:pic>
    </p:spTree>
    <p:extLst>
      <p:ext uri="{BB962C8B-B14F-4D97-AF65-F5344CB8AC3E}">
        <p14:creationId xmlns:p14="http://schemas.microsoft.com/office/powerpoint/2010/main" val="148964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574372"/>
            <a:ext cx="9721516" cy="5709255"/>
          </a:xfrm>
          <a:prstGeom prst="rect">
            <a:avLst/>
          </a:prstGeom>
          <a:noFill/>
        </p:spPr>
        <p:txBody>
          <a:bodyPr wrap="square">
            <a:spAutoFit/>
          </a:bodyPr>
          <a:lstStyle/>
          <a:p>
            <a:r>
              <a:rPr lang="pl-PL" sz="4000" b="1" i="0" u="none" strike="noStrike" dirty="0">
                <a:solidFill>
                  <a:srgbClr val="1066B5"/>
                </a:solidFill>
                <a:effectLst/>
                <a:latin typeface="YADK32lAMs4 0"/>
              </a:rPr>
              <a:t>Objawy choroby u dzieci</a:t>
            </a:r>
            <a:endParaRPr lang="pl-PL" sz="4000" b="1" dirty="0">
              <a:solidFill>
                <a:srgbClr val="1066B5"/>
              </a:solidFill>
              <a:effectLst/>
              <a:latin typeface="YADK32lAMs4 0"/>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u dzieci przebieg zachorowania jest zazwyczaj łagodny. Najbardziej niepokoi rozwijająca się później w okresie od 2 do 6 tygodni po zakażeniu COVID-19 choroba zwana wieloukładowym zespołem zapalnym czasowo związanym z COVID-19 (PIMS-TS: </a:t>
            </a:r>
            <a:r>
              <a:rPr lang="pl-PL" sz="2500" b="0" i="0" u="none" strike="noStrike" dirty="0" err="1">
                <a:solidFill>
                  <a:srgbClr val="1066B5"/>
                </a:solidFill>
                <a:effectLst/>
              </a:rPr>
              <a:t>Pediatric</a:t>
            </a:r>
            <a:r>
              <a:rPr lang="pl-PL" sz="2500" b="0" i="0" u="none" strike="noStrike" dirty="0">
                <a:solidFill>
                  <a:srgbClr val="1066B5"/>
                </a:solidFill>
                <a:effectLst/>
              </a:rPr>
              <a:t> </a:t>
            </a:r>
            <a:r>
              <a:rPr lang="pl-PL" sz="2500" b="0" i="0" u="none" strike="noStrike" dirty="0" err="1">
                <a:solidFill>
                  <a:srgbClr val="1066B5"/>
                </a:solidFill>
                <a:effectLst/>
              </a:rPr>
              <a:t>Inflammatory</a:t>
            </a:r>
            <a:r>
              <a:rPr lang="pl-PL" sz="2500" b="0" i="0" u="none" strike="noStrike" dirty="0">
                <a:solidFill>
                  <a:srgbClr val="1066B5"/>
                </a:solidFill>
                <a:effectLst/>
              </a:rPr>
              <a:t> </a:t>
            </a:r>
            <a:r>
              <a:rPr lang="pl-PL" sz="2500" b="0" i="0" u="none" strike="noStrike" dirty="0" err="1">
                <a:solidFill>
                  <a:srgbClr val="1066B5"/>
                </a:solidFill>
                <a:effectLst/>
              </a:rPr>
              <a:t>Multisystem</a:t>
            </a:r>
            <a:r>
              <a:rPr lang="pl-PL" sz="2500" b="0" i="0" u="none" strike="noStrike" dirty="0">
                <a:solidFill>
                  <a:srgbClr val="1066B5"/>
                </a:solidFill>
                <a:effectLst/>
              </a:rPr>
              <a:t> </a:t>
            </a:r>
            <a:r>
              <a:rPr lang="pl-PL" sz="2500" b="0" i="0" u="none" strike="noStrike" dirty="0" err="1">
                <a:solidFill>
                  <a:srgbClr val="1066B5"/>
                </a:solidFill>
                <a:effectLst/>
              </a:rPr>
              <a:t>Syndrome</a:t>
            </a:r>
            <a:r>
              <a:rPr lang="pl-PL" sz="2500" b="0" i="0" u="none" strike="noStrike" dirty="0">
                <a:solidFill>
                  <a:srgbClr val="1066B5"/>
                </a:solidFill>
                <a:effectLst/>
              </a:rPr>
              <a:t> </a:t>
            </a:r>
            <a:r>
              <a:rPr lang="pl-PL" sz="2500" b="0" i="0" u="none" strike="noStrike" dirty="0" err="1">
                <a:solidFill>
                  <a:srgbClr val="1066B5"/>
                </a:solidFill>
                <a:effectLst/>
              </a:rPr>
              <a:t>Temporally</a:t>
            </a:r>
            <a:r>
              <a:rPr lang="pl-PL" sz="2500" b="0" i="0" u="none" strike="noStrike" dirty="0">
                <a:solidFill>
                  <a:srgbClr val="1066B5"/>
                </a:solidFill>
                <a:effectLst/>
              </a:rPr>
              <a:t> </a:t>
            </a:r>
            <a:r>
              <a:rPr lang="pl-PL" sz="2500" b="0" i="0" u="none" strike="noStrike" dirty="0" err="1">
                <a:solidFill>
                  <a:srgbClr val="1066B5"/>
                </a:solidFill>
                <a:effectLst/>
              </a:rPr>
              <a:t>Associated</a:t>
            </a:r>
            <a:r>
              <a:rPr lang="pl-PL" sz="2500" b="0" i="0" u="none" strike="noStrike" dirty="0">
                <a:solidFill>
                  <a:srgbClr val="1066B5"/>
                </a:solidFill>
                <a:effectLst/>
              </a:rPr>
              <a:t> with COVID-19);</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PIMS-TS ma wiele objawów: przypominają infekcję z wysoką gorączką, wysypką, bólami brzucha, wymiotami, osłabieniem, bólem gardła, obrzękiem kończyn. Pojawiają się również nasilone objawy ze strony układu oddechowego z dusznością, układu krążenia z zaburzeniami ciśnienia tętniczego i niewydolnością serca, układu moczowego oraz układu neurologicznego ze zmianami zachowania dziecka;</a:t>
            </a:r>
            <a:endParaRPr lang="pl-PL" sz="2500" dirty="0"/>
          </a:p>
        </p:txBody>
      </p:sp>
      <p:pic>
        <p:nvPicPr>
          <p:cNvPr id="4" name="Obraz 3">
            <a:extLst>
              <a:ext uri="{FF2B5EF4-FFF2-40B4-BE49-F238E27FC236}">
                <a16:creationId xmlns:a16="http://schemas.microsoft.com/office/drawing/2014/main" id="{63AA532E-F969-4A7F-ADDF-706730259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269" y="447"/>
            <a:ext cx="3326731" cy="1667483"/>
          </a:xfrm>
          <a:prstGeom prst="rect">
            <a:avLst/>
          </a:prstGeom>
        </p:spPr>
      </p:pic>
      <p:pic>
        <p:nvPicPr>
          <p:cNvPr id="6" name="Obraz 5">
            <a:extLst>
              <a:ext uri="{FF2B5EF4-FFF2-40B4-BE49-F238E27FC236}">
                <a16:creationId xmlns:a16="http://schemas.microsoft.com/office/drawing/2014/main" id="{57186BDD-053A-4CFA-B455-FB7C8671F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7256" y="4885298"/>
            <a:ext cx="2269958" cy="1675446"/>
          </a:xfrm>
          <a:prstGeom prst="rect">
            <a:avLst/>
          </a:prstGeom>
        </p:spPr>
      </p:pic>
    </p:spTree>
    <p:extLst>
      <p:ext uri="{BB962C8B-B14F-4D97-AF65-F5344CB8AC3E}">
        <p14:creationId xmlns:p14="http://schemas.microsoft.com/office/powerpoint/2010/main" val="426280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59093"/>
            <a:ext cx="9721516" cy="4939814"/>
          </a:xfrm>
          <a:prstGeom prst="rect">
            <a:avLst/>
          </a:prstGeom>
          <a:noFill/>
        </p:spPr>
        <p:txBody>
          <a:bodyPr wrap="square">
            <a:spAutoFit/>
          </a:bodyPr>
          <a:lstStyle/>
          <a:p>
            <a:r>
              <a:rPr lang="pl-PL" sz="4000" b="0" i="0" u="none" strike="noStrike" dirty="0">
                <a:solidFill>
                  <a:srgbClr val="1066B5"/>
                </a:solidFill>
                <a:effectLst/>
              </a:rPr>
              <a:t>Objawy choroby u dzieci</a:t>
            </a:r>
            <a:endParaRPr lang="pl-PL" sz="4000"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w pierwszej fali zakażenia u dzieci były sporadyczne, w drugiej fali większość dzieci chorowała bezobjawowo, ale ogromnym problemem były dzieci z PIMS - TS. W III fali dominował wariant brytyjski i dzieci chorowały na COVID-19 tak, jak chorują na zwykłe infekcje dróg oddechowych (kaszel, katar, gorączka). Większość rodziców nie wiedziała nawet, że dziecko choruje na COVID-19. Obecnie w dobie dominacji wariantu delta, który jest bardzo zaraźliwy i roznosi się bardzo szybko oraz może też dotyczyć osób zaszczepionych przebieg nie musi być ciężki, ale dzieci będą doskonałymi wektorami do transmisji wirusa;</a:t>
            </a:r>
            <a:endParaRPr lang="pl-PL" sz="2500" dirty="0"/>
          </a:p>
        </p:txBody>
      </p:sp>
      <p:pic>
        <p:nvPicPr>
          <p:cNvPr id="4" name="Obraz 3">
            <a:extLst>
              <a:ext uri="{FF2B5EF4-FFF2-40B4-BE49-F238E27FC236}">
                <a16:creationId xmlns:a16="http://schemas.microsoft.com/office/drawing/2014/main" id="{6D10E483-846B-41A1-8B8F-61600428D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692" y="5508453"/>
            <a:ext cx="2520616" cy="1263428"/>
          </a:xfrm>
          <a:prstGeom prst="rect">
            <a:avLst/>
          </a:prstGeom>
        </p:spPr>
      </p:pic>
      <p:pic>
        <p:nvPicPr>
          <p:cNvPr id="6" name="Obraz 5">
            <a:extLst>
              <a:ext uri="{FF2B5EF4-FFF2-40B4-BE49-F238E27FC236}">
                <a16:creationId xmlns:a16="http://schemas.microsoft.com/office/drawing/2014/main" id="{EE63F5A1-D817-46CC-934D-73087F012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6715" y="0"/>
            <a:ext cx="2755783" cy="2034031"/>
          </a:xfrm>
          <a:prstGeom prst="rect">
            <a:avLst/>
          </a:prstGeom>
        </p:spPr>
      </p:pic>
    </p:spTree>
    <p:extLst>
      <p:ext uri="{BB962C8B-B14F-4D97-AF65-F5344CB8AC3E}">
        <p14:creationId xmlns:p14="http://schemas.microsoft.com/office/powerpoint/2010/main" val="50224852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2220</Words>
  <Application>Microsoft Office PowerPoint</Application>
  <PresentationFormat>Panoramiczny</PresentationFormat>
  <Paragraphs>137</Paragraphs>
  <Slides>32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Calibri</vt:lpstr>
      <vt:lpstr>Calibri Light</vt:lpstr>
      <vt:lpstr>YADK32lAMs4 0</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Joanna Zastawna</dc:creator>
  <cp:lastModifiedBy>Dell</cp:lastModifiedBy>
  <cp:revision>4</cp:revision>
  <dcterms:created xsi:type="dcterms:W3CDTF">2021-09-02T06:52:28Z</dcterms:created>
  <dcterms:modified xsi:type="dcterms:W3CDTF">2021-09-06T06:50:45Z</dcterms:modified>
</cp:coreProperties>
</file>