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9" r:id="rId12"/>
    <p:sldId id="273" r:id="rId13"/>
    <p:sldId id="268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4" r:id="rId23"/>
    <p:sldId id="285" r:id="rId24"/>
    <p:sldId id="287" r:id="rId25"/>
    <p:sldId id="288" r:id="rId26"/>
    <p:sldId id="292" r:id="rId27"/>
    <p:sldId id="293" r:id="rId28"/>
    <p:sldId id="294" r:id="rId29"/>
    <p:sldId id="295" r:id="rId30"/>
    <p:sldId id="296" r:id="rId31"/>
    <p:sldId id="297" r:id="rId32"/>
    <p:sldId id="300" r:id="rId33"/>
    <p:sldId id="299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13" r:id="rId42"/>
    <p:sldId id="319" r:id="rId4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704AD-1DB5-4747-ACC6-56E39C732CCB}" type="datetimeFigureOut">
              <a:rPr lang="pl-PL" smtClean="0"/>
              <a:t>2022-06-29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E1FDC-0901-4BEF-B512-67F205633A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4800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704AD-1DB5-4747-ACC6-56E39C732CCB}" type="datetimeFigureOut">
              <a:rPr lang="pl-PL" smtClean="0"/>
              <a:t>2022-06-29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E1FDC-0901-4BEF-B512-67F205633A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5588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704AD-1DB5-4747-ACC6-56E39C732CCB}" type="datetimeFigureOut">
              <a:rPr lang="pl-PL" smtClean="0"/>
              <a:t>2022-06-29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E1FDC-0901-4BEF-B512-67F205633A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191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704AD-1DB5-4747-ACC6-56E39C732CCB}" type="datetimeFigureOut">
              <a:rPr lang="pl-PL" smtClean="0"/>
              <a:t>2022-06-29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E1FDC-0901-4BEF-B512-67F205633A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6708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704AD-1DB5-4747-ACC6-56E39C732CCB}" type="datetimeFigureOut">
              <a:rPr lang="pl-PL" smtClean="0"/>
              <a:t>2022-06-29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E1FDC-0901-4BEF-B512-67F205633A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8716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704AD-1DB5-4747-ACC6-56E39C732CCB}" type="datetimeFigureOut">
              <a:rPr lang="pl-PL" smtClean="0"/>
              <a:t>2022-06-29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E1FDC-0901-4BEF-B512-67F205633A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7349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704AD-1DB5-4747-ACC6-56E39C732CCB}" type="datetimeFigureOut">
              <a:rPr lang="pl-PL" smtClean="0"/>
              <a:t>2022-06-29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E1FDC-0901-4BEF-B512-67F205633A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0810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704AD-1DB5-4747-ACC6-56E39C732CCB}" type="datetimeFigureOut">
              <a:rPr lang="pl-PL" smtClean="0"/>
              <a:t>2022-06-29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E1FDC-0901-4BEF-B512-67F205633A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5613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704AD-1DB5-4747-ACC6-56E39C732CCB}" type="datetimeFigureOut">
              <a:rPr lang="pl-PL" smtClean="0"/>
              <a:t>2022-06-29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E1FDC-0901-4BEF-B512-67F205633A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0426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704AD-1DB5-4747-ACC6-56E39C732CCB}" type="datetimeFigureOut">
              <a:rPr lang="pl-PL" smtClean="0"/>
              <a:t>2022-06-29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E1FDC-0901-4BEF-B512-67F205633A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0178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704AD-1DB5-4747-ACC6-56E39C732CCB}" type="datetimeFigureOut">
              <a:rPr lang="pl-PL" smtClean="0"/>
              <a:t>2022-06-29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E1FDC-0901-4BEF-B512-67F205633A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1117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704AD-1DB5-4747-ACC6-56E39C732CCB}" type="datetimeFigureOut">
              <a:rPr lang="pl-PL" smtClean="0"/>
              <a:t>2022-06-29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E1FDC-0901-4BEF-B512-67F205633A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2351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 dirty="0"/>
              <a:t>Przykład dobrej praktyki: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endParaRPr lang="pl-PL" b="1" dirty="0" smtClean="0"/>
          </a:p>
          <a:p>
            <a:r>
              <a:rPr lang="pl-PL" sz="3600" b="1" dirty="0" smtClean="0"/>
              <a:t>„</a:t>
            </a:r>
            <a:r>
              <a:rPr lang="pl-PL" sz="3600" b="1" dirty="0"/>
              <a:t>Kreatywne zabawy z dzieckiem </a:t>
            </a:r>
            <a:r>
              <a:rPr lang="pl-PL" sz="3600" b="1" dirty="0" smtClean="0"/>
              <a:t>3-letnim </a:t>
            </a:r>
          </a:p>
          <a:p>
            <a:r>
              <a:rPr lang="pl-PL" sz="3600" b="1" dirty="0" smtClean="0"/>
              <a:t>w </a:t>
            </a:r>
            <a:r>
              <a:rPr lang="pl-PL" sz="3600" b="1" dirty="0"/>
              <a:t>Przedszkolu Publicznym nr 9 w Bartoszycach”</a:t>
            </a:r>
            <a:endParaRPr lang="pl-PL" sz="36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05036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775855"/>
            <a:ext cx="10515600" cy="1049770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Zabierajmy </a:t>
            </a:r>
            <a:r>
              <a:rPr lang="pl-PL" dirty="0"/>
              <a:t>dzieci na wycieczki </a:t>
            </a:r>
            <a:r>
              <a:rPr lang="pl-PL" dirty="0" smtClean="0"/>
              <a:t>krajoznawcze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82" y="1825625"/>
            <a:ext cx="5902036" cy="4351338"/>
          </a:xfrm>
        </p:spPr>
      </p:pic>
    </p:spTree>
    <p:extLst>
      <p:ext uri="{BB962C8B-B14F-4D97-AF65-F5344CB8AC3E}">
        <p14:creationId xmlns:p14="http://schemas.microsoft.com/office/powerpoint/2010/main" val="2335520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Pozwólmy dzieciom na eksperymenty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641626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i</a:t>
            </a:r>
            <a:r>
              <a:rPr lang="pl-PL" dirty="0" smtClean="0"/>
              <a:t> doświadczenia.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940738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D</a:t>
            </a:r>
            <a:r>
              <a:rPr lang="pl-PL" dirty="0" smtClean="0"/>
              <a:t>okonujmy z dziećmi obserwacji. </a:t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807658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T</a:t>
            </a:r>
            <a:r>
              <a:rPr lang="pl-PL" dirty="0" smtClean="0"/>
              <a:t>wórzmy </a:t>
            </a:r>
            <a:r>
              <a:rPr lang="pl-PL" dirty="0"/>
              <a:t>z materiału </a:t>
            </a:r>
            <a:r>
              <a:rPr lang="pl-PL" dirty="0" smtClean="0"/>
              <a:t>naturalnego.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6" y="1825625"/>
            <a:ext cx="5195455" cy="4351338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655" y="1825624"/>
            <a:ext cx="5140035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9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Poświęcajmy </a:t>
            </a:r>
            <a:r>
              <a:rPr lang="pl-PL" dirty="0"/>
              <a:t>więcej czasu na zajęcia </a:t>
            </a:r>
            <a:r>
              <a:rPr lang="pl-PL" dirty="0" smtClean="0"/>
              <a:t>plastyczne, </a:t>
            </a:r>
            <a:r>
              <a:rPr lang="pl-PL" dirty="0"/>
              <a:t>rozbudzając kreatywność i pomysłowość dziecka.</a:t>
            </a:r>
            <a:br>
              <a:rPr lang="pl-PL" dirty="0"/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579093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738293"/>
          </a:xfrm>
        </p:spPr>
        <p:txBody>
          <a:bodyPr>
            <a:normAutofit fontScale="90000"/>
          </a:bodyPr>
          <a:lstStyle/>
          <a:p>
            <a:r>
              <a:rPr lang="pl-PL" dirty="0"/>
              <a:t>P</a:t>
            </a:r>
            <a:r>
              <a:rPr lang="pl-PL" dirty="0" smtClean="0"/>
              <a:t>oza </a:t>
            </a:r>
            <a:r>
              <a:rPr lang="pl-PL" dirty="0"/>
              <a:t>kolorowaniem wprowadźmy malowanie </a:t>
            </a:r>
            <a:r>
              <a:rPr lang="pl-PL" dirty="0" smtClean="0"/>
              <a:t>palcami, </a:t>
            </a:r>
            <a:r>
              <a:rPr lang="pl-PL" dirty="0"/>
              <a:t>zabawy z modeliną i masą solną, malowanie gąbką, robienie pieczątek z ziemniaka, czy korka, pozwólmy dzieciom na wybór techniki wykonania pracy.</a:t>
            </a:r>
            <a:br>
              <a:rPr lang="pl-PL" dirty="0"/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2757055"/>
            <a:ext cx="5624945" cy="3823853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164" y="2757054"/>
            <a:ext cx="4835236" cy="382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10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121602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Organizujmy wystawy </a:t>
            </a:r>
            <a:r>
              <a:rPr lang="pl-PL" dirty="0"/>
              <a:t>prac </a:t>
            </a:r>
            <a:r>
              <a:rPr lang="pl-PL" dirty="0" smtClean="0"/>
              <a:t>plastycznych. 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080657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 </a:t>
            </a:r>
            <a:r>
              <a:rPr lang="pl-PL" dirty="0" smtClean="0"/>
              <a:t>Zachęcajmy dzieci </a:t>
            </a:r>
            <a:r>
              <a:rPr lang="pl-PL" dirty="0"/>
              <a:t>do przebierania się, 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171053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do występów „na scenie”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362359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Cele działania: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326923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sz="3200" dirty="0"/>
              <a:t>Cele główne:</a:t>
            </a:r>
          </a:p>
          <a:p>
            <a:pPr marL="0" indent="0">
              <a:buNone/>
            </a:pPr>
            <a:r>
              <a:rPr lang="pl-PL" sz="3200" dirty="0"/>
              <a:t>1. Rozwijanie kreatywności wśród dzieci </a:t>
            </a:r>
            <a:r>
              <a:rPr lang="pl-PL" sz="3200" dirty="0" smtClean="0"/>
              <a:t>3 </a:t>
            </a:r>
            <a:r>
              <a:rPr lang="pl-PL" sz="3200" dirty="0"/>
              <a:t>– letnich – dążenie do uczynienia z przedszkola miejsca sukcesu dziecka, miejsca wspólnej radości z jego dokonań i osiągnięć.</a:t>
            </a:r>
          </a:p>
          <a:p>
            <a:pPr marL="0" indent="0">
              <a:buNone/>
            </a:pPr>
            <a:r>
              <a:rPr lang="pl-PL" sz="3200" dirty="0"/>
              <a:t>2. Promocja przedszkola w środowisku lokalnym - prezentacja umiejętności i efektów pracy dzieci na forum przedszkola i miasta.</a:t>
            </a:r>
            <a:br>
              <a:rPr lang="pl-PL" sz="3200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29425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i odgrywania ról.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836" y="1825625"/>
            <a:ext cx="4253346" cy="4351338"/>
          </a:xfrm>
        </p:spPr>
      </p:pic>
    </p:spTree>
    <p:extLst>
      <p:ext uri="{BB962C8B-B14F-4D97-AF65-F5344CB8AC3E}">
        <p14:creationId xmlns:p14="http://schemas.microsoft.com/office/powerpoint/2010/main" val="872528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5640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Zorganizujmy restaurację, </a:t>
            </a:r>
            <a:r>
              <a:rPr lang="pl-PL" dirty="0"/>
              <a:t>gdzie dziecko może uczyć </a:t>
            </a:r>
            <a:r>
              <a:rPr lang="pl-PL" dirty="0" smtClean="0"/>
              <a:t>się kulturalnych </a:t>
            </a:r>
            <a:r>
              <a:rPr lang="pl-PL" dirty="0" err="1" smtClean="0"/>
              <a:t>zachowań</a:t>
            </a:r>
            <a:r>
              <a:rPr lang="pl-PL" dirty="0" smtClean="0"/>
              <a:t> oraz samodzielności.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6" y="2216727"/>
            <a:ext cx="5472546" cy="3960234"/>
          </a:xfrm>
        </p:spPr>
      </p:pic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28" y="2216727"/>
            <a:ext cx="5292436" cy="396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49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U</a:t>
            </a:r>
            <a:r>
              <a:rPr lang="pl-PL" dirty="0" smtClean="0"/>
              <a:t>czmy dzieci odpowiedzialności i zachęcajmy do pomocy w dbaniu o zdrowie.</a:t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64676"/>
            <a:ext cx="5430982" cy="4073236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818" y="1964676"/>
            <a:ext cx="5223164" cy="407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9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K</a:t>
            </a:r>
            <a:r>
              <a:rPr lang="pl-PL" dirty="0" smtClean="0"/>
              <a:t>odujmy </a:t>
            </a:r>
            <a:r>
              <a:rPr lang="pl-PL" dirty="0"/>
              <a:t>i odczytujmy </a:t>
            </a:r>
            <a:r>
              <a:rPr lang="pl-PL" dirty="0" smtClean="0"/>
              <a:t>kody.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2" y="1825625"/>
            <a:ext cx="5084618" cy="4351338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36" y="1825625"/>
            <a:ext cx="541712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67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P</a:t>
            </a:r>
            <a:r>
              <a:rPr lang="pl-PL" dirty="0" smtClean="0"/>
              <a:t>okażmy </a:t>
            </a:r>
            <a:r>
              <a:rPr lang="pl-PL" dirty="0"/>
              <a:t>dzieciom, że kolory to nie tylko kredki i kolorowe kartki, świat też potrafi być </a:t>
            </a:r>
            <a:r>
              <a:rPr lang="pl-PL" dirty="0" smtClean="0"/>
              <a:t>kolorowy.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09" y="1593273"/>
            <a:ext cx="5195455" cy="4583690"/>
          </a:xfrm>
          <a:prstGeom prst="rect">
            <a:avLst/>
          </a:prstGeom>
        </p:spPr>
      </p:pic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849" y="1593273"/>
            <a:ext cx="5388841" cy="4583690"/>
          </a:xfrm>
        </p:spPr>
      </p:pic>
    </p:spTree>
    <p:extLst>
      <p:ext uri="{BB962C8B-B14F-4D97-AF65-F5344CB8AC3E}">
        <p14:creationId xmlns:p14="http://schemas.microsoft.com/office/powerpoint/2010/main" val="26130893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57639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C</a:t>
            </a:r>
            <a:r>
              <a:rPr lang="pl-PL" dirty="0" smtClean="0"/>
              <a:t>odziennie </a:t>
            </a:r>
            <a:r>
              <a:rPr lang="pl-PL" dirty="0"/>
              <a:t>czytajmy dzieciom książki, </a:t>
            </a:r>
            <a:r>
              <a:rPr lang="pl-PL" dirty="0" smtClean="0"/>
              <a:t>to rozbudzi ich pomysłowość i kreatywność.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5230091" cy="4351338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22"/>
          <a:stretch/>
        </p:blipFill>
        <p:spPr>
          <a:xfrm>
            <a:off x="6373091" y="1825625"/>
            <a:ext cx="514003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139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K</a:t>
            </a:r>
            <a:r>
              <a:rPr lang="pl-PL" dirty="0" smtClean="0"/>
              <a:t>onstruujmy </a:t>
            </a:r>
            <a:r>
              <a:rPr lang="pl-PL" dirty="0"/>
              <a:t>różne budowle, wykorzystując do tego instrukcje słowne i </a:t>
            </a:r>
            <a:r>
              <a:rPr lang="pl-PL" dirty="0" smtClean="0"/>
              <a:t>obrazkowe. 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2838724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T</a:t>
            </a:r>
            <a:r>
              <a:rPr lang="pl-PL" dirty="0" smtClean="0"/>
              <a:t>wórzmy samodzielnie lub w małych zespołach. 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5794479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406689"/>
            <a:ext cx="10515600" cy="3431020"/>
          </a:xfrm>
        </p:spPr>
        <p:txBody>
          <a:bodyPr>
            <a:normAutofit/>
          </a:bodyPr>
          <a:lstStyle/>
          <a:p>
            <a:pPr algn="ctr"/>
            <a:r>
              <a:rPr lang="pl-PL" sz="3600" dirty="0" smtClean="0"/>
              <a:t>Uczmy </a:t>
            </a:r>
            <a:r>
              <a:rPr lang="pl-PL" sz="3600" dirty="0"/>
              <a:t>dzieci „zdrowej rywalizacji”, nie dawajmy dzieciom ciągle wygrywać, pokażmy, że czasami się wygrywa, a czasami przegrywa, szanujmy swoich </a:t>
            </a:r>
            <a:r>
              <a:rPr lang="pl-PL" sz="3600" dirty="0" smtClean="0"/>
              <a:t>rywali, motywujmy </a:t>
            </a:r>
            <a:r>
              <a:rPr lang="pl-PL" sz="3600" dirty="0"/>
              <a:t>dzieci do ponownej próby wykonania zadania następnym </a:t>
            </a:r>
            <a:r>
              <a:rPr lang="pl-PL" sz="3600" dirty="0" smtClean="0"/>
              <a:t>razem.</a:t>
            </a:r>
            <a:r>
              <a:rPr lang="pl-PL" sz="3600" dirty="0"/>
              <a:t/>
            </a:r>
            <a:br>
              <a:rPr lang="pl-PL" sz="3600" dirty="0"/>
            </a:br>
            <a:endParaRPr lang="pl-PL" sz="36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5" y="3560763"/>
            <a:ext cx="5209308" cy="2992437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655" y="3560762"/>
            <a:ext cx="5126179" cy="29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93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Bycie twórczym pozwala nam na dostosowanie  i reagowanie  na szybko zmieniający się świat.</a:t>
            </a:r>
            <a:br>
              <a:rPr lang="pl-PL" dirty="0"/>
            </a:b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917106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3348"/>
          </a:xfrm>
        </p:spPr>
        <p:txBody>
          <a:bodyPr>
            <a:normAutofit fontScale="90000"/>
          </a:bodyPr>
          <a:lstStyle/>
          <a:p>
            <a:r>
              <a:rPr lang="pl-PL" dirty="0"/>
              <a:t>Cele szczegółowe: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288474"/>
            <a:ext cx="10515600" cy="493221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Wspomaganie twórczej aktywności dziecka poprzez zabawę z wykorzystaniem różnorodnych metod, form i środków </a:t>
            </a:r>
            <a:r>
              <a:rPr lang="pl-PL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dydaktycznych.</a:t>
            </a:r>
            <a:endParaRPr lang="pl-PL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pl-PL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Zapewnienie dzieciom atrakcyjnego, aktywnego, kreatywnego i pożytecznego spędzenia wspólnych chwil  w przedszkolu.								</a:t>
            </a:r>
            <a:br>
              <a:rPr lang="pl-PL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l-PL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Wprowadzanie dzieci w świat wartości estetycznych i wspomaganie w rozwijaniu umiejętności plastycznych, muzycznych, wokalnych, recytatorskich, aktorskich, ruchowych, teatralnych</a:t>
            </a:r>
            <a:r>
              <a:rPr lang="pl-PL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przyrodniczych, logicznych i konstrukcyjnych</a:t>
            </a:r>
            <a:r>
              <a:rPr lang="pl-PL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l-PL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pl-PL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pl-PL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Kształtowanie u dzieci odporności emocjonalnej koniecznej do radzenia sobie w nowych i trudnych sytuacjach, w tym także do łagodnego znoszenia </a:t>
            </a:r>
            <a:r>
              <a:rPr lang="pl-PL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stresów.</a:t>
            </a:r>
            <a:endParaRPr lang="pl-PL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pl-PL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Budowanie dziecięcej wiedzy o świecie społecznym i przyrodniczym.</a:t>
            </a:r>
          </a:p>
          <a:p>
            <a:pPr marL="0" indent="0">
              <a:buNone/>
            </a:pPr>
            <a:r>
              <a:rPr lang="pl-PL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pl-PL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Zapewnienie dzieciom lepszych szans edukacyjnych poprzez wspieranie ich ciekawości, aktywności i samodzielności oraz kształtowanie tych wiadomości i umiejętności.</a:t>
            </a:r>
          </a:p>
          <a:p>
            <a:pPr marL="0" indent="0">
              <a:buNone/>
            </a:pPr>
            <a:r>
              <a:rPr lang="pl-PL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pl-PL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Promocja przedszkola w środowisku lokalnym oraz w mediach.</a:t>
            </a:r>
          </a:p>
        </p:txBody>
      </p:sp>
    </p:spTree>
    <p:extLst>
      <p:ext uri="{BB962C8B-B14F-4D97-AF65-F5344CB8AC3E}">
        <p14:creationId xmlns:p14="http://schemas.microsoft.com/office/powerpoint/2010/main" val="33434261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A wszystko zaczęło się podczas zabaw w naszym przedszkolu: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551709"/>
            <a:ext cx="10515600" cy="508461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sz="3300" dirty="0"/>
              <a:t>- twórcze myślenie i kreatywność</a:t>
            </a:r>
          </a:p>
          <a:p>
            <a:pPr marL="0" indent="0">
              <a:buNone/>
            </a:pPr>
            <a:r>
              <a:rPr lang="pl-PL" sz="3300" dirty="0"/>
              <a:t>- wyobraźnia i wizualizacja</a:t>
            </a:r>
          </a:p>
          <a:p>
            <a:pPr marL="0" indent="0">
              <a:buNone/>
            </a:pPr>
            <a:r>
              <a:rPr lang="pl-PL" sz="3300" dirty="0"/>
              <a:t>- umiejętność korzystania ze wszystkiego</a:t>
            </a:r>
          </a:p>
          <a:p>
            <a:pPr marL="0" indent="0">
              <a:buNone/>
            </a:pPr>
            <a:r>
              <a:rPr lang="pl-PL" sz="3300" dirty="0"/>
              <a:t>- zgodna praca w małym zespole</a:t>
            </a:r>
          </a:p>
          <a:p>
            <a:pPr marL="0" indent="0">
              <a:buNone/>
            </a:pPr>
            <a:r>
              <a:rPr lang="pl-PL" sz="3300" dirty="0"/>
              <a:t>- życzliwość i szacunek wobec innych</a:t>
            </a:r>
          </a:p>
          <a:p>
            <a:pPr marL="0" indent="0">
              <a:buNone/>
            </a:pPr>
            <a:r>
              <a:rPr lang="pl-PL" sz="3300" dirty="0"/>
              <a:t>- przeżywanie i wyrażanie emocji</a:t>
            </a:r>
          </a:p>
          <a:p>
            <a:pPr marL="0" indent="0">
              <a:buNone/>
            </a:pPr>
            <a:r>
              <a:rPr lang="pl-PL" sz="3300" dirty="0"/>
              <a:t>- komunikacja i negocjacje</a:t>
            </a:r>
          </a:p>
          <a:p>
            <a:pPr marL="0" indent="0">
              <a:buNone/>
            </a:pPr>
            <a:r>
              <a:rPr lang="pl-PL" sz="3300" dirty="0"/>
              <a:t>- dokonywanie wyborów</a:t>
            </a:r>
          </a:p>
          <a:p>
            <a:pPr marL="0" indent="0">
              <a:buNone/>
            </a:pPr>
            <a:r>
              <a:rPr lang="pl-PL" sz="3300" dirty="0"/>
              <a:t>- pozytywne nastawienie i optymizm – „damy radę”</a:t>
            </a:r>
          </a:p>
          <a:p>
            <a:pPr marL="0" indent="0">
              <a:buNone/>
            </a:pPr>
            <a:r>
              <a:rPr lang="pl-PL" sz="3300" dirty="0"/>
              <a:t>- bronienie swojego zdania</a:t>
            </a:r>
          </a:p>
          <a:p>
            <a:pPr marL="0" indent="0">
              <a:buNone/>
            </a:pPr>
            <a:r>
              <a:rPr lang="pl-PL" sz="3300" dirty="0"/>
              <a:t>- podejmowanie decyzji i ponoszenie za nie odpowiedzialności</a:t>
            </a:r>
          </a:p>
          <a:p>
            <a:pPr marL="0" indent="0">
              <a:buNone/>
            </a:pPr>
            <a:r>
              <a:rPr lang="pl-PL" sz="3300" dirty="0"/>
              <a:t>- szukanie rozwiązań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414531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Uzyskane efekty: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246909"/>
            <a:ext cx="10515600" cy="49300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4000" dirty="0"/>
              <a:t>Największym osiągnięciem tego projektu jest uzyskanie i rozwinięcie tak wielu umiejętności dzieci, poszerzenie zasobu ich wiedzy, rozbudzenie ciekawości świata, przełamanie strachu przed wprowadzeniem nowych, własnych pomysłów, eksperymentowanie, przełamanie strachu przed występami </a:t>
            </a:r>
            <a:r>
              <a:rPr lang="pl-PL" sz="4000" dirty="0" smtClean="0"/>
              <a:t>publicznymi,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4487435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/>
              <a:t>a zauważmy, że wszystkie </a:t>
            </a:r>
            <a:r>
              <a:rPr lang="pl-PL" dirty="0"/>
              <a:t>dzieci </a:t>
            </a:r>
            <a:r>
              <a:rPr lang="pl-PL" dirty="0" smtClean="0"/>
              <a:t>chcą </a:t>
            </a:r>
            <a:r>
              <a:rPr lang="pl-PL" dirty="0"/>
              <a:t>występować podczas każdej </a:t>
            </a:r>
            <a:r>
              <a:rPr lang="pl-PL" dirty="0" smtClean="0"/>
              <a:t>uroczystości. 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7558961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Wielkim sukcesem jest także umiejętność </a:t>
            </a:r>
            <a:r>
              <a:rPr lang="pl-PL" dirty="0"/>
              <a:t>współpracy w zespole ze wszystkimi dziećmi,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3429151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nawet jeśli mają różny charakter i temperament.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1359534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Dzieci są </a:t>
            </a:r>
            <a:r>
              <a:rPr lang="pl-PL" dirty="0"/>
              <a:t>zawsze chętne do każdej proponowanej przeze mnie zabawy, 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3506421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na którą czekają z niecierpliwością, wyrażając radość i okrzyki zadowolenia.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2338350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Dzięki kreatywnym zabawom dzieci stały </a:t>
            </a:r>
            <a:r>
              <a:rPr lang="pl-PL" dirty="0"/>
              <a:t>się bardziej </a:t>
            </a:r>
            <a:r>
              <a:rPr lang="pl-PL" dirty="0" smtClean="0"/>
              <a:t>samodzielne i chętnie </a:t>
            </a:r>
            <a:r>
              <a:rPr lang="pl-PL" dirty="0"/>
              <a:t>pomagają </a:t>
            </a:r>
            <a:r>
              <a:rPr lang="pl-PL" dirty="0" smtClean="0"/>
              <a:t>innym.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02" y="2078976"/>
            <a:ext cx="5124796" cy="3844636"/>
          </a:xfrm>
        </p:spPr>
      </p:pic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6728162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641311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Bardzo aktywnie </a:t>
            </a:r>
            <a:r>
              <a:rPr lang="pl-PL" dirty="0"/>
              <a:t>biorą udział w zabawach z elementami rywalizacji, podczas których nie ma płaczu, zawiści i obrażania, a przypominam, że dzieci </a:t>
            </a:r>
            <a:r>
              <a:rPr lang="pl-PL" dirty="0" smtClean="0"/>
              <a:t>miały </a:t>
            </a:r>
            <a:r>
              <a:rPr lang="pl-PL" dirty="0"/>
              <a:t>dopiero </a:t>
            </a:r>
            <a:r>
              <a:rPr lang="pl-PL" dirty="0" smtClean="0"/>
              <a:t>3 </a:t>
            </a:r>
            <a:r>
              <a:rPr lang="pl-PL" dirty="0"/>
              <a:t>lata. </a:t>
            </a:r>
            <a:br>
              <a:rPr lang="pl-PL" dirty="0"/>
            </a:b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191" y="2508250"/>
            <a:ext cx="4891617" cy="3668712"/>
          </a:xfrm>
        </p:spPr>
      </p:pic>
    </p:spTree>
    <p:extLst>
      <p:ext uri="{BB962C8B-B14F-4D97-AF65-F5344CB8AC3E}">
        <p14:creationId xmlns:p14="http://schemas.microsoft.com/office/powerpoint/2010/main" val="6164327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Sukcesy dzieci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440873"/>
            <a:ext cx="10515600" cy="4736090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pl-PL" sz="3200" dirty="0"/>
              <a:t>Dzieci, które uczestniczyły w projekcie, w tym roku szkolnym po raz pierwszy prezentowały swoje umiejętności muzyczne, wokalne, taneczne, recytatorskie i aktorskie </a:t>
            </a:r>
            <a:r>
              <a:rPr lang="pl-PL" sz="3200" dirty="0" smtClean="0"/>
              <a:t>występując podczas „Pasowania na przedszkolaka”, „Jasełek”, „Dnia Babci i Dziadka” oraz „Dnia Mamy i Taty”, a także podczas Narodowego Święta Niepodległości i Majowej Akademii Patriotycznej. 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2397006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Opis działań: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330036"/>
            <a:ext cx="10515600" cy="3920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200" dirty="0" smtClean="0"/>
              <a:t>W </a:t>
            </a:r>
            <a:r>
              <a:rPr lang="pl-PL" sz="3200" dirty="0"/>
              <a:t>roku szkolnym </a:t>
            </a:r>
            <a:r>
              <a:rPr lang="pl-PL" sz="3200" dirty="0" smtClean="0"/>
              <a:t>2021/2022 </a:t>
            </a:r>
            <a:r>
              <a:rPr lang="pl-PL" sz="3200" dirty="0"/>
              <a:t>podjęłam działania dotyczące „Kreatywnych zabaw z dzieckiem </a:t>
            </a:r>
            <a:r>
              <a:rPr lang="pl-PL" sz="3200" dirty="0" smtClean="0"/>
              <a:t>3-letnim </a:t>
            </a:r>
            <a:r>
              <a:rPr lang="pl-PL" sz="3200" dirty="0"/>
              <a:t>w Przedszkolu Publicznym nr 9 w Bartoszycach”. Projekt miał na celu rozwijanie kreatywności wśród dzieci </a:t>
            </a:r>
            <a:r>
              <a:rPr lang="pl-PL" sz="3200" dirty="0" smtClean="0"/>
              <a:t>3 </a:t>
            </a:r>
            <a:r>
              <a:rPr lang="pl-PL" sz="3200" dirty="0"/>
              <a:t>– letnich oraz wspomaganie twórczej aktywności dziecka poprzez zabawę z wykorzystaniem różnorodnych metod, form i środków </a:t>
            </a:r>
            <a:r>
              <a:rPr lang="pl-PL" sz="3200" dirty="0" smtClean="0"/>
              <a:t>dydaktycznych. </a:t>
            </a:r>
            <a:r>
              <a:rPr lang="pl-PL" sz="3200" dirty="0"/>
              <a:t>Ponadto dzięki realizacji projektu promowałam nasze przedszkole w społeczności lokalnej.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882630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9920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Wszystkie</a:t>
            </a:r>
            <a:r>
              <a:rPr lang="pl-PL" dirty="0" smtClean="0"/>
              <a:t> uroczystości </a:t>
            </a:r>
            <a:r>
              <a:rPr lang="pl-PL" dirty="0"/>
              <a:t>można było obejrzeć dzięki transmisji w  lokalnej telewizji kablowej Bart-Sat.</a:t>
            </a:r>
            <a:br>
              <a:rPr lang="pl-PL" dirty="0"/>
            </a:b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825625"/>
            <a:ext cx="4523508" cy="4351338"/>
          </a:xfrm>
          <a:prstGeom prst="rect">
            <a:avLst/>
          </a:prstGeom>
        </p:spPr>
      </p:pic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45" y="1825625"/>
            <a:ext cx="5541819" cy="4351338"/>
          </a:xfrm>
        </p:spPr>
      </p:pic>
    </p:spTree>
    <p:extLst>
      <p:ext uri="{BB962C8B-B14F-4D97-AF65-F5344CB8AC3E}">
        <p14:creationId xmlns:p14="http://schemas.microsoft.com/office/powerpoint/2010/main" val="34942653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219199"/>
            <a:ext cx="10515600" cy="4957763"/>
          </a:xfrm>
        </p:spPr>
        <p:txBody>
          <a:bodyPr/>
          <a:lstStyle/>
          <a:p>
            <a:pPr marL="0" indent="0">
              <a:buNone/>
            </a:pPr>
            <a:endParaRPr lang="pl-PL" sz="4800" dirty="0" smtClean="0"/>
          </a:p>
          <a:p>
            <a:pPr marL="0" indent="0" algn="ctr">
              <a:buNone/>
            </a:pPr>
            <a:r>
              <a:rPr lang="pl-PL" sz="4800" dirty="0" smtClean="0"/>
              <a:t>Wszystkie </a:t>
            </a:r>
            <a:r>
              <a:rPr lang="pl-PL" sz="4800" dirty="0"/>
              <a:t>działania promujące nasze przedszkole były na bieżąco opisywane na stronie internetowej </a:t>
            </a:r>
            <a:r>
              <a:rPr lang="pl-PL" sz="4800" dirty="0" smtClean="0"/>
              <a:t>przedszkola, </a:t>
            </a:r>
            <a:r>
              <a:rPr lang="pl-PL" sz="4800" dirty="0"/>
              <a:t>na przedszkolnym </a:t>
            </a:r>
            <a:r>
              <a:rPr lang="pl-PL" sz="4800" dirty="0" err="1"/>
              <a:t>facebooku</a:t>
            </a:r>
            <a:r>
              <a:rPr lang="pl-PL" sz="4800" dirty="0"/>
              <a:t>, a także udokumentowane </a:t>
            </a:r>
            <a:r>
              <a:rPr lang="pl-PL" sz="4800" dirty="0" smtClean="0"/>
              <a:t>w kronice przedszkola. </a:t>
            </a:r>
            <a:endParaRPr lang="pl-PL" sz="48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274208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Wnioski z realizacji: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039090"/>
            <a:ext cx="10515600" cy="541712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sz="3000" dirty="0"/>
              <a:t>Wszystkie osoby związane bezpośrednio i pośrednio z realizacją tego projektu bardzo chętnie i aktywnie uczestniczyły we wszystkich proponowanych przeze mnie zabawach, warsztatach i uroczystościach oraz występach artystycznych. Istnieje ogromna potrzeba organizowania zabaw rozwijających twórczość i kreatywność dzieci, gdyż sama widzę, że dzieci w bardzo szybkim tempie rozwijają wiele umiejętności i zainteresowań, są odważniejsze i chętniej współpracują z nauczycielem, jak i z rówieśnikami. </a:t>
            </a:r>
            <a:r>
              <a:rPr lang="pl-PL" sz="3000" dirty="0" smtClean="0"/>
              <a:t>Jednak </a:t>
            </a:r>
            <a:r>
              <a:rPr lang="pl-PL" sz="3000" dirty="0"/>
              <a:t>dla mnie najważniejsze jest to, że dzieci przez cały rok były ciągle aktywne, twórcze, kreatywne i zainteresowane proponowanymi przeze mnie zabawami i chętnie przychodziły do przedszkola wiedząc, że na nich czekam. To jest dla mnie największy sukces mojej pracy! A do tego ja, wieloletni nauczyciel nauczyłam się, że jeśli pozwoli się dzieciom na swobodę myślenia i własne rozwiązywanie problemu, można się od dzieci wiele nauczyć, wystarczy umieć je słuchać, mówić do nich prostym językiem i obserwować ich działania i co najważniejsze wystarczy tylko chcieć się z nimi pobawić!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02903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2673" y="595745"/>
            <a:ext cx="10605654" cy="471054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066800"/>
            <a:ext cx="10515600" cy="554181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sz="4000" dirty="0">
                <a:cs typeface="Times New Roman" panose="02020603050405020304" pitchFamily="18" charset="0"/>
              </a:rPr>
              <a:t>W realizacji treści tego projektu brały udział dzieci </a:t>
            </a:r>
            <a:r>
              <a:rPr lang="pl-PL" sz="4000" dirty="0" smtClean="0">
                <a:cs typeface="Times New Roman" panose="02020603050405020304" pitchFamily="18" charset="0"/>
              </a:rPr>
              <a:t>3 </a:t>
            </a:r>
            <a:r>
              <a:rPr lang="pl-PL" sz="4000" dirty="0">
                <a:cs typeface="Times New Roman" panose="02020603050405020304" pitchFamily="18" charset="0"/>
              </a:rPr>
              <a:t>– </a:t>
            </a:r>
            <a:r>
              <a:rPr lang="pl-PL" sz="4000" dirty="0" smtClean="0">
                <a:cs typeface="Times New Roman" panose="02020603050405020304" pitchFamily="18" charset="0"/>
              </a:rPr>
              <a:t>letnie </a:t>
            </a:r>
            <a:r>
              <a:rPr lang="pl-PL" sz="4000" dirty="0">
                <a:cs typeface="Times New Roman" panose="02020603050405020304" pitchFamily="18" charset="0"/>
              </a:rPr>
              <a:t>z Przedszkola Publicznego nr 9 w </a:t>
            </a:r>
            <a:r>
              <a:rPr lang="pl-PL" sz="4000" dirty="0" smtClean="0">
                <a:cs typeface="Times New Roman" panose="02020603050405020304" pitchFamily="18" charset="0"/>
              </a:rPr>
              <a:t>Bartoszycach i </a:t>
            </a:r>
            <a:r>
              <a:rPr lang="pl-PL" sz="4000" dirty="0">
                <a:cs typeface="Times New Roman" panose="02020603050405020304" pitchFamily="18" charset="0"/>
              </a:rPr>
              <a:t>ich </a:t>
            </a:r>
            <a:r>
              <a:rPr lang="pl-PL" sz="4000" dirty="0" smtClean="0">
                <a:cs typeface="Times New Roman" panose="02020603050405020304" pitchFamily="18" charset="0"/>
              </a:rPr>
              <a:t>rodzice, </a:t>
            </a:r>
            <a:r>
              <a:rPr lang="pl-PL" sz="4000" dirty="0">
                <a:cs typeface="Times New Roman" panose="02020603050405020304" pitchFamily="18" charset="0"/>
              </a:rPr>
              <a:t>a także Lokalna Telewizja Kablowa Bart-Sat. </a:t>
            </a:r>
          </a:p>
          <a:p>
            <a:pPr marL="0" indent="0">
              <a:buNone/>
            </a:pPr>
            <a:r>
              <a:rPr lang="pl-PL" sz="4000" dirty="0">
                <a:cs typeface="Times New Roman" panose="02020603050405020304" pitchFamily="18" charset="0"/>
              </a:rPr>
              <a:t>Różnorodne formy i metody pracy zachęcały dzieci do podejmowania proponowanych w projekcie aktywności: plastycznych, muzycznych, ruchowych, teatralnych</a:t>
            </a:r>
            <a:r>
              <a:rPr lang="pl-PL" sz="4000" dirty="0" smtClean="0">
                <a:cs typeface="Times New Roman" panose="02020603050405020304" pitchFamily="18" charset="0"/>
              </a:rPr>
              <a:t>, </a:t>
            </a:r>
            <a:r>
              <a:rPr lang="pl-PL" sz="4000" dirty="0">
                <a:cs typeface="Times New Roman" panose="02020603050405020304" pitchFamily="18" charset="0"/>
              </a:rPr>
              <a:t>przyrodniczych, logicznych i konstrukcyjnych.</a:t>
            </a:r>
          </a:p>
          <a:p>
            <a:pPr marL="0" indent="0">
              <a:buNone/>
            </a:pPr>
            <a:r>
              <a:rPr lang="pl-PL" sz="4000" dirty="0">
                <a:cs typeface="Times New Roman" panose="02020603050405020304" pitchFamily="18" charset="0"/>
              </a:rPr>
              <a:t>Dzięki tym działaniom dzieci rozwijały kreatywny, fantazyjny, a przede wszystkim swobodny sposób myślenia i </a:t>
            </a:r>
            <a:r>
              <a:rPr lang="pl-PL" sz="4000" dirty="0" smtClean="0">
                <a:cs typeface="Times New Roman" panose="02020603050405020304" pitchFamily="18" charset="0"/>
              </a:rPr>
              <a:t>działania. Poprzez </a:t>
            </a:r>
            <a:r>
              <a:rPr lang="pl-PL" sz="4000" dirty="0">
                <a:cs typeface="Times New Roman" panose="02020603050405020304" pitchFamily="18" charset="0"/>
              </a:rPr>
              <a:t>zaproponowane zabawy </a:t>
            </a:r>
            <a:r>
              <a:rPr lang="pl-PL" sz="4000" dirty="0" smtClean="0">
                <a:cs typeface="Times New Roman" panose="02020603050405020304" pitchFamily="18" charset="0"/>
              </a:rPr>
              <a:t>dzieci nauczyły </a:t>
            </a:r>
            <a:r>
              <a:rPr lang="pl-PL" sz="4000" dirty="0">
                <a:cs typeface="Times New Roman" panose="02020603050405020304" pitchFamily="18" charset="0"/>
              </a:rPr>
              <a:t>się </a:t>
            </a:r>
            <a:r>
              <a:rPr lang="pl-PL" sz="4000" dirty="0" smtClean="0">
                <a:cs typeface="Times New Roman" panose="02020603050405020304" pitchFamily="18" charset="0"/>
              </a:rPr>
              <a:t>wielu </a:t>
            </a:r>
            <a:r>
              <a:rPr lang="pl-PL" sz="4000" dirty="0">
                <a:cs typeface="Times New Roman" panose="02020603050405020304" pitchFamily="18" charset="0"/>
              </a:rPr>
              <a:t>umiejętności i rozwijały swoje zainteresowania, samodzielnie dochodziły do rozwiązania problemu, potrafiły współpracować ze sobą tworząc i bawiąc się w małych zespołach, rozwijały umiejętności aktorskie i teatralne, które prezentowały podczas uroczystości grupowych i przedszkolnych, poznawały wszystkimi zmysłami otaczający ich świat, ze szczególnym zwróceniem uwagi na otaczającą nas przyrodę</a:t>
            </a:r>
            <a:r>
              <a:rPr lang="pl-PL" sz="4000" dirty="0"/>
              <a:t>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96259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99893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607127"/>
            <a:ext cx="10515600" cy="4569836"/>
          </a:xfrm>
        </p:spPr>
        <p:txBody>
          <a:bodyPr/>
          <a:lstStyle/>
          <a:p>
            <a:pPr marL="0" indent="0">
              <a:buNone/>
            </a:pPr>
            <a:r>
              <a:rPr lang="pl-PL" sz="3600" dirty="0"/>
              <a:t>Kreatywność w edukacji przedszkolnej jest bardzo istotna. Rozwijamy ją poprzez zabawę, dzięki czemu możemy nauczyć dzieci wielu umiejętności i rozwijać ich zainteresowania. Należy jednak pamiętać, że to, czego chcemy dziecko nauczyć jest naszym celem. Dziecko zaś, powinno osiągać swój cel, który został wytyczony na poziomie dziecka i przekazany mu jego językiem.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77171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75748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Jak pomóc dziecku w rozwijaniu kreatywności?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163782"/>
            <a:ext cx="10515600" cy="501318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b="1" dirty="0"/>
              <a:t>- Nie podsuwajmy gotowych rozwiązań - </a:t>
            </a:r>
            <a:r>
              <a:rPr lang="pl-PL" dirty="0"/>
              <a:t>pozwólmy  dziecku próbować nowych rzeczy, mylić się, samemu dochodzić do istoty problemu. Niech samo tworzy świat!</a:t>
            </a:r>
            <a:r>
              <a:rPr lang="pl-PL" b="1" dirty="0"/>
              <a:t> </a:t>
            </a:r>
            <a:endParaRPr lang="pl-PL" dirty="0"/>
          </a:p>
          <a:p>
            <a:pPr marL="0" indent="0">
              <a:buNone/>
            </a:pPr>
            <a:r>
              <a:rPr lang="pl-PL" b="1" dirty="0"/>
              <a:t>- Pozwalajmy dziecku zadawać pytania i sami je zadawajmy – </a:t>
            </a:r>
            <a:r>
              <a:rPr lang="pl-PL" dirty="0"/>
              <a:t>pytania</a:t>
            </a:r>
            <a:r>
              <a:rPr lang="pl-PL" b="1" dirty="0"/>
              <a:t> s</a:t>
            </a:r>
            <a:r>
              <a:rPr lang="pl-PL" dirty="0"/>
              <a:t>tanowią początek kreatywnego myślenia. Ich umiejętne zadawanie ułatwia znalezienie poszukiwanej odpowiedzi. Pytania są wyrazem ciekawości otaczającego nas świata lub problemu. </a:t>
            </a:r>
          </a:p>
          <a:p>
            <a:pPr marL="0" indent="0">
              <a:buNone/>
            </a:pPr>
            <a:r>
              <a:rPr lang="pl-PL" dirty="0"/>
              <a:t>- </a:t>
            </a:r>
            <a:r>
              <a:rPr lang="pl-PL" b="1" dirty="0"/>
              <a:t>Czytajmy dzieciom książki - </a:t>
            </a:r>
            <a:r>
              <a:rPr lang="pl-PL" dirty="0"/>
              <a:t> każdy z nas wie, że obrazy podsuwane przez telewizję nie pobudzają wyobraźni. Z kolei czytane przez nas bajki, jak najbardziej.  </a:t>
            </a:r>
          </a:p>
          <a:p>
            <a:pPr marL="0" indent="0">
              <a:buNone/>
            </a:pPr>
            <a:r>
              <a:rPr lang="pl-PL" dirty="0"/>
              <a:t>- </a:t>
            </a:r>
            <a:r>
              <a:rPr lang="pl-PL" b="1" dirty="0"/>
              <a:t>Inspirujmy, wspierajmy i nagradzajmy dzieci - </a:t>
            </a:r>
            <a:r>
              <a:rPr lang="pl-PL" dirty="0"/>
              <a:t>dziecko potrzebuje motywacji i wsparcia, żeby zaczęło twórczo się bawić. Dlatego też nie krytykujmy ich pomysłów, chociaż wiemy, że nie są one do końca trafne. Niech dzieci same się o tym przekonają i szukają kolejnych rozwiązań. Interesujmy się rzeczami, jakie wykonują dzieci, a przede wszystkim doceniajmy ich starania pochwałami i dobrym słowem, nawet, a może przede wszystkim, jeśli im się coś nie udaje.</a:t>
            </a:r>
          </a:p>
          <a:p>
            <a:pPr marL="0" indent="0">
              <a:buNone/>
            </a:pPr>
            <a:r>
              <a:rPr lang="pl-PL" dirty="0"/>
              <a:t>- </a:t>
            </a:r>
            <a:r>
              <a:rPr lang="pl-PL" b="1" dirty="0"/>
              <a:t>Dbajmy o rozwój wszystkich zmysłów – </a:t>
            </a:r>
            <a:r>
              <a:rPr lang="pl-PL" dirty="0"/>
              <a:t>pamiętajmy, aby podczas zabawy pielęgnować i wspierać u dzieci rozwój wszystkich zmysłów: wzroku, słuchu, dotyku, węchu  i smaku. 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09261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1166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/>
              <a:t>Sprawmy, aby proponowana przez nas zabawa poszerzała horyzonty </a:t>
            </a:r>
            <a:r>
              <a:rPr lang="pl-PL" b="1" dirty="0" smtClean="0"/>
              <a:t>dziecka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014045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P</a:t>
            </a:r>
            <a:r>
              <a:rPr lang="pl-PL" dirty="0" smtClean="0"/>
              <a:t>ostarajmy </a:t>
            </a:r>
            <a:r>
              <a:rPr lang="pl-PL" dirty="0"/>
              <a:t>się, aby otoczenie dziecka było ciekawe i </a:t>
            </a:r>
            <a:r>
              <a:rPr lang="pl-PL" dirty="0" smtClean="0"/>
              <a:t>stymulujące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96672478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1190</Words>
  <Application>Microsoft Office PowerPoint</Application>
  <PresentationFormat>Panoramiczny</PresentationFormat>
  <Paragraphs>78</Paragraphs>
  <Slides>42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Times New Roman</vt:lpstr>
      <vt:lpstr>Motyw pakietu Office</vt:lpstr>
      <vt:lpstr>Przykład dobrej praktyki: </vt:lpstr>
      <vt:lpstr>Cele działania: </vt:lpstr>
      <vt:lpstr>Cele szczegółowe: </vt:lpstr>
      <vt:lpstr>Opis działań: </vt:lpstr>
      <vt:lpstr>Prezentacja programu PowerPoint</vt:lpstr>
      <vt:lpstr>Prezentacja programu PowerPoint</vt:lpstr>
      <vt:lpstr>Jak pomóc dziecku w rozwijaniu kreatywności? </vt:lpstr>
      <vt:lpstr>Sprawmy, aby proponowana przez nas zabawa poszerzała horyzonty dziecka </vt:lpstr>
      <vt:lpstr>Postarajmy się, aby otoczenie dziecka było ciekawe i stymulujące </vt:lpstr>
      <vt:lpstr>Zabierajmy dzieci na wycieczki krajoznawcze</vt:lpstr>
      <vt:lpstr>Pozwólmy dzieciom na eksperymenty</vt:lpstr>
      <vt:lpstr>i doświadczenia.</vt:lpstr>
      <vt:lpstr>Dokonujmy z dziećmi obserwacji.  </vt:lpstr>
      <vt:lpstr>Twórzmy z materiału naturalnego. </vt:lpstr>
      <vt:lpstr>Poświęcajmy więcej czasu na zajęcia plastyczne, rozbudzając kreatywność i pomysłowość dziecka. </vt:lpstr>
      <vt:lpstr>Poza kolorowaniem wprowadźmy malowanie palcami, zabawy z modeliną i masą solną, malowanie gąbką, robienie pieczątek z ziemniaka, czy korka, pozwólmy dzieciom na wybór techniki wykonania pracy. </vt:lpstr>
      <vt:lpstr>Organizujmy wystawy prac plastycznych.  </vt:lpstr>
      <vt:lpstr> Zachęcajmy dzieci do przebierania się, </vt:lpstr>
      <vt:lpstr>do występów „na scenie”</vt:lpstr>
      <vt:lpstr>i odgrywania ról.</vt:lpstr>
      <vt:lpstr>Zorganizujmy restaurację, gdzie dziecko może uczyć się kulturalnych zachowań oraz samodzielności. </vt:lpstr>
      <vt:lpstr>Uczmy dzieci odpowiedzialności i zachęcajmy do pomocy w dbaniu o zdrowie. </vt:lpstr>
      <vt:lpstr>Kodujmy i odczytujmy kody. </vt:lpstr>
      <vt:lpstr>Pokażmy dzieciom, że kolory to nie tylko kredki i kolorowe kartki, świat też potrafi być kolorowy. </vt:lpstr>
      <vt:lpstr>Codziennie czytajmy dzieciom książki, to rozbudzi ich pomysłowość i kreatywność. </vt:lpstr>
      <vt:lpstr>Konstruujmy różne budowle, wykorzystując do tego instrukcje słowne i obrazkowe. </vt:lpstr>
      <vt:lpstr>Twórzmy samodzielnie lub w małych zespołach. </vt:lpstr>
      <vt:lpstr>Uczmy dzieci „zdrowej rywalizacji”, nie dawajmy dzieciom ciągle wygrywać, pokażmy, że czasami się wygrywa, a czasami przegrywa, szanujmy swoich rywali, motywujmy dzieci do ponownej próby wykonania zadania następnym razem. </vt:lpstr>
      <vt:lpstr>Bycie twórczym pozwala nam na dostosowanie  i reagowanie  na szybko zmieniający się świat. </vt:lpstr>
      <vt:lpstr>A wszystko zaczęło się podczas zabaw w naszym przedszkolu: </vt:lpstr>
      <vt:lpstr>Uzyskane efekty: </vt:lpstr>
      <vt:lpstr>a zauważmy, że wszystkie dzieci chcą występować podczas każdej uroczystości. </vt:lpstr>
      <vt:lpstr>Wielkim sukcesem jest także umiejętność współpracy w zespole ze wszystkimi dziećmi, </vt:lpstr>
      <vt:lpstr>nawet jeśli mają różny charakter i temperament.</vt:lpstr>
      <vt:lpstr>Dzieci są zawsze chętne do każdej proponowanej przeze mnie zabawy, </vt:lpstr>
      <vt:lpstr>na którą czekają z niecierpliwością, wyrażając radość i okrzyki zadowolenia.</vt:lpstr>
      <vt:lpstr>Dzięki kreatywnym zabawom dzieci stały się bardziej samodzielne i chętnie pomagają innym.</vt:lpstr>
      <vt:lpstr>Bardzo aktywnie biorą udział w zabawach z elementami rywalizacji, podczas których nie ma płaczu, zawiści i obrażania, a przypominam, że dzieci miały dopiero 3 lata.  </vt:lpstr>
      <vt:lpstr>Sukcesy dzieci</vt:lpstr>
      <vt:lpstr>Wszystkie uroczystości można było obejrzeć dzięki transmisji w  lokalnej telewizji kablowej Bart-Sat. </vt:lpstr>
      <vt:lpstr>Prezentacja programu PowerPoint</vt:lpstr>
      <vt:lpstr>Wnioski z realizacji: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Przykład dobrej praktyki:</dc:title>
  <dc:creator>Sławek Sławek</dc:creator>
  <cp:lastModifiedBy>Sławek Sławek</cp:lastModifiedBy>
  <cp:revision>30</cp:revision>
  <dcterms:created xsi:type="dcterms:W3CDTF">2019-10-06T16:32:09Z</dcterms:created>
  <dcterms:modified xsi:type="dcterms:W3CDTF">2022-06-29T07:53:02Z</dcterms:modified>
</cp:coreProperties>
</file>